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4" r:id="rId3"/>
    <p:sldId id="265" r:id="rId4"/>
    <p:sldId id="266" r:id="rId5"/>
    <p:sldId id="268" r:id="rId6"/>
    <p:sldId id="269" r:id="rId7"/>
    <p:sldId id="267" r:id="rId8"/>
    <p:sldId id="270" r:id="rId9"/>
    <p:sldId id="271" r:id="rId10"/>
    <p:sldId id="280" r:id="rId11"/>
    <p:sldId id="272" r:id="rId12"/>
    <p:sldId id="274" r:id="rId13"/>
    <p:sldId id="275" r:id="rId14"/>
    <p:sldId id="276" r:id="rId15"/>
    <p:sldId id="281" r:id="rId16"/>
    <p:sldId id="277" r:id="rId17"/>
    <p:sldId id="283" r:id="rId1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64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88B5A-CED5-41E5-B75D-A2EFA589EB3F}" type="datetimeFigureOut">
              <a:rPr lang="sl-SI" smtClean="0"/>
              <a:pPr/>
              <a:t>10. 04. 2018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AFECE-E3C7-42D7-B65E-0229771CCC2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8620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E01E67-C6F6-4C98-B26B-1CE54473CAD0}" type="slidenum">
              <a:rPr lang="sl-SI"/>
              <a:pPr/>
              <a:t>16</a:t>
            </a:fld>
            <a:endParaRPr lang="sl-SI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b="1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E11E-3B85-436D-AE69-F3E97E1AA3E6}" type="datetimeFigureOut">
              <a:rPr lang="sl-SI" smtClean="0"/>
              <a:pPr/>
              <a:t>10. 04. 2018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4C58-7A05-4B11-A43B-A6616715B64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E11E-3B85-436D-AE69-F3E97E1AA3E6}" type="datetimeFigureOut">
              <a:rPr lang="sl-SI" smtClean="0"/>
              <a:pPr/>
              <a:t>10. 04. 2018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4C58-7A05-4B11-A43B-A6616715B64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E11E-3B85-436D-AE69-F3E97E1AA3E6}" type="datetimeFigureOut">
              <a:rPr lang="sl-SI" smtClean="0"/>
              <a:pPr/>
              <a:t>10. 04. 2018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4C58-7A05-4B11-A43B-A6616715B64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13385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3385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E11E-3B85-436D-AE69-F3E97E1AA3E6}" type="datetimeFigureOut">
              <a:rPr lang="sl-SI" smtClean="0"/>
              <a:pPr/>
              <a:t>10. 04. 2018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4C58-7A05-4B11-A43B-A6616715B64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E11E-3B85-436D-AE69-F3E97E1AA3E6}" type="datetimeFigureOut">
              <a:rPr lang="sl-SI" smtClean="0"/>
              <a:pPr/>
              <a:t>10. 04. 2018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4C58-7A05-4B11-A43B-A6616715B64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E11E-3B85-436D-AE69-F3E97E1AA3E6}" type="datetimeFigureOut">
              <a:rPr lang="sl-SI" smtClean="0"/>
              <a:pPr/>
              <a:t>10. 04. 2018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4C58-7A05-4B11-A43B-A6616715B64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E11E-3B85-436D-AE69-F3E97E1AA3E6}" type="datetimeFigureOut">
              <a:rPr lang="sl-SI" smtClean="0"/>
              <a:pPr/>
              <a:t>10. 04. 2018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4C58-7A05-4B11-A43B-A6616715B64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E11E-3B85-436D-AE69-F3E97E1AA3E6}" type="datetimeFigureOut">
              <a:rPr lang="sl-SI" smtClean="0"/>
              <a:pPr/>
              <a:t>10. 04. 2018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4C58-7A05-4B11-A43B-A6616715B64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E11E-3B85-436D-AE69-F3E97E1AA3E6}" type="datetimeFigureOut">
              <a:rPr lang="sl-SI" smtClean="0"/>
              <a:pPr/>
              <a:t>10. 04. 2018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4C58-7A05-4B11-A43B-A6616715B64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E11E-3B85-436D-AE69-F3E97E1AA3E6}" type="datetimeFigureOut">
              <a:rPr lang="sl-SI" smtClean="0"/>
              <a:pPr/>
              <a:t>10. 04. 2018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4C58-7A05-4B11-A43B-A6616715B64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E11E-3B85-436D-AE69-F3E97E1AA3E6}" type="datetimeFigureOut">
              <a:rPr lang="sl-SI" smtClean="0"/>
              <a:pPr/>
              <a:t>10. 04. 2018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24C58-7A05-4B11-A43B-A6616715B64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AE11E-3B85-436D-AE69-F3E97E1AA3E6}" type="datetimeFigureOut">
              <a:rPr lang="sl-SI" smtClean="0"/>
              <a:pPr/>
              <a:t>10. 04. 2018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24C58-7A05-4B11-A43B-A6616715B640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si/url?sa=t&amp;rct=j&amp;q=&amp;esrc=s&amp;source=web&amp;cd=1&amp;ved=0CB8QFjAA&amp;url=http://www.zrss.si/projektiess/skladisce/podpora_solam/Gradivo/avtenti%C4%8Dni%20pouk.doc&amp;ei=KRwtVJCXJMXB7AadoIHoAg&amp;usg=AFQjCNHTDfpofZSKOmGhY2ir_1uatocdOQ&amp;bvm=bv.76477589,d.ZGU" TargetMode="External"/><Relationship Id="rId2" Type="http://schemas.openxmlformats.org/officeDocument/2006/relationships/hyperlink" Target="http://www.google.si/url?sa=t&amp;rct=j&amp;q=&amp;esrc=s&amp;source=web&amp;cd=2&amp;ved=0CCUQFjAB&amp;url=http://www.zrss.si/projektiess/skladisce/podpora_solam/PP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844825"/>
            <a:ext cx="7772400" cy="175562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4500" dirty="0" err="1"/>
              <a:t>Transformativno</a:t>
            </a:r>
            <a:r>
              <a:rPr lang="sl-SI" sz="4500" dirty="0"/>
              <a:t> in avtentično učenje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126976"/>
          </a:xfrm>
        </p:spPr>
        <p:txBody>
          <a:bodyPr/>
          <a:lstStyle/>
          <a:p>
            <a:r>
              <a:rPr lang="sl-SI" dirty="0">
                <a:solidFill>
                  <a:schemeClr val="accent3">
                    <a:lumMod val="50000"/>
                  </a:schemeClr>
                </a:solidFill>
              </a:rPr>
              <a:t>Doc. dr. Maja Umek</a:t>
            </a:r>
          </a:p>
        </p:txBody>
      </p:sp>
      <p:pic>
        <p:nvPicPr>
          <p:cNvPr id="7" name="Picture 6" descr="LogotipUL_S.gif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76256" y="372256"/>
            <a:ext cx="1152128" cy="103164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3528" y="4797152"/>
            <a:ext cx="60486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/>
              <a:t>Izobraževalni seminar </a:t>
            </a:r>
            <a:r>
              <a:rPr lang="sl-SI" i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Učni načrti osnovnih šol, obogateni z vsebinami o Evropski uniji </a:t>
            </a:r>
          </a:p>
          <a:p>
            <a:r>
              <a:rPr lang="sl-SI" i="1" dirty="0"/>
              <a:t>7. 11. 2014, UL FDV</a:t>
            </a:r>
            <a:endParaRPr lang="sl-SI" dirty="0"/>
          </a:p>
        </p:txBody>
      </p:sp>
      <p:pic>
        <p:nvPicPr>
          <p:cNvPr id="8" name="Picture 7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9" t="11374" r="26423" b="55557"/>
          <a:stretch/>
        </p:blipFill>
        <p:spPr bwMode="auto">
          <a:xfrm>
            <a:off x="1297449" y="332655"/>
            <a:ext cx="4100830" cy="10712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sl-SI" dirty="0"/>
              <a:t>Cilj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ln>
            <a:solidFill>
              <a:srgbClr val="92D050"/>
            </a:solidFill>
          </a:ln>
        </p:spPr>
        <p:txBody>
          <a:bodyPr/>
          <a:lstStyle/>
          <a:p>
            <a:r>
              <a:rPr lang="sl-SI" dirty="0">
                <a:solidFill>
                  <a:schemeClr val="accent3">
                    <a:lumMod val="50000"/>
                  </a:schemeClr>
                </a:solidFill>
              </a:rPr>
              <a:t>Pripraviti učne materiale, priprave in preverjanja znanja, ki bodo služili za izvajanje učnih ur, temelječih na vsebinah o EU </a:t>
            </a:r>
            <a:r>
              <a:rPr lang="sl-SI" dirty="0">
                <a:solidFill>
                  <a:srgbClr val="C00000"/>
                </a:solidFill>
              </a:rPr>
              <a:t>in na avtentičnem učenju.</a:t>
            </a:r>
            <a:endParaRPr lang="sl-SI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3610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sl-SI" sz="4000" dirty="0"/>
              <a:t>Avtentično učenje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741987"/>
          </a:xfrm>
          <a:ln>
            <a:solidFill>
              <a:srgbClr val="92D05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sl-SI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 čem je avtentičnost? </a:t>
            </a:r>
          </a:p>
          <a:p>
            <a:pPr>
              <a:buNone/>
            </a:pPr>
            <a:r>
              <a:rPr lang="sl-SI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Avtentični so tisti izzivi, ki so podobni dejanskim, vsakodnevnim problemskim situacijam.</a:t>
            </a:r>
          </a:p>
          <a:p>
            <a:pPr>
              <a:buNone/>
            </a:pPr>
            <a:r>
              <a:rPr lang="sl-SI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Učenci imajo vtis, da so </a:t>
            </a:r>
            <a:r>
              <a:rPr lang="sl-SI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naloge povezane z življenjem in zato smiselne in vredne truda</a:t>
            </a:r>
            <a:r>
              <a:rPr lang="sl-SI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3600" dirty="0">
                <a:latin typeface="Times New Roman" pitchFamily="18" charset="0"/>
                <a:cs typeface="Times New Roman" pitchFamily="18" charset="0"/>
              </a:rPr>
              <a:t>Kazalniki avtentičnosti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  <a:ln>
            <a:solidFill>
              <a:srgbClr val="92D050"/>
            </a:solidFill>
          </a:ln>
        </p:spPr>
        <p:txBody>
          <a:bodyPr>
            <a:normAutofit fontScale="92500"/>
          </a:bodyPr>
          <a:lstStyle/>
          <a:p>
            <a:pPr lvl="0"/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Učenci morajo dobiti vtis, da je naloga oz.</a:t>
            </a:r>
            <a:r>
              <a:rPr lang="sl-SI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dejavnost </a:t>
            </a:r>
            <a:r>
              <a:rPr lang="sl-SI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smiselna</a:t>
            </a:r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da predstavlja pomembne probleme in da je </a:t>
            </a:r>
            <a:r>
              <a:rPr lang="sl-SI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vredna vloženega truda</a:t>
            </a:r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Namesto govorjenja o znanju mora omogočati njegovo </a:t>
            </a:r>
            <a:r>
              <a:rPr lang="sl-SI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uporabo</a:t>
            </a:r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Od učencev zahteva </a:t>
            </a:r>
            <a:r>
              <a:rPr lang="sl-SI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globlje razumevanje </a:t>
            </a:r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učinkovito uporabo naučenega v novih situacijah ter presojo in </a:t>
            </a:r>
            <a:r>
              <a:rPr lang="sl-SI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nove zamisli</a:t>
            </a:r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lvl="0"/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Učenci gredo skozi </a:t>
            </a:r>
            <a:r>
              <a:rPr lang="sl-SI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vse faze spoznavnega procesa </a:t>
            </a:r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v procesu izgrajujejo znanje.</a:t>
            </a:r>
          </a:p>
          <a:p>
            <a:pPr lvl="0"/>
            <a:r>
              <a:rPr lang="sl-SI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Sami</a:t>
            </a:r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zbirajo in izbirajo vire in organizirajo podatke.</a:t>
            </a:r>
          </a:p>
          <a:p>
            <a:pPr lvl="0"/>
            <a:r>
              <a:rPr lang="sl-SI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Samostojno</a:t>
            </a:r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predstavljajo ugotovitve in zaključke različni publiki in na različne načine, podobne tistim, po katerih predstavljamo svoje ideje v resničnem življenju.</a:t>
            </a:r>
          </a:p>
          <a:p>
            <a:pPr>
              <a:buNone/>
            </a:pPr>
            <a:endParaRPr lang="sl-SI" sz="2400" dirty="0"/>
          </a:p>
          <a:p>
            <a:pPr lvl="0"/>
            <a:endParaRPr lang="sl-SI" sz="2400" dirty="0"/>
          </a:p>
          <a:p>
            <a:endParaRPr lang="sl-SI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sz="3600" dirty="0">
                <a:latin typeface="Times New Roman" pitchFamily="18" charset="0"/>
                <a:cs typeface="Times New Roman" pitchFamily="18" charset="0"/>
              </a:rPr>
              <a:t>Kazalniki avtentičnosti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3888431"/>
          </a:xfrm>
          <a:ln>
            <a:solidFill>
              <a:srgbClr val="92D050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Značilno je</a:t>
            </a:r>
            <a:r>
              <a:rPr lang="sl-SI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sodelovanje </a:t>
            </a:r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dialog med učenci, med učenci in učitelji in po potrebi tudi z drugimi.</a:t>
            </a:r>
          </a:p>
          <a:p>
            <a:pPr lvl="0"/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Vključuje ključne vsebine in procese določene discipline oz. predmetnega področja in zastavlja učencem </a:t>
            </a:r>
            <a:r>
              <a:rPr lang="sl-SI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temeljna vprašanja </a:t>
            </a:r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dileme.</a:t>
            </a:r>
          </a:p>
          <a:p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Učencem omogoča, da napredujejo, da </a:t>
            </a:r>
            <a:r>
              <a:rPr lang="sl-SI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delajo napake </a:t>
            </a:r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se učijo iz njih, da so </a:t>
            </a:r>
            <a:r>
              <a:rPr lang="sl-SI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kritični</a:t>
            </a:r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do svojega dela in da svoje dosežke izboljšujejo</a:t>
            </a:r>
          </a:p>
          <a:p>
            <a:pPr lvl="0"/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Dopušča učencem, da se </a:t>
            </a:r>
            <a:r>
              <a:rPr lang="sl-SI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samostojno odločajo</a:t>
            </a:r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kako se lotiti reševanja naloge in kako predstaviti svoje ugotovitve.</a:t>
            </a:r>
          </a:p>
          <a:p>
            <a:pPr lvl="0"/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Od vsega začetka morajo imeti učenci </a:t>
            </a:r>
            <a:r>
              <a:rPr lang="sl-SI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jasne kriterije</a:t>
            </a:r>
            <a:r>
              <a:rPr lang="sl-SI" sz="25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ki jih usmerjajo h kakovostnemu delu.</a:t>
            </a:r>
          </a:p>
          <a:p>
            <a:endParaRPr lang="sl-SI" sz="2400" dirty="0">
              <a:solidFill>
                <a:srgbClr val="002060"/>
              </a:solidFill>
            </a:endParaRPr>
          </a:p>
          <a:p>
            <a:endParaRPr lang="sl-SI" sz="2000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539552" y="5733256"/>
            <a:ext cx="84969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sl-SI" sz="1200" dirty="0">
                <a:solidFill>
                  <a:srgbClr val="002060"/>
                </a:solidFill>
              </a:rPr>
              <a:t>Povzeto in prirejeno po </a:t>
            </a:r>
            <a:r>
              <a:rPr lang="sl-SI" sz="1200" dirty="0" err="1">
                <a:solidFill>
                  <a:srgbClr val="002060"/>
                </a:solidFill>
              </a:rPr>
              <a:t>Wiggins</a:t>
            </a:r>
            <a:r>
              <a:rPr lang="sl-SI" sz="1200" dirty="0">
                <a:solidFill>
                  <a:srgbClr val="002060"/>
                </a:solidFill>
              </a:rPr>
              <a:t>, 1993 in 1998, in Sentočnik, 2000. 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sl-SI" sz="29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l-SI" sz="29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l-SI" sz="4000" dirty="0">
                <a:latin typeface="Times New Roman" pitchFamily="18" charset="0"/>
                <a:cs typeface="Times New Roman" pitchFamily="18" charset="0"/>
              </a:rPr>
              <a:t>Tipične avtentične naloge</a:t>
            </a:r>
            <a:br>
              <a:rPr lang="sl-SI" dirty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84784"/>
            <a:ext cx="8291264" cy="4536504"/>
          </a:xfrm>
          <a:ln>
            <a:solidFill>
              <a:srgbClr val="92D050"/>
            </a:solidFill>
          </a:ln>
        </p:spPr>
        <p:txBody>
          <a:bodyPr>
            <a:normAutofit/>
          </a:bodyPr>
          <a:lstStyle/>
          <a:p>
            <a:pPr lvl="0"/>
            <a:r>
              <a:rPr lang="sl-SI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različne vrste </a:t>
            </a:r>
            <a:r>
              <a:rPr lang="sl-SI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simulacij in igre vlog </a:t>
            </a:r>
            <a:r>
              <a:rPr lang="sl-SI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(npr. vloga poslanca, komisarja, raziskovalca, novinarja, učitelja, župana, družinskih članov, in dramatizacije določenih dogodkov, govorov, konferenc - volitve, seja vlade, seja parlamenta, lobiranje…),</a:t>
            </a:r>
          </a:p>
          <a:p>
            <a:pPr lvl="0"/>
            <a:r>
              <a:rPr lang="sl-SI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nastopi pred različno publiko </a:t>
            </a:r>
            <a:r>
              <a:rPr lang="sl-SI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TV– oddaja, npr. poročila, reportaža, kronika, kongres …)</a:t>
            </a:r>
          </a:p>
          <a:p>
            <a:pPr lvl="0"/>
            <a:r>
              <a:rPr lang="sl-SI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projekcije</a:t>
            </a:r>
            <a:r>
              <a:rPr lang="sl-SI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(napovedovanje, kaj bi se zgodilo, če …), </a:t>
            </a:r>
            <a:r>
              <a:rPr lang="sl-SI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sl-SI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izražanje v funkcionalnih zvrsteh neumetnostnih besedil </a:t>
            </a:r>
            <a:r>
              <a:rPr lang="sl-SI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(npr. osebna pisma o izkušnjah, doživljanjih in dogodkih, pisma bralcev o določenem problemu, članki, reportaže, dnevniški zapisi, govori in nagovori, peticije),</a:t>
            </a:r>
          </a:p>
          <a:p>
            <a:endParaRPr lang="sl-SI" sz="1400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539552" y="6093296"/>
            <a:ext cx="84249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/>
              <a:t>Povzeto in prirejeno po:  Sonja Sentočnik in </a:t>
            </a:r>
            <a:r>
              <a:rPr lang="sl-SI" sz="1200" dirty="0" err="1"/>
              <a:t>Elissa</a:t>
            </a:r>
            <a:r>
              <a:rPr lang="sl-SI" sz="1200" dirty="0"/>
              <a:t> </a:t>
            </a:r>
            <a:r>
              <a:rPr lang="sl-SI" sz="1200" dirty="0" err="1"/>
              <a:t>Tawitian</a:t>
            </a:r>
            <a:r>
              <a:rPr lang="sl-SI" sz="1200" dirty="0"/>
              <a:t>: Avtentične naloge, avtentično učenje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sl-SI" dirty="0">
                <a:latin typeface="Times New Roman" pitchFamily="18" charset="0"/>
                <a:cs typeface="Times New Roman" pitchFamily="18" charset="0"/>
              </a:rPr>
              <a:t>Tipične avtentične naloge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ln>
            <a:solidFill>
              <a:srgbClr val="92D050"/>
            </a:solidFill>
          </a:ln>
        </p:spPr>
        <p:txBody>
          <a:bodyPr>
            <a:normAutofit fontScale="85000" lnSpcReduction="20000"/>
          </a:bodyPr>
          <a:lstStyle/>
          <a:p>
            <a:pPr lvl="0"/>
            <a:r>
              <a:rPr lang="sl-SI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preiskovanje in raziskovanje </a:t>
            </a:r>
            <a:r>
              <a:rPr lang="sl-SI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(anketiranje, intervjuji,opazovanje, kartiranje, analiziranje tiska, TV oddaj, </a:t>
            </a:r>
            <a:r>
              <a:rPr lang="sl-SI" sz="3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blogov</a:t>
            </a:r>
            <a:r>
              <a:rPr lang="sl-SI" sz="3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…)</a:t>
            </a:r>
          </a:p>
          <a:p>
            <a:pPr lvl="0"/>
            <a:r>
              <a:rPr lang="sl-SI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okrogle mize, debate …,</a:t>
            </a:r>
          </a:p>
          <a:p>
            <a:pPr lvl="0"/>
            <a:r>
              <a:rPr lang="sl-SI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poučevanje mlajših </a:t>
            </a:r>
            <a:r>
              <a:rPr lang="sl-SI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od sebe, svetovanje različnim »odjemalcem« (npr. kot strokovnjak za vode, kmetijstvo,  gozdar…),</a:t>
            </a:r>
          </a:p>
          <a:p>
            <a:pPr lvl="0"/>
            <a:r>
              <a:rPr lang="sl-SI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izdelovanje izdelkov</a:t>
            </a:r>
            <a:r>
              <a:rPr lang="sl-SI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načrtov, maket, modelov, filmov, plakatov</a:t>
            </a:r>
            <a:r>
              <a:rPr lang="sl-SI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l-SI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transparentov, zloženk… </a:t>
            </a:r>
            <a:r>
              <a:rPr lang="sl-SI" sz="3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za predvidene porabnike </a:t>
            </a:r>
            <a:r>
              <a:rPr lang="sl-SI" sz="3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(npr. v vlogi naravovarstvenikov, turističnih delavcev, oblikovalcev, arhitektov, oglaševalcev, akcija prostovoljcev…).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640"/>
            <a:ext cx="8435975" cy="12241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sl-SI" sz="3200" dirty="0">
                <a:solidFill>
                  <a:srgbClr val="002060"/>
                </a:solidFill>
                <a:latin typeface="Times New Roman" pitchFamily="18" charset="0"/>
              </a:rPr>
              <a:t>Kako zastavljamo vprašanja? </a:t>
            </a:r>
            <a:br>
              <a:rPr lang="sl-SI" sz="3200" dirty="0">
                <a:solidFill>
                  <a:srgbClr val="002060"/>
                </a:solidFill>
                <a:latin typeface="Times New Roman" pitchFamily="18" charset="0"/>
              </a:rPr>
            </a:br>
            <a:r>
              <a:rPr lang="sl-SI" sz="3200" dirty="0">
                <a:solidFill>
                  <a:srgbClr val="002060"/>
                </a:solidFill>
                <a:latin typeface="Times New Roman" pitchFamily="18" charset="0"/>
              </a:rPr>
              <a:t>Kako pripravljamo naloge? </a:t>
            </a:r>
            <a:endParaRPr lang="sl-SI" sz="3200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981075"/>
            <a:ext cx="8280400" cy="71913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sl-SI" sz="2000" b="1" dirty="0">
                <a:solidFill>
                  <a:srgbClr val="000099"/>
                </a:solidFill>
                <a:latin typeface="Times New Roman" pitchFamily="18" charset="0"/>
              </a:rPr>
              <a:t>          </a:t>
            </a:r>
            <a:endParaRPr lang="sl-SI" sz="2000" dirty="0">
              <a:solidFill>
                <a:srgbClr val="002060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sl-SI" sz="2000" dirty="0">
                <a:solidFill>
                  <a:srgbClr val="002060"/>
                </a:solidFill>
                <a:latin typeface="Times New Roman" pitchFamily="18" charset="0"/>
              </a:rPr>
              <a:t>                             </a:t>
            </a:r>
          </a:p>
        </p:txBody>
      </p:sp>
      <p:graphicFrame>
        <p:nvGraphicFramePr>
          <p:cNvPr id="30724" name="Group 4"/>
          <p:cNvGraphicFramePr>
            <a:graphicFrameLocks noGrp="1"/>
          </p:cNvGraphicFramePr>
          <p:nvPr>
            <p:ph sz="half" idx="2"/>
          </p:nvPr>
        </p:nvGraphicFramePr>
        <p:xfrm>
          <a:off x="179388" y="1844675"/>
          <a:ext cx="8589962" cy="3960813"/>
        </p:xfrm>
        <a:graphic>
          <a:graphicData uri="http://schemas.openxmlformats.org/drawingml/2006/table">
            <a:tbl>
              <a:tblPr/>
              <a:tblGrid>
                <a:gridCol w="3600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9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0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Nauči se sledeča zgodovinska dejstva (o nastanku in razvoju EU).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Pripravi plakat, govorno vajo.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S pomočjo zemljevida načrtuj…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Razišči zgodovino EU z namenom, da boš znal braniti svoja stališča na okrogli mizi.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Si kandidat za evropskega poslanca. Pripravi prepričljiv govor z namenom, da boš pridobil volivce.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Izberi ustrezen zemljevid domačega kraja. Razmisli in označi na karti, kje bi bila najboljša mesta za oglasne table, kjer bi krajane obveščal o skupnih zadevah.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PoljeZBesedilom 4"/>
          <p:cNvSpPr txBox="1"/>
          <p:nvPr/>
        </p:nvSpPr>
        <p:spPr>
          <a:xfrm>
            <a:off x="0" y="6094714"/>
            <a:ext cx="9144000" cy="56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>
              <a:lnSpc>
                <a:spcPct val="80000"/>
              </a:lnSpc>
            </a:pPr>
            <a:endParaRPr lang="sl-SI" sz="1600" dirty="0"/>
          </a:p>
          <a:p>
            <a:endParaRPr lang="sl-SI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sz="1800" dirty="0"/>
              <a:t>VIRI:</a:t>
            </a:r>
          </a:p>
          <a:p>
            <a:endParaRPr lang="sl-SI" sz="1800" dirty="0"/>
          </a:p>
          <a:p>
            <a:r>
              <a:rPr lang="sl-SI" sz="1800" dirty="0"/>
              <a:t>Taylor, E. W. 1998. </a:t>
            </a:r>
            <a:r>
              <a:rPr lang="sl-SI" sz="1800" dirty="0" err="1"/>
              <a:t>The</a:t>
            </a:r>
            <a:r>
              <a:rPr lang="sl-SI" sz="1800" dirty="0"/>
              <a:t> </a:t>
            </a:r>
            <a:r>
              <a:rPr lang="sl-SI" sz="1800" dirty="0" err="1"/>
              <a:t>teory</a:t>
            </a:r>
            <a:r>
              <a:rPr lang="sl-SI" sz="1800" dirty="0"/>
              <a:t> </a:t>
            </a:r>
            <a:r>
              <a:rPr lang="sl-SI" sz="1800" dirty="0" err="1"/>
              <a:t>and</a:t>
            </a:r>
            <a:r>
              <a:rPr lang="sl-SI" sz="1800" dirty="0"/>
              <a:t> </a:t>
            </a:r>
            <a:r>
              <a:rPr lang="sl-SI" sz="1800" dirty="0" err="1"/>
              <a:t>practise</a:t>
            </a:r>
            <a:r>
              <a:rPr lang="sl-SI" sz="1800" dirty="0"/>
              <a:t> </a:t>
            </a:r>
            <a:r>
              <a:rPr lang="sl-SI" sz="1800" dirty="0" err="1"/>
              <a:t>of</a:t>
            </a:r>
            <a:r>
              <a:rPr lang="sl-SI" sz="1800" dirty="0"/>
              <a:t> </a:t>
            </a:r>
            <a:r>
              <a:rPr lang="sl-SI" sz="1800" dirty="0" err="1"/>
              <a:t>transfrmative</a:t>
            </a:r>
            <a:r>
              <a:rPr lang="sl-SI" sz="1800" dirty="0"/>
              <a:t> </a:t>
            </a:r>
            <a:r>
              <a:rPr lang="sl-SI" sz="1800" dirty="0" err="1"/>
              <a:t>learning</a:t>
            </a:r>
            <a:r>
              <a:rPr lang="sl-SI" sz="1800" dirty="0"/>
              <a:t>: s </a:t>
            </a:r>
            <a:r>
              <a:rPr lang="sl-SI" sz="1800" dirty="0" err="1"/>
              <a:t>critical</a:t>
            </a:r>
            <a:r>
              <a:rPr lang="sl-SI" sz="1800" dirty="0"/>
              <a:t> </a:t>
            </a:r>
            <a:r>
              <a:rPr lang="sl-SI" sz="1800" dirty="0" err="1"/>
              <a:t>review</a:t>
            </a:r>
            <a:r>
              <a:rPr lang="sl-SI" sz="1800" dirty="0"/>
              <a:t>. </a:t>
            </a:r>
            <a:r>
              <a:rPr lang="sl-SI" sz="1800" dirty="0" err="1"/>
              <a:t>Columbus</a:t>
            </a:r>
            <a:r>
              <a:rPr lang="sl-SI" sz="1800" dirty="0"/>
              <a:t>, Ohio: ERIC </a:t>
            </a:r>
            <a:r>
              <a:rPr lang="sl-SI" sz="1800" dirty="0" err="1"/>
              <a:t>Clearinghouse</a:t>
            </a:r>
            <a:r>
              <a:rPr lang="sl-SI" sz="1800" dirty="0"/>
              <a:t> on </a:t>
            </a:r>
            <a:r>
              <a:rPr lang="sl-SI" sz="1800" dirty="0" err="1"/>
              <a:t>Adult</a:t>
            </a:r>
            <a:r>
              <a:rPr lang="sl-SI" sz="1800" dirty="0"/>
              <a:t>, </a:t>
            </a:r>
            <a:r>
              <a:rPr lang="sl-SI" sz="1800" dirty="0" err="1"/>
              <a:t>Career</a:t>
            </a:r>
            <a:r>
              <a:rPr lang="sl-SI" sz="1800" dirty="0"/>
              <a:t>, </a:t>
            </a:r>
            <a:r>
              <a:rPr lang="sl-SI" sz="1800" dirty="0" err="1"/>
              <a:t>and</a:t>
            </a:r>
            <a:r>
              <a:rPr lang="sl-SI" sz="1800" dirty="0"/>
              <a:t> </a:t>
            </a:r>
            <a:r>
              <a:rPr lang="sl-SI" sz="1800" dirty="0" err="1"/>
              <a:t>Vocational</a:t>
            </a:r>
            <a:r>
              <a:rPr lang="sl-SI" sz="1800" dirty="0"/>
              <a:t> </a:t>
            </a:r>
            <a:r>
              <a:rPr lang="sl-SI" sz="1800" dirty="0" err="1"/>
              <a:t>Education</a:t>
            </a:r>
            <a:r>
              <a:rPr lang="sl-SI" sz="1800" dirty="0"/>
              <a:t>.</a:t>
            </a:r>
          </a:p>
          <a:p>
            <a:r>
              <a:rPr lang="sl-SI" sz="1800" dirty="0"/>
              <a:t>Sonja Sentočnik in </a:t>
            </a:r>
            <a:r>
              <a:rPr lang="sl-SI" sz="1800" dirty="0" err="1"/>
              <a:t>Elissa</a:t>
            </a:r>
            <a:r>
              <a:rPr lang="sl-SI" sz="1800" dirty="0"/>
              <a:t> </a:t>
            </a:r>
            <a:r>
              <a:rPr lang="sl-SI" sz="1800" dirty="0" err="1"/>
              <a:t>Tawitian</a:t>
            </a:r>
            <a:r>
              <a:rPr lang="sl-SI" sz="1800" dirty="0"/>
              <a:t>: Avtentične naloge, avtentično učenje</a:t>
            </a:r>
          </a:p>
          <a:p>
            <a:r>
              <a:rPr lang="sl-SI" sz="1600" dirty="0">
                <a:hlinkClick r:id="rId2"/>
              </a:rPr>
              <a:t>http://www.google.si/url?sa=t&amp;rct=j&amp;q=&amp;esrc=s&amp;source=web&amp;cd=2&amp;ved=0CCUQFjAB&amp;url=http%3A%2F%2Fwww.zrss.si%2Fprojektiess%2Fskladisce%2Fpodpora_solam%2FPPT</a:t>
            </a:r>
            <a:r>
              <a:rPr lang="sl-SI" sz="1600" dirty="0"/>
              <a:t> (1.10.2014)</a:t>
            </a:r>
          </a:p>
          <a:p>
            <a:r>
              <a:rPr lang="sl-SI" sz="1700" dirty="0" err="1">
                <a:solidFill>
                  <a:srgbClr val="002060"/>
                </a:solidFill>
              </a:rPr>
              <a:t>Wiggins</a:t>
            </a:r>
            <a:r>
              <a:rPr lang="sl-SI" sz="1700" dirty="0">
                <a:solidFill>
                  <a:srgbClr val="002060"/>
                </a:solidFill>
              </a:rPr>
              <a:t>, 1993 in 1998, in Sentočnik, 2000. </a:t>
            </a:r>
            <a:r>
              <a:rPr lang="sl-SI" sz="1700" u="sng" dirty="0">
                <a:hlinkClick r:id="rId3"/>
              </a:rPr>
              <a:t> </a:t>
            </a:r>
            <a:r>
              <a:rPr lang="sl-SI" sz="1400" u="sng" dirty="0">
                <a:hlinkClick r:id="rId3"/>
              </a:rPr>
              <a:t>http://www.google.si/url?sa=t&amp;rct=j&amp;q=&amp;esrc=s&amp;source=web&amp;cd=1&amp;ved=0CB8QFjAA&amp;url=http%3A%2F%2Fwww.zrss.si%2Fprojektiess%2Fskladisce%2Fpodpora_solam%2FGradivo%2Favtenti%25C4%258Dni%2520pouk.doc&amp;ei=KRwtVJCXJMXB7AadoIHoAg&amp;usg=AFQjCNHTDfpofZSKOmGhY2ir_1uatocdOQ&amp;bvm=bv.76477589,d.ZGU</a:t>
            </a:r>
            <a:r>
              <a:rPr lang="sl-SI" sz="1400" dirty="0"/>
              <a:t> (1.10.2014)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dirty="0"/>
              <a:t>Glavni cilji projekta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  <a:ln>
            <a:solidFill>
              <a:srgbClr val="92D050"/>
            </a:solidFill>
          </a:ln>
        </p:spPr>
        <p:txBody>
          <a:bodyPr>
            <a:noAutofit/>
          </a:bodyPr>
          <a:lstStyle/>
          <a:p>
            <a:pPr marL="457200" indent="-457200">
              <a:buAutoNum type="arabicParenBoth"/>
            </a:pPr>
            <a:r>
              <a:rPr lang="sl-SI" sz="2300" dirty="0">
                <a:solidFill>
                  <a:schemeClr val="tx2"/>
                </a:solidFill>
              </a:rPr>
              <a:t>oplemenititi znanje bodočih učiteljev o vsebinah, povezanih z EU, </a:t>
            </a:r>
          </a:p>
          <a:p>
            <a:pPr marL="457200" indent="-457200">
              <a:buAutoNum type="arabicParenBoth"/>
            </a:pPr>
            <a:r>
              <a:rPr lang="sl-SI" sz="2300" dirty="0">
                <a:solidFill>
                  <a:schemeClr val="tx2"/>
                </a:solidFill>
              </a:rPr>
              <a:t>dopolniti obstoječe učne načrte z vsebino s področja evropske integracije (Okolje, Družba, Narava, Zgodovina, Geografija, Državljanska in domovinska kultura in etika), </a:t>
            </a:r>
          </a:p>
          <a:p>
            <a:pPr>
              <a:buNone/>
            </a:pPr>
            <a:r>
              <a:rPr lang="sl-SI" sz="2300" dirty="0">
                <a:solidFill>
                  <a:schemeClr val="accent3">
                    <a:lumMod val="50000"/>
                  </a:schemeClr>
                </a:solidFill>
              </a:rPr>
              <a:t>(3) pripraviti učne materiale (priprave in preverjanja znanja, ki bodo služili za izvajanje učnih ur, temelječih na vsebinah o EU, </a:t>
            </a:r>
          </a:p>
          <a:p>
            <a:pPr>
              <a:buNone/>
            </a:pPr>
            <a:r>
              <a:rPr lang="sl-SI" sz="2300" dirty="0">
                <a:solidFill>
                  <a:schemeClr val="accent3">
                    <a:lumMod val="50000"/>
                  </a:schemeClr>
                </a:solidFill>
              </a:rPr>
              <a:t>(4) preveriti 18 učnih ur in preverjanj znanja v praksi (v razredu), </a:t>
            </a:r>
          </a:p>
          <a:p>
            <a:pPr>
              <a:buNone/>
            </a:pPr>
            <a:r>
              <a:rPr lang="sl-SI" sz="2300" dirty="0">
                <a:solidFill>
                  <a:schemeClr val="accent3">
                    <a:lumMod val="50000"/>
                  </a:schemeClr>
                </a:solidFill>
              </a:rPr>
              <a:t>(5) dopolniti učne priprave in preverjanja znanja skladno s priporočili učiteljev in učencev (velik pomen povratne informacije</a:t>
            </a:r>
            <a:r>
              <a:rPr lang="sl-SI" sz="2300" dirty="0"/>
              <a:t>), </a:t>
            </a:r>
          </a:p>
          <a:p>
            <a:pPr>
              <a:buNone/>
            </a:pPr>
            <a:endParaRPr lang="sl-SI" sz="2300" dirty="0"/>
          </a:p>
          <a:p>
            <a:pPr>
              <a:buNone/>
            </a:pPr>
            <a:endParaRPr lang="sl-SI" sz="23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sl-SI" dirty="0"/>
              <a:t>Glavni cilji projekta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ln>
            <a:solidFill>
              <a:srgbClr val="92D050"/>
            </a:solidFill>
          </a:ln>
        </p:spPr>
        <p:txBody>
          <a:bodyPr/>
          <a:lstStyle/>
          <a:p>
            <a:pPr>
              <a:buNone/>
            </a:pPr>
            <a:r>
              <a:rPr lang="sl-SI" dirty="0">
                <a:solidFill>
                  <a:schemeClr val="accent6">
                    <a:lumMod val="50000"/>
                  </a:schemeClr>
                </a:solidFill>
              </a:rPr>
              <a:t>(6) vključiti vsebine o EU v učne načrte terciarnega izobraževanja, ki izobražujejo bodoče učitelje (Pedagoška in Filozofska fakulteta Univerze v Ljubljani</a:t>
            </a:r>
          </a:p>
          <a:p>
            <a:pPr>
              <a:buNone/>
            </a:pPr>
            <a:endParaRPr lang="sl-SI" u="sng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sl-SI" dirty="0">
                <a:solidFill>
                  <a:srgbClr val="C00000"/>
                </a:solidFill>
              </a:rPr>
              <a:t>	Poglobiti in razširiti znanje udeležencev in prispevati k profesionalnemu razvoju.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sl-SI" dirty="0"/>
              <a:t>Kako se odrasli učimo? 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ln>
            <a:solidFill>
              <a:srgbClr val="92D05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l-SI" dirty="0" err="1">
                <a:solidFill>
                  <a:srgbClr val="C00000"/>
                </a:solidFill>
              </a:rPr>
              <a:t>Mezirova</a:t>
            </a:r>
            <a:r>
              <a:rPr lang="sl-SI" dirty="0">
                <a:solidFill>
                  <a:srgbClr val="C00000"/>
                </a:solidFill>
              </a:rPr>
              <a:t> teorija </a:t>
            </a:r>
            <a:r>
              <a:rPr lang="sl-SI" dirty="0" err="1">
                <a:solidFill>
                  <a:srgbClr val="C00000"/>
                </a:solidFill>
              </a:rPr>
              <a:t>transformativnega</a:t>
            </a:r>
            <a:r>
              <a:rPr lang="sl-SI" dirty="0">
                <a:solidFill>
                  <a:srgbClr val="C00000"/>
                </a:solidFill>
              </a:rPr>
              <a:t> učenja</a:t>
            </a:r>
            <a:r>
              <a:rPr lang="sl-SI" dirty="0"/>
              <a:t>*</a:t>
            </a:r>
          </a:p>
          <a:p>
            <a:pPr>
              <a:buNone/>
            </a:pPr>
            <a:r>
              <a:rPr lang="sl-SI" dirty="0" err="1"/>
              <a:t>Transformativno</a:t>
            </a:r>
            <a:r>
              <a:rPr lang="sl-SI" dirty="0"/>
              <a:t> učenje je proces, pri katerem so predhodne, (nekritično) prevzete ideje, prepričanja, vrednote ali stališča  postavljena pod vprašaj, in se oblikujejo nova, ki imajo za posameznika večjo veljavnost.</a:t>
            </a:r>
          </a:p>
          <a:p>
            <a:pPr>
              <a:buNone/>
            </a:pPr>
            <a:r>
              <a:rPr lang="sl-SI" dirty="0"/>
              <a:t>Učenje je </a:t>
            </a:r>
            <a:r>
              <a:rPr lang="sl-SI" dirty="0" err="1"/>
              <a:t>transformativno</a:t>
            </a:r>
            <a:r>
              <a:rPr lang="sl-SI" dirty="0"/>
              <a:t>, ko pride do sprememb referenčnega okvirja tj. osebnih stališč ali vzorcev mišljenja.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611560" y="6309320"/>
            <a:ext cx="76328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dirty="0"/>
              <a:t>Vir: Taylor, E. W. 1998.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dirty="0"/>
              <a:t>Referenčni okvir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ln>
            <a:solidFill>
              <a:srgbClr val="92D050"/>
            </a:solidFill>
          </a:ln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sl-SI" sz="2800" b="1" dirty="0">
                <a:solidFill>
                  <a:srgbClr val="C00000"/>
                </a:solidFill>
              </a:rPr>
              <a:t>1. Vzorci  (navade) mišljenja</a:t>
            </a:r>
          </a:p>
          <a:p>
            <a:pPr marL="914400" lvl="1" indent="-514350">
              <a:buNone/>
            </a:pPr>
            <a:r>
              <a:rPr lang="sl-SI" dirty="0"/>
              <a:t>Sklop (splošnih, širokih - moralnih, etičnih, filozofskih) predpostavk, ki delujejo kot </a:t>
            </a:r>
            <a:r>
              <a:rPr lang="sl-SI" b="1" dirty="0"/>
              <a:t>filter za našo percepcijo</a:t>
            </a:r>
            <a:r>
              <a:rPr lang="sl-SI" dirty="0"/>
              <a:t>.</a:t>
            </a:r>
          </a:p>
          <a:p>
            <a:pPr marL="514350" indent="-514350">
              <a:buNone/>
            </a:pPr>
            <a:r>
              <a:rPr lang="sl-SI" sz="2800" dirty="0"/>
              <a:t>    So </a:t>
            </a:r>
            <a:r>
              <a:rPr lang="sl-SI" sz="2800" b="1" dirty="0"/>
              <a:t>priučene</a:t>
            </a:r>
            <a:r>
              <a:rPr lang="sl-SI" sz="2800" dirty="0"/>
              <a:t> navade naše družbe, </a:t>
            </a:r>
            <a:r>
              <a:rPr lang="sl-SI" sz="2800" dirty="0" err="1"/>
              <a:t>socio</a:t>
            </a:r>
            <a:r>
              <a:rPr lang="sl-SI" sz="2800" dirty="0"/>
              <a:t>-kulturno učenje, vrednostni sistem, verovanja, lastne domneve, </a:t>
            </a:r>
            <a:r>
              <a:rPr lang="sl-SI" sz="2800" b="1" dirty="0"/>
              <a:t>samoumevne</a:t>
            </a:r>
            <a:r>
              <a:rPr lang="sl-SI" sz="2800" dirty="0"/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dirty="0"/>
              <a:t>Referenčni okvir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ln>
            <a:solidFill>
              <a:srgbClr val="92D05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sl-SI" dirty="0">
                <a:solidFill>
                  <a:srgbClr val="C00000"/>
                </a:solidFill>
              </a:rPr>
              <a:t>2. Osebna stališča (lastni pogledi)</a:t>
            </a:r>
          </a:p>
          <a:p>
            <a:pPr>
              <a:buNone/>
            </a:pPr>
            <a:r>
              <a:rPr lang="sl-SI" sz="2800" dirty="0"/>
              <a:t>So mentalne sheme, ki so skupek </a:t>
            </a:r>
            <a:r>
              <a:rPr lang="sl-SI" sz="2800" b="1" dirty="0"/>
              <a:t>trenutnih, specifičnih prepričanj</a:t>
            </a:r>
            <a:r>
              <a:rPr lang="sl-SI" sz="2800" dirty="0"/>
              <a:t>, občutkov, vedenj in vrednot.</a:t>
            </a:r>
          </a:p>
          <a:p>
            <a:pPr>
              <a:buNone/>
            </a:pPr>
            <a:r>
              <a:rPr lang="sl-SI" sz="2800" dirty="0"/>
              <a:t>Se jih </a:t>
            </a:r>
            <a:r>
              <a:rPr lang="sl-SI" sz="2800" b="1" dirty="0"/>
              <a:t>bolje zavedemo </a:t>
            </a:r>
            <a:r>
              <a:rPr lang="sl-SI" sz="2800" dirty="0"/>
              <a:t>in jih </a:t>
            </a:r>
            <a:r>
              <a:rPr lang="sl-SI" sz="2800" b="1" dirty="0"/>
              <a:t>lažje spreminjamo</a:t>
            </a:r>
            <a:r>
              <a:rPr lang="sl-SI" sz="2800" dirty="0"/>
              <a:t>, ker dobivajo takojšnje povratne informacije. Odkrivamo jih v soočenju z zgodbami, pogledi drugih.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sl-SI" dirty="0"/>
              <a:t>Kako do </a:t>
            </a:r>
            <a:r>
              <a:rPr lang="sl-SI" dirty="0" err="1"/>
              <a:t>transformativnega</a:t>
            </a:r>
            <a:r>
              <a:rPr lang="sl-SI" dirty="0"/>
              <a:t> učenja?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ln>
            <a:solidFill>
              <a:srgbClr val="92D050"/>
            </a:solidFill>
          </a:ln>
        </p:spPr>
        <p:txBody>
          <a:bodyPr/>
          <a:lstStyle/>
          <a:p>
            <a:pPr>
              <a:buNone/>
            </a:pPr>
            <a:r>
              <a:rPr lang="sl-SI" dirty="0"/>
              <a:t>Hitra in dramatična transformacija – prelomnice v življenju.</a:t>
            </a:r>
          </a:p>
          <a:p>
            <a:pPr>
              <a:buNone/>
            </a:pPr>
            <a:r>
              <a:rPr lang="sl-SI" dirty="0">
                <a:solidFill>
                  <a:srgbClr val="C00000"/>
                </a:solidFill>
              </a:rPr>
              <a:t>Postopno spreminjanje osebnih stališč </a:t>
            </a:r>
            <a:r>
              <a:rPr lang="sl-SI" dirty="0"/>
              <a:t>– </a:t>
            </a:r>
            <a:r>
              <a:rPr lang="sl-SI" dirty="0">
                <a:sym typeface="Wingdings" pitchFamily="2" charset="2"/>
              </a:rPr>
              <a:t>sčasoma vodijo do spremembe vzorcev mišljenja.</a:t>
            </a: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endParaRPr lang="sl-S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sl-SI" dirty="0"/>
              <a:t>Kako do </a:t>
            </a:r>
            <a:r>
              <a:rPr lang="sl-SI" dirty="0" err="1"/>
              <a:t>transformativnega</a:t>
            </a:r>
            <a:r>
              <a:rPr lang="sl-SI" dirty="0"/>
              <a:t> učenja?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ln>
            <a:solidFill>
              <a:srgbClr val="92D050"/>
            </a:solidFill>
          </a:ln>
        </p:spPr>
        <p:txBody>
          <a:bodyPr/>
          <a:lstStyle/>
          <a:p>
            <a:r>
              <a:rPr lang="sl-SI" dirty="0" err="1"/>
              <a:t>Mezirow</a:t>
            </a:r>
            <a:r>
              <a:rPr lang="sl-SI" dirty="0"/>
              <a:t> – 4 glavne sestavine procesa:</a:t>
            </a:r>
          </a:p>
          <a:p>
            <a:pPr lvl="1"/>
            <a:r>
              <a:rPr lang="sl-SI" dirty="0"/>
              <a:t>izkušnja  </a:t>
            </a:r>
          </a:p>
          <a:p>
            <a:pPr lvl="1"/>
            <a:r>
              <a:rPr lang="sl-SI" dirty="0"/>
              <a:t>kritična refleksija (</a:t>
            </a:r>
            <a:r>
              <a:rPr lang="sl-SI" i="1" dirty="0"/>
              <a:t>individualna</a:t>
            </a:r>
            <a:r>
              <a:rPr lang="sl-SI" dirty="0"/>
              <a:t>)</a:t>
            </a:r>
          </a:p>
          <a:p>
            <a:pPr lvl="1"/>
            <a:r>
              <a:rPr lang="sl-SI" dirty="0" err="1"/>
              <a:t>reflektivna</a:t>
            </a:r>
            <a:r>
              <a:rPr lang="sl-SI" dirty="0"/>
              <a:t> razprava (</a:t>
            </a:r>
            <a:r>
              <a:rPr lang="sl-SI" i="1" dirty="0"/>
              <a:t>v skupini</a:t>
            </a:r>
            <a:r>
              <a:rPr lang="sl-SI" dirty="0"/>
              <a:t>)</a:t>
            </a:r>
          </a:p>
          <a:p>
            <a:pPr lvl="1"/>
            <a:r>
              <a:rPr lang="sl-SI" dirty="0"/>
              <a:t>(novo) delovanje (</a:t>
            </a:r>
            <a:r>
              <a:rPr lang="sl-SI" i="1" dirty="0"/>
              <a:t>ali razumsko potrdimo vzorec delovanja</a:t>
            </a:r>
            <a:r>
              <a:rPr lang="sl-SI" dirty="0"/>
              <a:t>)</a:t>
            </a:r>
          </a:p>
          <a:p>
            <a:pPr lvl="1">
              <a:buNone/>
            </a:pPr>
            <a:r>
              <a:rPr lang="sl-SI" dirty="0"/>
              <a:t>Racionalno prizadevanje, poudarek je na kritični refleksiji.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sl-SI" sz="4000" dirty="0"/>
            </a:br>
            <a:r>
              <a:rPr lang="sl-SI" sz="4000" dirty="0"/>
              <a:t>Ali  bo sodelovanje v tem projektu privedlo do </a:t>
            </a:r>
            <a:r>
              <a:rPr lang="sl-SI" sz="4000" dirty="0" err="1"/>
              <a:t>transformativnega</a:t>
            </a:r>
            <a:r>
              <a:rPr lang="sl-SI" sz="4000" dirty="0"/>
              <a:t> učenja?</a:t>
            </a:r>
            <a:br>
              <a:rPr lang="sl-SI" sz="3600" dirty="0"/>
            </a:b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ln>
            <a:solidFill>
              <a:srgbClr val="92D050"/>
            </a:solidFill>
          </a:ln>
        </p:spPr>
        <p:txBody>
          <a:bodyPr/>
          <a:lstStyle/>
          <a:p>
            <a:pPr lvl="1"/>
            <a:r>
              <a:rPr lang="sl-SI" dirty="0"/>
              <a:t>izkušnja  </a:t>
            </a:r>
            <a:r>
              <a:rPr lang="sl-SI" dirty="0">
                <a:solidFill>
                  <a:srgbClr val="FF0000"/>
                </a:solidFill>
              </a:rPr>
              <a:t>(</a:t>
            </a:r>
            <a:r>
              <a:rPr lang="sl-SI" dirty="0">
                <a:solidFill>
                  <a:srgbClr val="C00000"/>
                </a:solidFill>
              </a:rPr>
              <a:t>naše </a:t>
            </a:r>
            <a:r>
              <a:rPr lang="sl-SI" i="1" dirty="0">
                <a:solidFill>
                  <a:srgbClr val="C00000"/>
                </a:solidFill>
              </a:rPr>
              <a:t>dejavnosti v projektu - posamezni koraki</a:t>
            </a:r>
            <a:r>
              <a:rPr lang="sl-SI" dirty="0">
                <a:solidFill>
                  <a:srgbClr val="FF0000"/>
                </a:solidFill>
              </a:rPr>
              <a:t>)</a:t>
            </a:r>
          </a:p>
          <a:p>
            <a:pPr lvl="1"/>
            <a:r>
              <a:rPr lang="sl-SI" dirty="0"/>
              <a:t>kritična refleksija </a:t>
            </a:r>
            <a:r>
              <a:rPr lang="sl-SI" dirty="0">
                <a:solidFill>
                  <a:srgbClr val="C00000"/>
                </a:solidFill>
              </a:rPr>
              <a:t>(</a:t>
            </a:r>
            <a:r>
              <a:rPr lang="sl-SI" i="1" dirty="0">
                <a:solidFill>
                  <a:srgbClr val="C00000"/>
                </a:solidFill>
              </a:rPr>
              <a:t>individualno prepoznavanje osebnih stališč</a:t>
            </a:r>
            <a:r>
              <a:rPr lang="sl-SI" dirty="0">
                <a:solidFill>
                  <a:srgbClr val="C00000"/>
                </a:solidFill>
              </a:rPr>
              <a:t>)</a:t>
            </a:r>
          </a:p>
          <a:p>
            <a:pPr lvl="1"/>
            <a:r>
              <a:rPr lang="sl-SI" dirty="0" err="1"/>
              <a:t>reflektivna</a:t>
            </a:r>
            <a:r>
              <a:rPr lang="sl-SI" dirty="0"/>
              <a:t> razprava </a:t>
            </a:r>
            <a:r>
              <a:rPr lang="sl-SI" dirty="0">
                <a:solidFill>
                  <a:srgbClr val="C00000"/>
                </a:solidFill>
              </a:rPr>
              <a:t>(</a:t>
            </a:r>
            <a:r>
              <a:rPr lang="sl-SI" i="1" dirty="0">
                <a:solidFill>
                  <a:srgbClr val="C00000"/>
                </a:solidFill>
              </a:rPr>
              <a:t>soočenje osebnih stališč z drugimi, spreminjanje ali zadržanje osebnih stališč</a:t>
            </a:r>
            <a:r>
              <a:rPr lang="sl-SI" dirty="0">
                <a:solidFill>
                  <a:srgbClr val="C00000"/>
                </a:solidFill>
              </a:rPr>
              <a:t>)</a:t>
            </a:r>
          </a:p>
          <a:p>
            <a:pPr lvl="1"/>
            <a:r>
              <a:rPr lang="sl-SI" dirty="0"/>
              <a:t>delovanje </a:t>
            </a:r>
            <a:r>
              <a:rPr lang="sl-SI" dirty="0">
                <a:solidFill>
                  <a:srgbClr val="C00000"/>
                </a:solidFill>
              </a:rPr>
              <a:t>(</a:t>
            </a:r>
            <a:r>
              <a:rPr lang="sl-SI" i="1" dirty="0">
                <a:solidFill>
                  <a:srgbClr val="C00000"/>
                </a:solidFill>
              </a:rPr>
              <a:t>nov vzorec delovanja</a:t>
            </a:r>
            <a:r>
              <a:rPr lang="sl-SI" dirty="0">
                <a:solidFill>
                  <a:srgbClr val="C00000"/>
                </a:solidFill>
              </a:rPr>
              <a:t> </a:t>
            </a:r>
            <a:r>
              <a:rPr lang="sl-SI" i="1" dirty="0">
                <a:solidFill>
                  <a:srgbClr val="C00000"/>
                </a:solidFill>
              </a:rPr>
              <a:t>ali razumsko potrdimo vzorec delovanja</a:t>
            </a:r>
            <a:r>
              <a:rPr lang="sl-SI" dirty="0">
                <a:solidFill>
                  <a:srgbClr val="C00000"/>
                </a:solidFill>
              </a:rPr>
              <a:t>)</a:t>
            </a:r>
          </a:p>
          <a:p>
            <a:pPr>
              <a:buNone/>
            </a:pPr>
            <a:r>
              <a:rPr lang="sl-SI" dirty="0">
                <a:solidFill>
                  <a:srgbClr val="0070C0"/>
                </a:solidFill>
              </a:rPr>
              <a:t>	</a:t>
            </a:r>
            <a:endParaRPr lang="sl-SI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Zaobljeni pravokotnik 4"/>
          <p:cNvSpPr/>
          <p:nvPr/>
        </p:nvSpPr>
        <p:spPr>
          <a:xfrm>
            <a:off x="1187624" y="5661248"/>
            <a:ext cx="6408712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dirty="0"/>
              <a:t>Zakaj ste se pridružili projektu?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1226</Words>
  <Application>Microsoft Office PowerPoint</Application>
  <PresentationFormat>Diaprojekcija na zaslonu (4:3)</PresentationFormat>
  <Paragraphs>96</Paragraphs>
  <Slides>17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Officeova tema</vt:lpstr>
      <vt:lpstr>Transformativno in avtentično učenje</vt:lpstr>
      <vt:lpstr>Glavni cilji projekta</vt:lpstr>
      <vt:lpstr>Glavni cilji projekta</vt:lpstr>
      <vt:lpstr>Kako se odrasli učimo? </vt:lpstr>
      <vt:lpstr>Referenčni okvir</vt:lpstr>
      <vt:lpstr>Referenčni okvir</vt:lpstr>
      <vt:lpstr>Kako do transformativnega učenja?</vt:lpstr>
      <vt:lpstr>Kako do transformativnega učenja?</vt:lpstr>
      <vt:lpstr> Ali  bo sodelovanje v tem projektu privedlo do transformativnega učenja? </vt:lpstr>
      <vt:lpstr>Cilj</vt:lpstr>
      <vt:lpstr>Avtentično učenje</vt:lpstr>
      <vt:lpstr>Kazalniki avtentičnosti</vt:lpstr>
      <vt:lpstr>Kazalniki avtentičnosti</vt:lpstr>
      <vt:lpstr>  Tipične avtentične naloge </vt:lpstr>
      <vt:lpstr>Tipične avtentične naloge</vt:lpstr>
      <vt:lpstr>Kako zastavljamo vprašanja?  Kako pripravljamo naloge? 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Transformativno in avtentično učenje</dc:title>
  <dc:creator>RECENZIJA</dc:creator>
  <cp:lastModifiedBy>Ajda Hedzet</cp:lastModifiedBy>
  <cp:revision>15</cp:revision>
  <dcterms:created xsi:type="dcterms:W3CDTF">2014-11-01T15:42:46Z</dcterms:created>
  <dcterms:modified xsi:type="dcterms:W3CDTF">2018-04-10T08:15:26Z</dcterms:modified>
</cp:coreProperties>
</file>