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32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15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42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41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65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6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94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8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57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5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1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2D51-CC74-46A4-9DD4-E97372EED92F}" type="datetimeFigureOut">
              <a:rPr lang="en-GB" smtClean="0"/>
              <a:t>02/11/2018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05BE8-866E-488C-A0DA-FC7ED2A1B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82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CRP </a:t>
            </a:r>
            <a:r>
              <a:rPr lang="sl-SI" dirty="0" err="1" smtClean="0"/>
              <a:t>ITzaSKP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Uvodni sestanek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56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Kje smo 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CRP SKP po 2020 (2017-2019)</a:t>
            </a:r>
          </a:p>
          <a:p>
            <a:pPr lvl="1"/>
            <a:r>
              <a:rPr lang="sl-SI" dirty="0" smtClean="0"/>
              <a:t>Politika utemeljena na dejstvih, intervencijska logika</a:t>
            </a:r>
          </a:p>
          <a:p>
            <a:pPr lvl="1"/>
            <a:r>
              <a:rPr lang="sl-SI" dirty="0" smtClean="0"/>
              <a:t>Predlog nove Uredbe EK: Uvajanje Strateških načrtov</a:t>
            </a:r>
          </a:p>
          <a:p>
            <a:pPr lvl="2"/>
            <a:r>
              <a:rPr lang="sl-SI" dirty="0" smtClean="0"/>
              <a:t>Kumulativno na ravni države, seznami kazalcev (izboljšave?)</a:t>
            </a:r>
          </a:p>
          <a:p>
            <a:pPr lvl="2"/>
            <a:r>
              <a:rPr lang="sl-SI" dirty="0" smtClean="0"/>
              <a:t>Strategija digitalizacije</a:t>
            </a:r>
          </a:p>
          <a:p>
            <a:r>
              <a:rPr lang="sl-SI" dirty="0" smtClean="0"/>
              <a:t>CRP Razvoj celovitega modela KG in povezanih podatkovnih zbirk (2015-2017)</a:t>
            </a:r>
          </a:p>
          <a:p>
            <a:pPr lvl="1"/>
            <a:r>
              <a:rPr lang="sl-SI" dirty="0" smtClean="0"/>
              <a:t>Uporaba administrativnih baz za izboljšanje podatkov o standardnem </a:t>
            </a:r>
            <a:r>
              <a:rPr lang="sl-SI" dirty="0" err="1" smtClean="0"/>
              <a:t>outputu</a:t>
            </a:r>
            <a:r>
              <a:rPr lang="sl-SI" dirty="0" smtClean="0"/>
              <a:t> (</a:t>
            </a:r>
            <a:r>
              <a:rPr lang="sl-SI" dirty="0" err="1" smtClean="0"/>
              <a:t>vs</a:t>
            </a:r>
            <a:r>
              <a:rPr lang="sl-SI" dirty="0" smtClean="0"/>
              <a:t>. periodične strukturne anketne raziskave/popisi), FADN (računovodski viri na vzorcu)</a:t>
            </a:r>
          </a:p>
          <a:p>
            <a:pPr lvl="2"/>
            <a:r>
              <a:rPr lang="sl-SI" dirty="0" smtClean="0"/>
              <a:t>Zakonodaja, kakovost podatkov in uporabe, konkretni predlogi toda …</a:t>
            </a:r>
          </a:p>
          <a:p>
            <a:pPr lvl="2"/>
            <a:r>
              <a:rPr lang="sl-SI" dirty="0" smtClean="0"/>
              <a:t>Širši problemi: razpoložljivost, potrebe, strateško načrtovanje, znanje (ovire), IT</a:t>
            </a:r>
          </a:p>
          <a:p>
            <a:pPr lvl="1"/>
            <a:endParaRPr lang="sl-SI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14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265" y="140043"/>
            <a:ext cx="10515600" cy="1054443"/>
          </a:xfrm>
        </p:spPr>
        <p:txBody>
          <a:bodyPr/>
          <a:lstStyle/>
          <a:p>
            <a:r>
              <a:rPr lang="sl-SI" dirty="0" smtClean="0"/>
              <a:t>Kaj smo obljubili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667227"/>
              </p:ext>
            </p:extLst>
          </p:nvPr>
        </p:nvGraphicFramePr>
        <p:xfrm>
          <a:off x="370702" y="1302516"/>
          <a:ext cx="11335265" cy="5555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1638"/>
                <a:gridCol w="1383445"/>
                <a:gridCol w="1383445"/>
                <a:gridCol w="930460"/>
                <a:gridCol w="1735223"/>
                <a:gridCol w="1051254"/>
                <a:gridCol w="1031665"/>
                <a:gridCol w="1398135"/>
              </a:tblGrid>
              <a:tr h="497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Delovni sklop / meseci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1-3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4-6 </a:t>
                      </a:r>
                      <a:endParaRPr lang="en-GB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MEJNIK 1 (mesec 6): pregled virov</a:t>
                      </a:r>
                      <a:endParaRPr lang="en-GB" sz="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7-9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10-12</a:t>
                      </a:r>
                      <a:endParaRPr lang="en-GB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MEJNIK 2 (mesec 12): IT osnova za izgradnjo</a:t>
                      </a:r>
                      <a:endParaRPr lang="en-GB" sz="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13-15</a:t>
                      </a:r>
                      <a:endParaRPr lang="en-GB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MEJNIK 3 (mesec 14): SKP strategija</a:t>
                      </a:r>
                      <a:endParaRPr lang="en-GB" sz="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16-19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20-24</a:t>
                      </a:r>
                      <a:endParaRPr lang="en-GB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MEJNIK 4 (mesec 22): prototip</a:t>
                      </a:r>
                      <a:endParaRPr lang="en-GB" sz="8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MEJNIK 5 (mesec 24) zaključno poročilo</a:t>
                      </a:r>
                      <a:endParaRPr lang="en-GB" sz="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9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DS1:  Popis podatkovnih baz in oblikovanje zbirke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65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1.1 Pregled podatkovnih virov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9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1.2 Ocena uporabnosti podatkovnih baz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92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1.3 Tehnično-informacijske značilnosti in združljivost podatkovnih baz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R1.1 Pregled podatkovnih baz (mesec 3)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92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1.4 Identifikacija ključnih stvarnih pomanjkljivosti in predlogi izboljšav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R1.2 Predlogi izboljšav (mesec 6)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92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DS2: Opredelitev metodologije za gradnjo analitične podatkovne zbirke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4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2.1 Gradnja podatkovnih zbirk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R.2.1 Priporočila za gradnjo podatkovnih baz (mesec 12)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4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2.2. Razvoj analitičnih rešitev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R.2.2 Priporočila za uporabo podatkovne analitike (mesec 12)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92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DS3: Oblikovanje podatkovne strategije za izvajanje prihodnje SKP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1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3.1 Analiza interesov in pričakovanj akterjev in deležnikov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 3.1 Analiza podatkovnih potreb za izvajanje prihodnje SKP; R3.2 Povzetek posvetovanja (mesec 10)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4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3.2 Zakonodajni okvir in dobre prakse ravnanja s podatki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 3.3 Zakonske zahteve in dobre prakse (mesec 11)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9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3.3 Tehnološke prilagoditve in rešitve za preprečevanje tveganj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24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3.4 Oblikovanje strategije in načrta na področju podatkov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R3.4 Predlog strategije; R3.5 načrt (mesec 14)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9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DS4: Pripravne naloge, izdelava in testiranje prototipa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65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4.1 Izdelava prototipa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R4.1 Poročilo o prototipih (mesec 22)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65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4.2 Ovrednotenje prototipov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R4.2 Poročilo o delavnici (mesec 22)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2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DS5: informiranje, aktivna vključenost in razširjanje za trajnost rezultatov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165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5.1 Splošno informiranje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5.2 Zagotavljanje dostopa do rezultatov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R5.1 Zbirka podatkov (mesec 23)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4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 5.3 Zagotavljanje vključenosti in trajnosti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Javni dogodek 1 (mesec 7)</a:t>
                      </a:r>
                      <a:endParaRPr lang="en-GB" sz="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b="1" dirty="0">
                          <a:effectLst/>
                        </a:rPr>
                        <a:t>Javni dogodek 2 (mesec 20)</a:t>
                      </a:r>
                      <a:endParaRPr lang="en-GB" sz="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R5.2 Priprava objave (mesec 24)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1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Poročanje financerji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46199" marR="46199" marT="23099" marB="2309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26.11.2018 (mesec 1)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18.3.2019 (mesec 5)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18.9.2019 (mesec 11)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>
                          <a:effectLst/>
                        </a:rPr>
                        <a:t>18.3.2020 (mesec 17)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Zaključna predstavitev za naročnika (mesec 24)</a:t>
                      </a:r>
                      <a:endParaRPr lang="en-GB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700" dirty="0">
                          <a:effectLst/>
                        </a:rPr>
                        <a:t>15.11.2020 (mesec 25)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0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bomo to izvedli 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DS 1: Pregled podatkovnih baz in oblikovanje zbirke</a:t>
            </a:r>
          </a:p>
          <a:p>
            <a:pPr lvl="1"/>
            <a:r>
              <a:rPr lang="sl-SI" dirty="0" smtClean="0"/>
              <a:t>Vsebinski</a:t>
            </a:r>
          </a:p>
          <a:p>
            <a:pPr lvl="2"/>
            <a:r>
              <a:rPr lang="sl-SI" dirty="0" smtClean="0"/>
              <a:t>Zakonske podlage, viri, zajem, metoda, ažurnost, delovne naloge, hramba, dostopnost, druge oblike uporabe</a:t>
            </a:r>
          </a:p>
          <a:p>
            <a:pPr lvl="1"/>
            <a:r>
              <a:rPr lang="sl-SI" dirty="0" smtClean="0"/>
              <a:t>Metodološki</a:t>
            </a:r>
          </a:p>
          <a:p>
            <a:pPr lvl="2"/>
            <a:r>
              <a:rPr lang="sl-SI" dirty="0" smtClean="0"/>
              <a:t>OECD, Kodeks evropske statistike, Uredba iz 2015  … </a:t>
            </a:r>
          </a:p>
          <a:p>
            <a:pPr lvl="3"/>
            <a:r>
              <a:rPr lang="sl-SI" dirty="0" smtClean="0"/>
              <a:t>R</a:t>
            </a:r>
            <a:r>
              <a:rPr lang="en-GB" dirty="0" err="1" smtClean="0"/>
              <a:t>elevantnost</a:t>
            </a:r>
            <a:r>
              <a:rPr lang="en-GB" dirty="0" smtClean="0"/>
              <a:t>, </a:t>
            </a:r>
            <a:r>
              <a:rPr lang="en-GB" dirty="0" err="1" smtClean="0"/>
              <a:t>natančnost</a:t>
            </a:r>
            <a:r>
              <a:rPr lang="en-GB" dirty="0" smtClean="0"/>
              <a:t>, </a:t>
            </a:r>
            <a:r>
              <a:rPr lang="en-GB" dirty="0" err="1" smtClean="0"/>
              <a:t>kredibilnost</a:t>
            </a:r>
            <a:r>
              <a:rPr lang="en-GB" dirty="0" smtClean="0"/>
              <a:t>, </a:t>
            </a:r>
            <a:r>
              <a:rPr lang="en-GB" dirty="0" err="1" smtClean="0"/>
              <a:t>pravočasnost</a:t>
            </a:r>
            <a:r>
              <a:rPr lang="en-GB" dirty="0" smtClean="0"/>
              <a:t>, </a:t>
            </a:r>
            <a:r>
              <a:rPr lang="en-GB" dirty="0" err="1" smtClean="0"/>
              <a:t>dostopnost</a:t>
            </a:r>
            <a:r>
              <a:rPr lang="en-GB" dirty="0" smtClean="0"/>
              <a:t>, </a:t>
            </a:r>
            <a:r>
              <a:rPr lang="en-GB" dirty="0" err="1" smtClean="0"/>
              <a:t>pojasnljivost</a:t>
            </a:r>
            <a:r>
              <a:rPr lang="en-GB" dirty="0" smtClean="0"/>
              <a:t>, </a:t>
            </a:r>
            <a:r>
              <a:rPr lang="en-GB" dirty="0" err="1" smtClean="0"/>
              <a:t>koherentnost</a:t>
            </a:r>
            <a:r>
              <a:rPr lang="en-GB" dirty="0" smtClean="0"/>
              <a:t>, pa </a:t>
            </a:r>
            <a:r>
              <a:rPr lang="en-GB" dirty="0" err="1" smtClean="0"/>
              <a:t>tudi</a:t>
            </a:r>
            <a:r>
              <a:rPr lang="en-GB" dirty="0" smtClean="0"/>
              <a:t> </a:t>
            </a:r>
            <a:r>
              <a:rPr lang="en-GB" dirty="0" err="1" smtClean="0"/>
              <a:t>stroškovna</a:t>
            </a:r>
            <a:r>
              <a:rPr lang="en-GB" dirty="0" smtClean="0"/>
              <a:t> </a:t>
            </a:r>
            <a:r>
              <a:rPr lang="en-GB" dirty="0" err="1" smtClean="0"/>
              <a:t>učinkovitost</a:t>
            </a:r>
            <a:r>
              <a:rPr lang="sl-SI" dirty="0" smtClean="0"/>
              <a:t>; institucionalno okolje/statistični procesi/statistični rezultati</a:t>
            </a:r>
          </a:p>
          <a:p>
            <a:pPr lvl="1"/>
            <a:r>
              <a:rPr lang="sl-SI" dirty="0" smtClean="0"/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1786903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514</Words>
  <Application>Microsoft Office PowerPoint</Application>
  <PresentationFormat>Widescreen</PresentationFormat>
  <Paragraphs>203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CRP ITzaSKP</vt:lpstr>
      <vt:lpstr>Kje smo …</vt:lpstr>
      <vt:lpstr>Kaj smo obljubili</vt:lpstr>
      <vt:lpstr>Kako bomo to izvedli 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CRP ITzaSKP</dc:title>
  <dc:creator>Administrator</dc:creator>
  <cp:lastModifiedBy>Administrator</cp:lastModifiedBy>
  <cp:revision>4</cp:revision>
  <dcterms:created xsi:type="dcterms:W3CDTF">2018-11-02T11:26:53Z</dcterms:created>
  <dcterms:modified xsi:type="dcterms:W3CDTF">2018-11-02T11:51:44Z</dcterms:modified>
</cp:coreProperties>
</file>