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12D51-CC74-46A4-9DD4-E97372EED92F}" type="datetimeFigureOut">
              <a:rPr lang="en-GB" smtClean="0"/>
              <a:t>02/11/2018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05BE8-866E-488C-A0DA-FC7ED2A1BB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23211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12D51-CC74-46A4-9DD4-E97372EED92F}" type="datetimeFigureOut">
              <a:rPr lang="en-GB" smtClean="0"/>
              <a:t>02/11/2018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05BE8-866E-488C-A0DA-FC7ED2A1BB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11531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12D51-CC74-46A4-9DD4-E97372EED92F}" type="datetimeFigureOut">
              <a:rPr lang="en-GB" smtClean="0"/>
              <a:t>02/11/2018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05BE8-866E-488C-A0DA-FC7ED2A1BB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64244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12D51-CC74-46A4-9DD4-E97372EED92F}" type="datetimeFigureOut">
              <a:rPr lang="en-GB" smtClean="0"/>
              <a:t>02/11/2018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05BE8-866E-488C-A0DA-FC7ED2A1BB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6410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12D51-CC74-46A4-9DD4-E97372EED92F}" type="datetimeFigureOut">
              <a:rPr lang="en-GB" smtClean="0"/>
              <a:t>02/11/2018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05BE8-866E-488C-A0DA-FC7ED2A1BB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36529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12D51-CC74-46A4-9DD4-E97372EED92F}" type="datetimeFigureOut">
              <a:rPr lang="en-GB" smtClean="0"/>
              <a:t>02/11/2018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05BE8-866E-488C-A0DA-FC7ED2A1BB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75642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12D51-CC74-46A4-9DD4-E97372EED92F}" type="datetimeFigureOut">
              <a:rPr lang="en-GB" smtClean="0"/>
              <a:t>02/11/2018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05BE8-866E-488C-A0DA-FC7ED2A1BB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49427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12D51-CC74-46A4-9DD4-E97372EED92F}" type="datetimeFigureOut">
              <a:rPr lang="en-GB" smtClean="0"/>
              <a:t>02/11/2018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05BE8-866E-488C-A0DA-FC7ED2A1BB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53806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12D51-CC74-46A4-9DD4-E97372EED92F}" type="datetimeFigureOut">
              <a:rPr lang="en-GB" smtClean="0"/>
              <a:t>02/11/2018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05BE8-866E-488C-A0DA-FC7ED2A1BB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35754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12D51-CC74-46A4-9DD4-E97372EED92F}" type="datetimeFigureOut">
              <a:rPr lang="en-GB" smtClean="0"/>
              <a:t>02/11/2018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05BE8-866E-488C-A0DA-FC7ED2A1BB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62590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12D51-CC74-46A4-9DD4-E97372EED92F}" type="datetimeFigureOut">
              <a:rPr lang="en-GB" smtClean="0"/>
              <a:t>02/11/2018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05BE8-866E-488C-A0DA-FC7ED2A1BB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410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712D51-CC74-46A4-9DD4-E97372EED92F}" type="datetimeFigureOut">
              <a:rPr lang="en-GB" smtClean="0"/>
              <a:t>02/11/2018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105BE8-866E-488C-A0DA-FC7ED2A1BB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1826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l-SI" dirty="0" smtClean="0"/>
              <a:t>CRP </a:t>
            </a:r>
            <a:r>
              <a:rPr lang="sl-SI" dirty="0" err="1" smtClean="0"/>
              <a:t>ITzaSKP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l-SI" dirty="0" smtClean="0"/>
              <a:t>Uvodni sestanek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565684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Kje smo …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l-SI" dirty="0" smtClean="0"/>
              <a:t>CRP SKP po 2020 (2017-2019)</a:t>
            </a:r>
          </a:p>
          <a:p>
            <a:pPr lvl="1"/>
            <a:r>
              <a:rPr lang="sl-SI" dirty="0" smtClean="0"/>
              <a:t>Politika utemeljena na dejstvih, intervencijska logika</a:t>
            </a:r>
          </a:p>
          <a:p>
            <a:pPr lvl="1"/>
            <a:r>
              <a:rPr lang="sl-SI" dirty="0" smtClean="0"/>
              <a:t>Predlog nove Uredbe EK: Uvajanje Strateških načrtov</a:t>
            </a:r>
          </a:p>
          <a:p>
            <a:pPr lvl="2"/>
            <a:r>
              <a:rPr lang="sl-SI" dirty="0" smtClean="0"/>
              <a:t>Kumulativno na ravni države, seznami kazalcev (izboljšave?)</a:t>
            </a:r>
          </a:p>
          <a:p>
            <a:pPr lvl="2"/>
            <a:r>
              <a:rPr lang="sl-SI" dirty="0" smtClean="0"/>
              <a:t>Strategija digitalizacije</a:t>
            </a:r>
          </a:p>
          <a:p>
            <a:r>
              <a:rPr lang="sl-SI" dirty="0" smtClean="0"/>
              <a:t>CRP Razvoj celovitega modela KG in povezanih podatkovnih zbirk (2015-2017)</a:t>
            </a:r>
          </a:p>
          <a:p>
            <a:pPr lvl="1"/>
            <a:r>
              <a:rPr lang="sl-SI" dirty="0" smtClean="0"/>
              <a:t>Uporaba administrativnih baz za izboljšanje podatkov o standardnem </a:t>
            </a:r>
            <a:r>
              <a:rPr lang="sl-SI" dirty="0" err="1" smtClean="0"/>
              <a:t>outputu</a:t>
            </a:r>
            <a:r>
              <a:rPr lang="sl-SI" dirty="0" smtClean="0"/>
              <a:t> (</a:t>
            </a:r>
            <a:r>
              <a:rPr lang="sl-SI" dirty="0" err="1" smtClean="0"/>
              <a:t>vs</a:t>
            </a:r>
            <a:r>
              <a:rPr lang="sl-SI" dirty="0" smtClean="0"/>
              <a:t>. periodične strukturne anketne raziskave/popisi), FADN (računovodski viri na vzorcu)</a:t>
            </a:r>
          </a:p>
          <a:p>
            <a:pPr lvl="2"/>
            <a:r>
              <a:rPr lang="sl-SI" dirty="0" smtClean="0"/>
              <a:t>Zakonodaja, kakovost podatkov in uporabe, konkretni predlogi toda …</a:t>
            </a:r>
          </a:p>
          <a:p>
            <a:pPr lvl="2"/>
            <a:r>
              <a:rPr lang="sl-SI" dirty="0" smtClean="0"/>
              <a:t>Širši problemi: razpoložljivost, potrebe, strateško načrtovanje, znanje (ovire), IT</a:t>
            </a:r>
          </a:p>
          <a:p>
            <a:pPr lvl="1"/>
            <a:endParaRPr lang="sl-SI" dirty="0" smtClean="0"/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501458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6265" y="140043"/>
            <a:ext cx="10515600" cy="1054443"/>
          </a:xfrm>
        </p:spPr>
        <p:txBody>
          <a:bodyPr/>
          <a:lstStyle/>
          <a:p>
            <a:r>
              <a:rPr lang="sl-SI" dirty="0" smtClean="0"/>
              <a:t>Kaj smo obljubili</a:t>
            </a:r>
            <a:endParaRPr lang="en-GB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7667227"/>
              </p:ext>
            </p:extLst>
          </p:nvPr>
        </p:nvGraphicFramePr>
        <p:xfrm>
          <a:off x="370702" y="1302516"/>
          <a:ext cx="11335265" cy="555548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21638"/>
                <a:gridCol w="1383445"/>
                <a:gridCol w="1383445"/>
                <a:gridCol w="930460"/>
                <a:gridCol w="1735223"/>
                <a:gridCol w="1051254"/>
                <a:gridCol w="1031665"/>
                <a:gridCol w="1398135"/>
              </a:tblGrid>
              <a:tr h="4974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 dirty="0">
                          <a:effectLst/>
                        </a:rPr>
                        <a:t>Delovni sklop / meseci</a:t>
                      </a:r>
                      <a:endParaRPr lang="en-GB" sz="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6199" marR="46199" marT="23099" marB="23099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 dirty="0">
                          <a:effectLst/>
                        </a:rPr>
                        <a:t>1-3</a:t>
                      </a:r>
                      <a:endParaRPr lang="en-GB" sz="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 dirty="0">
                          <a:effectLst/>
                        </a:rPr>
                        <a:t>4-6 </a:t>
                      </a:r>
                      <a:endParaRPr lang="en-GB" sz="8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 b="1" dirty="0">
                          <a:effectLst/>
                        </a:rPr>
                        <a:t>MEJNIK 1 (mesec 6): pregled virov</a:t>
                      </a:r>
                      <a:endParaRPr lang="en-GB" sz="8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>
                          <a:effectLst/>
                        </a:rPr>
                        <a:t>7-9</a:t>
                      </a:r>
                      <a:endParaRPr lang="en-GB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 dirty="0">
                          <a:effectLst/>
                        </a:rPr>
                        <a:t>10-12</a:t>
                      </a:r>
                      <a:endParaRPr lang="en-GB" sz="8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 b="1" dirty="0">
                          <a:effectLst/>
                        </a:rPr>
                        <a:t>MEJNIK 2 (mesec 12): IT osnova za izgradnjo</a:t>
                      </a:r>
                      <a:endParaRPr lang="en-GB" sz="8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 dirty="0">
                          <a:effectLst/>
                        </a:rPr>
                        <a:t>13-15</a:t>
                      </a:r>
                      <a:endParaRPr lang="en-GB" sz="8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 b="1" dirty="0">
                          <a:effectLst/>
                        </a:rPr>
                        <a:t>MEJNIK 3 (mesec 14): SKP strategija</a:t>
                      </a:r>
                      <a:endParaRPr lang="en-GB" sz="8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>
                          <a:effectLst/>
                        </a:rPr>
                        <a:t>16-19</a:t>
                      </a:r>
                      <a:endParaRPr lang="en-GB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 dirty="0">
                          <a:effectLst/>
                        </a:rPr>
                        <a:t>20-24</a:t>
                      </a:r>
                      <a:endParaRPr lang="en-GB" sz="8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 b="1" dirty="0">
                          <a:effectLst/>
                        </a:rPr>
                        <a:t>MEJNIK 4 (mesec 22): prototip</a:t>
                      </a:r>
                      <a:endParaRPr lang="en-GB" sz="800" b="1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 b="1" dirty="0">
                          <a:effectLst/>
                        </a:rPr>
                        <a:t>MEJNIK 5 (mesec 24) zaključno poročilo</a:t>
                      </a:r>
                      <a:endParaRPr lang="en-GB" sz="8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/>
                </a:tc>
              </a:tr>
              <a:tr h="1935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 dirty="0">
                          <a:effectLst/>
                        </a:rPr>
                        <a:t>DS1:  Popis podatkovnih baz in oblikovanje zbirke</a:t>
                      </a:r>
                      <a:endParaRPr lang="en-GB" sz="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6199" marR="46199" marT="23099" marB="23099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>
                          <a:effectLst/>
                        </a:rPr>
                        <a:t> </a:t>
                      </a:r>
                      <a:endParaRPr lang="en-GB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>
                          <a:effectLst/>
                        </a:rPr>
                        <a:t> </a:t>
                      </a:r>
                      <a:endParaRPr lang="en-GB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>
                          <a:effectLst/>
                        </a:rPr>
                        <a:t> </a:t>
                      </a:r>
                      <a:endParaRPr lang="en-GB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>
                          <a:effectLst/>
                        </a:rPr>
                        <a:t> </a:t>
                      </a:r>
                      <a:endParaRPr lang="en-GB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>
                          <a:effectLst/>
                        </a:rPr>
                        <a:t> </a:t>
                      </a:r>
                      <a:endParaRPr lang="en-GB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>
                          <a:effectLst/>
                        </a:rPr>
                        <a:t> </a:t>
                      </a:r>
                      <a:endParaRPr lang="en-GB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>
                          <a:effectLst/>
                        </a:rPr>
                        <a:t> </a:t>
                      </a:r>
                      <a:endParaRPr lang="en-GB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/>
                </a:tc>
              </a:tr>
              <a:tr h="1658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 dirty="0">
                          <a:effectLst/>
                        </a:rPr>
                        <a:t>1.1 Pregled podatkovnih virov</a:t>
                      </a:r>
                      <a:endParaRPr lang="en-GB" sz="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6199" marR="46199" marT="23099" marB="23099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 dirty="0">
                          <a:effectLst/>
                        </a:rPr>
                        <a:t> </a:t>
                      </a:r>
                      <a:endParaRPr lang="en-GB" sz="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>
                          <a:effectLst/>
                        </a:rPr>
                        <a:t> </a:t>
                      </a:r>
                      <a:endParaRPr lang="en-GB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>
                          <a:effectLst/>
                        </a:rPr>
                        <a:t> </a:t>
                      </a:r>
                      <a:endParaRPr lang="en-GB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>
                          <a:effectLst/>
                        </a:rPr>
                        <a:t> </a:t>
                      </a:r>
                      <a:endParaRPr lang="en-GB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>
                          <a:effectLst/>
                        </a:rPr>
                        <a:t> </a:t>
                      </a:r>
                      <a:endParaRPr lang="en-GB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>
                          <a:effectLst/>
                        </a:rPr>
                        <a:t> </a:t>
                      </a:r>
                      <a:endParaRPr lang="en-GB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>
                          <a:effectLst/>
                        </a:rPr>
                        <a:t> </a:t>
                      </a:r>
                      <a:endParaRPr lang="en-GB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/>
                </a:tc>
              </a:tr>
              <a:tr h="1935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 dirty="0">
                          <a:effectLst/>
                        </a:rPr>
                        <a:t>1.2 Ocena uporabnosti podatkovnih baz</a:t>
                      </a:r>
                      <a:endParaRPr lang="en-GB" sz="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6199" marR="46199" marT="23099" marB="23099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>
                          <a:effectLst/>
                        </a:rPr>
                        <a:t> </a:t>
                      </a:r>
                      <a:endParaRPr lang="en-GB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 dirty="0">
                          <a:effectLst/>
                        </a:rPr>
                        <a:t> </a:t>
                      </a:r>
                      <a:endParaRPr lang="en-GB" sz="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>
                          <a:effectLst/>
                        </a:rPr>
                        <a:t> </a:t>
                      </a:r>
                      <a:endParaRPr lang="en-GB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>
                          <a:effectLst/>
                        </a:rPr>
                        <a:t> </a:t>
                      </a:r>
                      <a:endParaRPr lang="en-GB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>
                          <a:effectLst/>
                        </a:rPr>
                        <a:t> </a:t>
                      </a:r>
                      <a:endParaRPr lang="en-GB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>
                          <a:effectLst/>
                        </a:rPr>
                        <a:t> </a:t>
                      </a:r>
                      <a:endParaRPr lang="en-GB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>
                          <a:effectLst/>
                        </a:rPr>
                        <a:t> </a:t>
                      </a:r>
                      <a:endParaRPr lang="en-GB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/>
                </a:tc>
              </a:tr>
              <a:tr h="2922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 dirty="0">
                          <a:effectLst/>
                        </a:rPr>
                        <a:t>1.3 Tehnično-informacijske značilnosti in združljivost podatkovnih baz</a:t>
                      </a:r>
                      <a:endParaRPr lang="en-GB" sz="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6199" marR="46199" marT="23099" marB="23099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 dirty="0">
                          <a:effectLst/>
                        </a:rPr>
                        <a:t>R1.1 Pregled podatkovnih baz (mesec 3)</a:t>
                      </a:r>
                      <a:endParaRPr lang="en-GB" sz="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>
                          <a:effectLst/>
                        </a:rPr>
                        <a:t> </a:t>
                      </a:r>
                      <a:endParaRPr lang="en-GB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>
                          <a:effectLst/>
                        </a:rPr>
                        <a:t> </a:t>
                      </a:r>
                      <a:endParaRPr lang="en-GB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>
                          <a:effectLst/>
                        </a:rPr>
                        <a:t> </a:t>
                      </a:r>
                      <a:endParaRPr lang="en-GB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>
                          <a:effectLst/>
                        </a:rPr>
                        <a:t> </a:t>
                      </a:r>
                      <a:endParaRPr lang="en-GB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>
                          <a:effectLst/>
                        </a:rPr>
                        <a:t> </a:t>
                      </a:r>
                      <a:endParaRPr lang="en-GB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>
                          <a:effectLst/>
                        </a:rPr>
                        <a:t> </a:t>
                      </a:r>
                      <a:endParaRPr lang="en-GB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/>
                </a:tc>
              </a:tr>
              <a:tr h="2922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 dirty="0">
                          <a:effectLst/>
                        </a:rPr>
                        <a:t>1.4 Identifikacija ključnih stvarnih pomanjkljivosti in predlogi izboljšav</a:t>
                      </a:r>
                      <a:endParaRPr lang="en-GB" sz="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6199" marR="46199" marT="23099" marB="23099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>
                          <a:effectLst/>
                        </a:rPr>
                        <a:t> </a:t>
                      </a:r>
                      <a:endParaRPr lang="en-GB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 dirty="0">
                          <a:effectLst/>
                        </a:rPr>
                        <a:t>R1.2 Predlogi izboljšav (mesec 6)</a:t>
                      </a:r>
                      <a:endParaRPr lang="en-GB" sz="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>
                          <a:effectLst/>
                        </a:rPr>
                        <a:t> </a:t>
                      </a:r>
                      <a:endParaRPr lang="en-GB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>
                          <a:effectLst/>
                        </a:rPr>
                        <a:t> </a:t>
                      </a:r>
                      <a:endParaRPr lang="en-GB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>
                          <a:effectLst/>
                        </a:rPr>
                        <a:t> </a:t>
                      </a:r>
                      <a:endParaRPr lang="en-GB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>
                          <a:effectLst/>
                        </a:rPr>
                        <a:t> </a:t>
                      </a:r>
                      <a:endParaRPr lang="en-GB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>
                          <a:effectLst/>
                        </a:rPr>
                        <a:t> </a:t>
                      </a:r>
                      <a:endParaRPr lang="en-GB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/>
                </a:tc>
              </a:tr>
              <a:tr h="2922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 dirty="0">
                          <a:effectLst/>
                        </a:rPr>
                        <a:t>DS2: Opredelitev metodologije za gradnjo analitične podatkovne zbirke</a:t>
                      </a:r>
                      <a:endParaRPr lang="en-GB" sz="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6199" marR="46199" marT="23099" marB="23099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>
                          <a:effectLst/>
                        </a:rPr>
                        <a:t> </a:t>
                      </a:r>
                      <a:endParaRPr lang="en-GB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 dirty="0">
                          <a:effectLst/>
                        </a:rPr>
                        <a:t> </a:t>
                      </a:r>
                      <a:endParaRPr lang="en-GB" sz="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>
                          <a:effectLst/>
                        </a:rPr>
                        <a:t> </a:t>
                      </a:r>
                      <a:endParaRPr lang="en-GB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>
                          <a:effectLst/>
                        </a:rPr>
                        <a:t> </a:t>
                      </a:r>
                      <a:endParaRPr lang="en-GB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>
                          <a:effectLst/>
                        </a:rPr>
                        <a:t> </a:t>
                      </a:r>
                      <a:endParaRPr lang="en-GB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>
                          <a:effectLst/>
                        </a:rPr>
                        <a:t> </a:t>
                      </a:r>
                      <a:endParaRPr lang="en-GB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>
                          <a:effectLst/>
                        </a:rPr>
                        <a:t> </a:t>
                      </a:r>
                      <a:endParaRPr lang="en-GB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/>
                </a:tc>
              </a:tr>
              <a:tr h="2446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 dirty="0">
                          <a:effectLst/>
                        </a:rPr>
                        <a:t>2.1 Gradnja podatkovnih zbirk</a:t>
                      </a:r>
                      <a:endParaRPr lang="en-GB" sz="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6199" marR="46199" marT="23099" marB="23099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>
                          <a:effectLst/>
                        </a:rPr>
                        <a:t> </a:t>
                      </a:r>
                      <a:endParaRPr lang="en-GB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>
                          <a:effectLst/>
                        </a:rPr>
                        <a:t> </a:t>
                      </a:r>
                      <a:endParaRPr lang="en-GB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 dirty="0">
                          <a:effectLst/>
                        </a:rPr>
                        <a:t> </a:t>
                      </a:r>
                      <a:endParaRPr lang="en-GB" sz="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>
                          <a:effectLst/>
                        </a:rPr>
                        <a:t>R.2.1 Priporočila za gradnjo podatkovnih baz (mesec 12)</a:t>
                      </a:r>
                      <a:endParaRPr lang="en-GB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>
                          <a:effectLst/>
                        </a:rPr>
                        <a:t> </a:t>
                      </a:r>
                      <a:endParaRPr lang="en-GB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>
                          <a:effectLst/>
                        </a:rPr>
                        <a:t> </a:t>
                      </a:r>
                      <a:endParaRPr lang="en-GB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 dirty="0">
                          <a:effectLst/>
                        </a:rPr>
                        <a:t> </a:t>
                      </a:r>
                      <a:endParaRPr lang="en-GB" sz="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/>
                </a:tc>
              </a:tr>
              <a:tr h="2446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 dirty="0">
                          <a:effectLst/>
                        </a:rPr>
                        <a:t>2.2. Razvoj analitičnih rešitev</a:t>
                      </a:r>
                      <a:endParaRPr lang="en-GB" sz="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6199" marR="46199" marT="23099" marB="23099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>
                          <a:effectLst/>
                        </a:rPr>
                        <a:t> </a:t>
                      </a:r>
                      <a:endParaRPr lang="en-GB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>
                          <a:effectLst/>
                        </a:rPr>
                        <a:t> </a:t>
                      </a:r>
                      <a:endParaRPr lang="en-GB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>
                          <a:effectLst/>
                        </a:rPr>
                        <a:t> </a:t>
                      </a:r>
                      <a:endParaRPr lang="en-GB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 dirty="0">
                          <a:effectLst/>
                        </a:rPr>
                        <a:t>R.2.2 Priporočila za uporabo podatkovne analitike (mesec 12)</a:t>
                      </a:r>
                      <a:endParaRPr lang="en-GB" sz="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>
                          <a:effectLst/>
                        </a:rPr>
                        <a:t> </a:t>
                      </a:r>
                      <a:endParaRPr lang="en-GB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>
                          <a:effectLst/>
                        </a:rPr>
                        <a:t> </a:t>
                      </a:r>
                      <a:endParaRPr lang="en-GB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>
                          <a:effectLst/>
                        </a:rPr>
                        <a:t> </a:t>
                      </a:r>
                      <a:endParaRPr lang="en-GB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/>
                </a:tc>
              </a:tr>
              <a:tr h="2922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 dirty="0">
                          <a:effectLst/>
                        </a:rPr>
                        <a:t>DS3: Oblikovanje podatkovne strategije za izvajanje prihodnje SKP</a:t>
                      </a:r>
                      <a:endParaRPr lang="en-GB" sz="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6199" marR="46199" marT="23099" marB="23099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>
                          <a:effectLst/>
                        </a:rPr>
                        <a:t> </a:t>
                      </a:r>
                      <a:endParaRPr lang="en-GB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 dirty="0">
                          <a:effectLst/>
                        </a:rPr>
                        <a:t> </a:t>
                      </a:r>
                      <a:endParaRPr lang="en-GB" sz="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>
                          <a:effectLst/>
                        </a:rPr>
                        <a:t> </a:t>
                      </a:r>
                      <a:endParaRPr lang="en-GB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>
                          <a:effectLst/>
                        </a:rPr>
                        <a:t> </a:t>
                      </a:r>
                      <a:endParaRPr lang="en-GB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>
                          <a:effectLst/>
                        </a:rPr>
                        <a:t> </a:t>
                      </a:r>
                      <a:endParaRPr lang="en-GB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>
                          <a:effectLst/>
                        </a:rPr>
                        <a:t> </a:t>
                      </a:r>
                      <a:endParaRPr lang="en-GB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>
                          <a:effectLst/>
                        </a:rPr>
                        <a:t> </a:t>
                      </a:r>
                      <a:endParaRPr lang="en-GB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/>
                </a:tc>
              </a:tr>
              <a:tr h="3710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 dirty="0">
                          <a:effectLst/>
                        </a:rPr>
                        <a:t>3.1 Analiza interesov in pričakovanj akterjev in deležnikov</a:t>
                      </a:r>
                      <a:endParaRPr lang="en-GB" sz="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6199" marR="46199" marT="23099" marB="23099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>
                          <a:effectLst/>
                        </a:rPr>
                        <a:t> </a:t>
                      </a:r>
                      <a:endParaRPr lang="en-GB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>
                          <a:effectLst/>
                        </a:rPr>
                        <a:t> </a:t>
                      </a:r>
                      <a:endParaRPr lang="en-GB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 dirty="0">
                          <a:effectLst/>
                        </a:rPr>
                        <a:t> </a:t>
                      </a:r>
                      <a:endParaRPr lang="en-GB" sz="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 dirty="0">
                          <a:effectLst/>
                        </a:rPr>
                        <a:t>R 3.1 Analiza podatkovnih potreb za izvajanje prihodnje SKP; R3.2 Povzetek posvetovanja (mesec 10)</a:t>
                      </a:r>
                      <a:endParaRPr lang="en-GB" sz="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>
                          <a:effectLst/>
                        </a:rPr>
                        <a:t> </a:t>
                      </a:r>
                      <a:endParaRPr lang="en-GB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>
                          <a:effectLst/>
                        </a:rPr>
                        <a:t> </a:t>
                      </a:r>
                      <a:endParaRPr lang="en-GB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>
                          <a:effectLst/>
                        </a:rPr>
                        <a:t> </a:t>
                      </a:r>
                      <a:endParaRPr lang="en-GB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/>
                </a:tc>
              </a:tr>
              <a:tr h="2446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 dirty="0">
                          <a:effectLst/>
                        </a:rPr>
                        <a:t>3.2 Zakonodajni okvir in dobre prakse ravnanja s podatki</a:t>
                      </a:r>
                      <a:endParaRPr lang="en-GB" sz="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6199" marR="46199" marT="23099" marB="23099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>
                          <a:effectLst/>
                        </a:rPr>
                        <a:t> </a:t>
                      </a:r>
                      <a:endParaRPr lang="en-GB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>
                          <a:effectLst/>
                        </a:rPr>
                        <a:t> </a:t>
                      </a:r>
                      <a:endParaRPr lang="en-GB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>
                          <a:effectLst/>
                        </a:rPr>
                        <a:t> </a:t>
                      </a:r>
                      <a:endParaRPr lang="en-GB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 dirty="0">
                          <a:effectLst/>
                        </a:rPr>
                        <a:t>R 3.3 Zakonske zahteve in dobre prakse (mesec 11)</a:t>
                      </a:r>
                      <a:endParaRPr lang="en-GB" sz="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>
                          <a:effectLst/>
                        </a:rPr>
                        <a:t> </a:t>
                      </a:r>
                      <a:endParaRPr lang="en-GB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>
                          <a:effectLst/>
                        </a:rPr>
                        <a:t> </a:t>
                      </a:r>
                      <a:endParaRPr lang="en-GB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>
                          <a:effectLst/>
                        </a:rPr>
                        <a:t> </a:t>
                      </a:r>
                      <a:endParaRPr lang="en-GB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/>
                </a:tc>
              </a:tr>
              <a:tr h="1935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 dirty="0">
                          <a:effectLst/>
                        </a:rPr>
                        <a:t>3.3 Tehnološke prilagoditve in rešitve za preprečevanje tveganj</a:t>
                      </a:r>
                      <a:endParaRPr lang="en-GB" sz="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6199" marR="46199" marT="23099" marB="23099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>
                          <a:effectLst/>
                        </a:rPr>
                        <a:t> </a:t>
                      </a:r>
                      <a:endParaRPr lang="en-GB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>
                          <a:effectLst/>
                        </a:rPr>
                        <a:t> </a:t>
                      </a:r>
                      <a:endParaRPr lang="en-GB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>
                          <a:effectLst/>
                        </a:rPr>
                        <a:t> </a:t>
                      </a:r>
                      <a:endParaRPr lang="en-GB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 dirty="0">
                          <a:effectLst/>
                        </a:rPr>
                        <a:t> </a:t>
                      </a:r>
                      <a:endParaRPr lang="en-GB" sz="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>
                          <a:effectLst/>
                        </a:rPr>
                        <a:t> </a:t>
                      </a:r>
                      <a:endParaRPr lang="en-GB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>
                          <a:effectLst/>
                        </a:rPr>
                        <a:t> </a:t>
                      </a:r>
                      <a:endParaRPr lang="en-GB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>
                          <a:effectLst/>
                        </a:rPr>
                        <a:t> </a:t>
                      </a:r>
                      <a:endParaRPr lang="en-GB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/>
                </a:tc>
              </a:tr>
              <a:tr h="2446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 dirty="0">
                          <a:effectLst/>
                        </a:rPr>
                        <a:t>3.4 Oblikovanje strategije in načrta na področju podatkov</a:t>
                      </a:r>
                      <a:endParaRPr lang="en-GB" sz="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6199" marR="46199" marT="23099" marB="23099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>
                          <a:effectLst/>
                        </a:rPr>
                        <a:t> </a:t>
                      </a:r>
                      <a:endParaRPr lang="en-GB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 dirty="0">
                          <a:effectLst/>
                        </a:rPr>
                        <a:t> </a:t>
                      </a:r>
                      <a:endParaRPr lang="en-GB" sz="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>
                          <a:effectLst/>
                        </a:rPr>
                        <a:t> </a:t>
                      </a:r>
                      <a:endParaRPr lang="en-GB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 dirty="0">
                          <a:effectLst/>
                        </a:rPr>
                        <a:t> </a:t>
                      </a:r>
                      <a:endParaRPr lang="en-GB" sz="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 dirty="0">
                          <a:effectLst/>
                        </a:rPr>
                        <a:t>R3.4 Predlog strategije; R3.5 načrt (mesec 14)</a:t>
                      </a:r>
                      <a:endParaRPr lang="en-GB" sz="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>
                          <a:effectLst/>
                        </a:rPr>
                        <a:t> </a:t>
                      </a:r>
                      <a:endParaRPr lang="en-GB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>
                          <a:effectLst/>
                        </a:rPr>
                        <a:t> </a:t>
                      </a:r>
                      <a:endParaRPr lang="en-GB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/>
                </a:tc>
              </a:tr>
              <a:tr h="1935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 dirty="0">
                          <a:effectLst/>
                        </a:rPr>
                        <a:t>DS4: Pripravne naloge, izdelava in testiranje prototipa</a:t>
                      </a:r>
                      <a:endParaRPr lang="en-GB" sz="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6199" marR="46199" marT="23099" marB="23099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>
                          <a:effectLst/>
                        </a:rPr>
                        <a:t> </a:t>
                      </a:r>
                      <a:endParaRPr lang="en-GB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>
                          <a:effectLst/>
                        </a:rPr>
                        <a:t> </a:t>
                      </a:r>
                      <a:endParaRPr lang="en-GB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>
                          <a:effectLst/>
                        </a:rPr>
                        <a:t> </a:t>
                      </a:r>
                      <a:endParaRPr lang="en-GB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>
                          <a:effectLst/>
                        </a:rPr>
                        <a:t> </a:t>
                      </a:r>
                      <a:endParaRPr lang="en-GB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>
                          <a:effectLst/>
                        </a:rPr>
                        <a:t> </a:t>
                      </a:r>
                      <a:endParaRPr lang="en-GB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>
                          <a:effectLst/>
                        </a:rPr>
                        <a:t> </a:t>
                      </a:r>
                      <a:endParaRPr lang="en-GB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>
                          <a:effectLst/>
                        </a:rPr>
                        <a:t> </a:t>
                      </a:r>
                      <a:endParaRPr lang="en-GB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/>
                </a:tc>
              </a:tr>
              <a:tr h="1658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 dirty="0">
                          <a:effectLst/>
                        </a:rPr>
                        <a:t>4.1 Izdelava prototipa</a:t>
                      </a:r>
                      <a:endParaRPr lang="en-GB" sz="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6199" marR="46199" marT="23099" marB="23099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>
                          <a:effectLst/>
                        </a:rPr>
                        <a:t> </a:t>
                      </a:r>
                      <a:endParaRPr lang="en-GB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>
                          <a:effectLst/>
                        </a:rPr>
                        <a:t> </a:t>
                      </a:r>
                      <a:endParaRPr lang="en-GB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>
                          <a:effectLst/>
                        </a:rPr>
                        <a:t> </a:t>
                      </a:r>
                      <a:endParaRPr lang="en-GB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>
                          <a:effectLst/>
                        </a:rPr>
                        <a:t> </a:t>
                      </a:r>
                      <a:endParaRPr lang="en-GB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>
                          <a:effectLst/>
                        </a:rPr>
                        <a:t> </a:t>
                      </a:r>
                      <a:endParaRPr lang="en-GB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 dirty="0">
                          <a:effectLst/>
                        </a:rPr>
                        <a:t> </a:t>
                      </a:r>
                      <a:endParaRPr lang="en-GB" sz="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>
                          <a:effectLst/>
                        </a:rPr>
                        <a:t>R4.1 Poročilo o prototipih (mesec 22)</a:t>
                      </a:r>
                      <a:endParaRPr lang="en-GB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/>
                </a:tc>
              </a:tr>
              <a:tr h="1658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 dirty="0">
                          <a:effectLst/>
                        </a:rPr>
                        <a:t>4.2 Ovrednotenje prototipov</a:t>
                      </a:r>
                      <a:endParaRPr lang="en-GB" sz="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6199" marR="46199" marT="23099" marB="23099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>
                          <a:effectLst/>
                        </a:rPr>
                        <a:t> </a:t>
                      </a:r>
                      <a:endParaRPr lang="en-GB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>
                          <a:effectLst/>
                        </a:rPr>
                        <a:t> </a:t>
                      </a:r>
                      <a:endParaRPr lang="en-GB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>
                          <a:effectLst/>
                        </a:rPr>
                        <a:t> </a:t>
                      </a:r>
                      <a:endParaRPr lang="en-GB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>
                          <a:effectLst/>
                        </a:rPr>
                        <a:t> </a:t>
                      </a:r>
                      <a:endParaRPr lang="en-GB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>
                          <a:effectLst/>
                        </a:rPr>
                        <a:t> </a:t>
                      </a:r>
                      <a:endParaRPr lang="en-GB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>
                          <a:effectLst/>
                        </a:rPr>
                        <a:t> </a:t>
                      </a:r>
                      <a:endParaRPr lang="en-GB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 dirty="0">
                          <a:effectLst/>
                        </a:rPr>
                        <a:t>R4.2 Poročilo o delavnici (mesec 22)</a:t>
                      </a:r>
                      <a:endParaRPr lang="en-GB" sz="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2922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 dirty="0">
                          <a:effectLst/>
                        </a:rPr>
                        <a:t>DS5: informiranje, aktivna vključenost in razširjanje za trajnost rezultatov</a:t>
                      </a:r>
                      <a:endParaRPr lang="en-GB" sz="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6199" marR="46199" marT="23099" marB="23099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>
                          <a:effectLst/>
                        </a:rPr>
                        <a:t> </a:t>
                      </a:r>
                      <a:endParaRPr lang="en-GB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>
                          <a:effectLst/>
                        </a:rPr>
                        <a:t> </a:t>
                      </a:r>
                      <a:endParaRPr lang="en-GB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>
                          <a:effectLst/>
                        </a:rPr>
                        <a:t> </a:t>
                      </a:r>
                      <a:endParaRPr lang="en-GB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>
                          <a:effectLst/>
                        </a:rPr>
                        <a:t> </a:t>
                      </a:r>
                      <a:endParaRPr lang="en-GB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>
                          <a:effectLst/>
                        </a:rPr>
                        <a:t> </a:t>
                      </a:r>
                      <a:endParaRPr lang="en-GB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>
                          <a:effectLst/>
                        </a:rPr>
                        <a:t> </a:t>
                      </a:r>
                      <a:endParaRPr lang="en-GB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>
                          <a:effectLst/>
                        </a:rPr>
                        <a:t> </a:t>
                      </a:r>
                      <a:endParaRPr lang="en-GB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/>
                </a:tc>
              </a:tr>
              <a:tr h="1658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 dirty="0">
                          <a:effectLst/>
                        </a:rPr>
                        <a:t>5.1 Splošno informiranje</a:t>
                      </a:r>
                      <a:endParaRPr lang="en-GB" sz="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6199" marR="46199" marT="23099" marB="23099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 dirty="0">
                          <a:effectLst/>
                        </a:rPr>
                        <a:t> </a:t>
                      </a:r>
                      <a:endParaRPr lang="en-GB" sz="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>
                          <a:effectLst/>
                        </a:rPr>
                        <a:t> </a:t>
                      </a:r>
                      <a:endParaRPr lang="en-GB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>
                          <a:effectLst/>
                        </a:rPr>
                        <a:t> </a:t>
                      </a:r>
                      <a:endParaRPr lang="en-GB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>
                          <a:effectLst/>
                        </a:rPr>
                        <a:t> </a:t>
                      </a:r>
                      <a:endParaRPr lang="en-GB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>
                          <a:effectLst/>
                        </a:rPr>
                        <a:t> </a:t>
                      </a:r>
                      <a:endParaRPr lang="en-GB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>
                          <a:effectLst/>
                        </a:rPr>
                        <a:t> </a:t>
                      </a:r>
                      <a:endParaRPr lang="en-GB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>
                          <a:effectLst/>
                        </a:rPr>
                        <a:t> </a:t>
                      </a:r>
                      <a:endParaRPr lang="en-GB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1935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 dirty="0">
                          <a:effectLst/>
                        </a:rPr>
                        <a:t>5.2 Zagotavljanje dostopa do rezultatov</a:t>
                      </a:r>
                      <a:endParaRPr lang="en-GB" sz="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6199" marR="46199" marT="23099" marB="23099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 dirty="0">
                          <a:effectLst/>
                        </a:rPr>
                        <a:t> </a:t>
                      </a:r>
                      <a:endParaRPr lang="en-GB" sz="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>
                          <a:effectLst/>
                        </a:rPr>
                        <a:t> </a:t>
                      </a:r>
                      <a:endParaRPr lang="en-GB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>
                          <a:effectLst/>
                        </a:rPr>
                        <a:t> </a:t>
                      </a:r>
                      <a:endParaRPr lang="en-GB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>
                          <a:effectLst/>
                        </a:rPr>
                        <a:t> </a:t>
                      </a:r>
                      <a:endParaRPr lang="en-GB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>
                          <a:effectLst/>
                        </a:rPr>
                        <a:t> </a:t>
                      </a:r>
                      <a:endParaRPr lang="en-GB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>
                          <a:effectLst/>
                        </a:rPr>
                        <a:t> </a:t>
                      </a:r>
                      <a:endParaRPr lang="en-GB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>
                          <a:effectLst/>
                        </a:rPr>
                        <a:t>R5.1 Zbirka podatkov (mesec 23)</a:t>
                      </a:r>
                      <a:endParaRPr lang="en-GB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446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 dirty="0">
                          <a:effectLst/>
                        </a:rPr>
                        <a:t> 5.3 Zagotavljanje vključenosti in trajnosti</a:t>
                      </a:r>
                      <a:endParaRPr lang="en-GB" sz="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6199" marR="46199" marT="23099" marB="23099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 dirty="0">
                          <a:effectLst/>
                        </a:rPr>
                        <a:t> </a:t>
                      </a:r>
                      <a:endParaRPr lang="en-GB" sz="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 dirty="0">
                          <a:effectLst/>
                        </a:rPr>
                        <a:t> </a:t>
                      </a:r>
                      <a:endParaRPr lang="en-GB" sz="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 b="1" dirty="0">
                          <a:effectLst/>
                        </a:rPr>
                        <a:t>Javni dogodek 1 (mesec 7)</a:t>
                      </a:r>
                      <a:endParaRPr lang="en-GB" sz="8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 dirty="0">
                          <a:effectLst/>
                        </a:rPr>
                        <a:t> </a:t>
                      </a:r>
                      <a:endParaRPr lang="en-GB" sz="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 dirty="0">
                          <a:effectLst/>
                        </a:rPr>
                        <a:t> </a:t>
                      </a:r>
                      <a:endParaRPr lang="en-GB" sz="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 b="1" dirty="0">
                          <a:effectLst/>
                        </a:rPr>
                        <a:t>Javni dogodek 2 (mesec 20)</a:t>
                      </a:r>
                      <a:endParaRPr lang="en-GB" sz="8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 dirty="0">
                          <a:effectLst/>
                        </a:rPr>
                        <a:t>R5.2 Priprava objave (mesec 24)</a:t>
                      </a:r>
                      <a:endParaRPr lang="en-GB" sz="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710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>
                          <a:effectLst/>
                        </a:rPr>
                        <a:t>Poročanje financerji</a:t>
                      </a:r>
                      <a:endParaRPr lang="en-GB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6199" marR="46199" marT="23099" marB="23099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>
                          <a:effectLst/>
                        </a:rPr>
                        <a:t>26.11.2018 (mesec 1)</a:t>
                      </a:r>
                      <a:endParaRPr lang="en-GB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>
                          <a:effectLst/>
                        </a:rPr>
                        <a:t>18.3.2019 (mesec 5)</a:t>
                      </a:r>
                      <a:endParaRPr lang="en-GB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>
                          <a:effectLst/>
                        </a:rPr>
                        <a:t> </a:t>
                      </a:r>
                      <a:endParaRPr lang="en-GB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>
                          <a:effectLst/>
                        </a:rPr>
                        <a:t>18.9.2019 (mesec 11)</a:t>
                      </a:r>
                      <a:endParaRPr lang="en-GB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>
                          <a:effectLst/>
                        </a:rPr>
                        <a:t> </a:t>
                      </a:r>
                      <a:endParaRPr lang="en-GB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>
                          <a:effectLst/>
                        </a:rPr>
                        <a:t>18.3.2020 (mesec 17)</a:t>
                      </a:r>
                      <a:endParaRPr lang="en-GB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 dirty="0">
                          <a:effectLst/>
                        </a:rPr>
                        <a:t>Zaključna predstavitev za naročnika (mesec 24)</a:t>
                      </a:r>
                      <a:endParaRPr lang="en-GB" sz="8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700" dirty="0">
                          <a:effectLst/>
                        </a:rPr>
                        <a:t>15.11.2020 (mesec 25)</a:t>
                      </a:r>
                      <a:endParaRPr lang="en-GB" sz="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29058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Kako bomo to izvedli …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dirty="0" smtClean="0"/>
              <a:t>DS 1: Pregled podatkovnih baz in oblikovanje zbirke</a:t>
            </a:r>
          </a:p>
          <a:p>
            <a:pPr lvl="1"/>
            <a:r>
              <a:rPr lang="sl-SI" dirty="0" smtClean="0"/>
              <a:t>Vsebinski</a:t>
            </a:r>
          </a:p>
          <a:p>
            <a:pPr lvl="2"/>
            <a:r>
              <a:rPr lang="sl-SI" dirty="0" smtClean="0"/>
              <a:t>Zakonske podlage, viri, zajem, metoda, ažurnost, delovne naloge, hramba, dostopnost, druge oblike uporabe</a:t>
            </a:r>
          </a:p>
          <a:p>
            <a:pPr lvl="1"/>
            <a:r>
              <a:rPr lang="sl-SI" dirty="0" smtClean="0"/>
              <a:t>Metodološki</a:t>
            </a:r>
          </a:p>
          <a:p>
            <a:pPr lvl="2"/>
            <a:r>
              <a:rPr lang="sl-SI" dirty="0" smtClean="0"/>
              <a:t>OECD, Kodeks evropske statistike, Uredba iz 2015  … </a:t>
            </a:r>
          </a:p>
          <a:p>
            <a:pPr lvl="3"/>
            <a:r>
              <a:rPr lang="sl-SI" dirty="0" smtClean="0"/>
              <a:t>R</a:t>
            </a:r>
            <a:r>
              <a:rPr lang="en-GB" dirty="0" err="1" smtClean="0"/>
              <a:t>elevantnost</a:t>
            </a:r>
            <a:r>
              <a:rPr lang="en-GB" dirty="0" smtClean="0"/>
              <a:t>, </a:t>
            </a:r>
            <a:r>
              <a:rPr lang="en-GB" dirty="0" err="1" smtClean="0"/>
              <a:t>natančnost</a:t>
            </a:r>
            <a:r>
              <a:rPr lang="en-GB" dirty="0" smtClean="0"/>
              <a:t>, </a:t>
            </a:r>
            <a:r>
              <a:rPr lang="en-GB" dirty="0" err="1" smtClean="0"/>
              <a:t>kredibilnost</a:t>
            </a:r>
            <a:r>
              <a:rPr lang="en-GB" dirty="0" smtClean="0"/>
              <a:t>, </a:t>
            </a:r>
            <a:r>
              <a:rPr lang="en-GB" dirty="0" err="1" smtClean="0"/>
              <a:t>pravočasnost</a:t>
            </a:r>
            <a:r>
              <a:rPr lang="en-GB" dirty="0" smtClean="0"/>
              <a:t>, </a:t>
            </a:r>
            <a:r>
              <a:rPr lang="en-GB" dirty="0" err="1" smtClean="0"/>
              <a:t>dostopnost</a:t>
            </a:r>
            <a:r>
              <a:rPr lang="en-GB" dirty="0" smtClean="0"/>
              <a:t>, </a:t>
            </a:r>
            <a:r>
              <a:rPr lang="en-GB" dirty="0" err="1" smtClean="0"/>
              <a:t>pojasnljivost</a:t>
            </a:r>
            <a:r>
              <a:rPr lang="en-GB" dirty="0" smtClean="0"/>
              <a:t>, </a:t>
            </a:r>
            <a:r>
              <a:rPr lang="en-GB" dirty="0" err="1" smtClean="0"/>
              <a:t>koherentnost</a:t>
            </a:r>
            <a:r>
              <a:rPr lang="en-GB" dirty="0" smtClean="0"/>
              <a:t>, pa </a:t>
            </a:r>
            <a:r>
              <a:rPr lang="en-GB" dirty="0" err="1" smtClean="0"/>
              <a:t>tudi</a:t>
            </a:r>
            <a:r>
              <a:rPr lang="en-GB" dirty="0" smtClean="0"/>
              <a:t> </a:t>
            </a:r>
            <a:r>
              <a:rPr lang="en-GB" dirty="0" err="1" smtClean="0"/>
              <a:t>stroškovna</a:t>
            </a:r>
            <a:r>
              <a:rPr lang="en-GB" dirty="0" smtClean="0"/>
              <a:t> </a:t>
            </a:r>
            <a:r>
              <a:rPr lang="en-GB" dirty="0" err="1" smtClean="0"/>
              <a:t>učinkovitost</a:t>
            </a:r>
            <a:r>
              <a:rPr lang="sl-SI" dirty="0" smtClean="0"/>
              <a:t>; institucionalno okolje/statistični procesi/statistični rezultati</a:t>
            </a:r>
          </a:p>
          <a:p>
            <a:pPr lvl="1"/>
            <a:r>
              <a:rPr lang="sl-SI" dirty="0" smtClean="0"/>
              <a:t>IT</a:t>
            </a:r>
          </a:p>
        </p:txBody>
      </p:sp>
    </p:spTree>
    <p:extLst>
      <p:ext uri="{BB962C8B-B14F-4D97-AF65-F5344CB8AC3E}">
        <p14:creationId xmlns:p14="http://schemas.microsoft.com/office/powerpoint/2010/main" val="17869035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514</Words>
  <Application>Microsoft Office PowerPoint</Application>
  <PresentationFormat>Widescreen</PresentationFormat>
  <Paragraphs>203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CRP ITzaSKP</vt:lpstr>
      <vt:lpstr>Kje smo …</vt:lpstr>
      <vt:lpstr>Kaj smo obljubili</vt:lpstr>
      <vt:lpstr>Kako bomo to izvedli …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CRP ITzaSKP</dc:title>
  <dc:creator>Administrator</dc:creator>
  <cp:lastModifiedBy>Administrator</cp:lastModifiedBy>
  <cp:revision>4</cp:revision>
  <dcterms:created xsi:type="dcterms:W3CDTF">2018-11-02T11:26:53Z</dcterms:created>
  <dcterms:modified xsi:type="dcterms:W3CDTF">2018-11-02T11:51:44Z</dcterms:modified>
</cp:coreProperties>
</file>