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  <p:sldId id="284" r:id="rId3"/>
    <p:sldId id="277" r:id="rId4"/>
    <p:sldId id="278" r:id="rId5"/>
    <p:sldId id="259" r:id="rId6"/>
    <p:sldId id="283" r:id="rId7"/>
    <p:sldId id="263" r:id="rId8"/>
    <p:sldId id="265" r:id="rId9"/>
    <p:sldId id="267" r:id="rId10"/>
    <p:sldId id="271" r:id="rId11"/>
    <p:sldId id="273" r:id="rId12"/>
    <p:sldId id="275" r:id="rId13"/>
    <p:sldId id="280" r:id="rId14"/>
    <p:sldId id="285" r:id="rId15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990099"/>
    <a:srgbClr val="00CC00"/>
    <a:srgbClr val="00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64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aven konek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slov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/>
              <a:t>Kliknite, če želite urediti slog podnaslova matrice</a:t>
            </a:r>
            <a:endParaRPr kumimoji="0" lang="en-US"/>
          </a:p>
        </p:txBody>
      </p:sp>
      <p:sp>
        <p:nvSpPr>
          <p:cNvPr id="16" name="Ograda datum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" name="Ograda no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5" name="Ograda številke diapozitiva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EA6F6365-2218-4C67-99F4-0E5D3154A33C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D439F2-DF56-40A5-B91B-D4CD02B14E1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2D6001-C5CB-4A70-98A3-B4DCA4266EBF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slov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27" name="Ograda vsebine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25" name="Ograda datum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9" name="Ograda no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6" name="Ograda številke diapozitiva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3981F2C4-9484-46C6-9FE1-C035A41A78D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aven konek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Ograda besedila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19" name="Ograda datum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1" name="Ograda no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6" name="Ograda številke diapoz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6CB7E-E88F-4ECD-8271-4377AC80739C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slov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14" name="Ograda vsebine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21" name="Ograda datum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31" name="Ograda številke diapoz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1A1DBA-4FAA-46E3-96BB-74AC6915198C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slov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25" name="Ograda besedila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28" name="Ograda vsebine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63258F29-4E9B-4350-885D-6F136F0F5A9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11" name="Raven konek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slov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12" name="Ograda datum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1" name="Ograda no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E17B06-23DA-4C08-8806-5708E293F754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4" name="Ograda no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1B0ECE-8FE4-4C5F-8C28-0A4AE2D6385B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aven konek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slov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26" name="Ograda besedila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14" name="Ograda vsebine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25" name="Ograda datum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9" name="Ograda no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463871-4441-4DCE-B77F-98E56F727903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grada slik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/>
              <a:t>Kliknite ikono, če želite dodati sliko</a:t>
            </a:r>
            <a:endParaRPr kumimoji="0" lang="en-US" dirty="0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31" name="Ograda številke diapoz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0FF373-2301-4D23-99DF-D0B39F8A13BE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17" name="Naslov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26" name="Ograda besedila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aven konek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Ograda besedila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  <a:p>
            <a:pPr lvl="1" eaLnBrk="1" latinLnBrk="0" hangingPunct="1"/>
            <a:r>
              <a:rPr kumimoji="0" lang="sl-SI"/>
              <a:t>Druga raven</a:t>
            </a:r>
          </a:p>
          <a:p>
            <a:pPr lvl="2" eaLnBrk="1" latinLnBrk="0" hangingPunct="1"/>
            <a:r>
              <a:rPr kumimoji="0" lang="sl-SI"/>
              <a:t>Tretja raven</a:t>
            </a:r>
          </a:p>
          <a:p>
            <a:pPr lvl="3" eaLnBrk="1" latinLnBrk="0" hangingPunct="1"/>
            <a:r>
              <a:rPr kumimoji="0" lang="sl-SI"/>
              <a:t>Četrta raven</a:t>
            </a:r>
          </a:p>
          <a:p>
            <a:pPr lvl="4" eaLnBrk="1" latinLnBrk="0" hangingPunct="1"/>
            <a:r>
              <a:rPr kumimoji="0" lang="sl-SI"/>
              <a:t>Peta raven</a:t>
            </a:r>
            <a:endParaRPr kumimoji="0" lang="en-US"/>
          </a:p>
        </p:txBody>
      </p:sp>
      <p:sp>
        <p:nvSpPr>
          <p:cNvPr id="11" name="Ograda datum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8" name="Ograda no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70ACC31C-BA07-47E6-9521-8FF007BE10F6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10" name="Ograda naslova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aven konek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/>
    </p:bldLst>
  </p:timing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484784"/>
            <a:ext cx="7772400" cy="19431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sl-SI" sz="7200" b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PRAVICE IN DOLŽNOSTI OTROK</a:t>
            </a:r>
          </a:p>
        </p:txBody>
      </p:sp>
      <p:sp>
        <p:nvSpPr>
          <p:cNvPr id="4" name="Podnaslov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8676456" cy="169718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br>
              <a:rPr lang="sl-SI" sz="4000" b="1" dirty="0"/>
            </a:br>
            <a:br>
              <a:rPr lang="sl-SI" sz="4000" b="1" dirty="0"/>
            </a:br>
            <a:r>
              <a:rPr lang="sl-SI" sz="4400" b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7. 	Pravica vseh otrok je, da 	nekatere stvari ohranijo zase</a:t>
            </a:r>
            <a:br>
              <a:rPr lang="sl-SI" sz="2800" b="1" dirty="0">
                <a:solidFill>
                  <a:srgbClr val="FF3300"/>
                </a:solidFill>
              </a:rPr>
            </a:br>
            <a:br>
              <a:rPr lang="sl-SI" sz="2800" b="1" dirty="0">
                <a:solidFill>
                  <a:srgbClr val="FF3300"/>
                </a:solidFill>
              </a:rPr>
            </a:br>
            <a:endParaRPr lang="sl-SI" sz="2800" b="1" dirty="0">
              <a:solidFill>
                <a:srgbClr val="FF3300"/>
              </a:solidFill>
            </a:endParaRPr>
          </a:p>
        </p:txBody>
      </p:sp>
      <p:pic>
        <p:nvPicPr>
          <p:cNvPr id="19460" name="Picture 8" descr="KS789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3429000"/>
            <a:ext cx="1905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14" descr="1098R-595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3429000"/>
            <a:ext cx="1905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grada vsebine 6"/>
          <p:cNvSpPr>
            <a:spLocks noGrp="1"/>
          </p:cNvSpPr>
          <p:nvPr>
            <p:ph idx="1"/>
          </p:nvPr>
        </p:nvSpPr>
        <p:spPr>
          <a:xfrm>
            <a:off x="251520" y="1988840"/>
            <a:ext cx="8686800" cy="45259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sl-SI" sz="36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	Nihče ne sme prisluškovati telefonskim pogovorom ali brati tujih pisem.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20688"/>
            <a:ext cx="9144000" cy="1440160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sl-SI" sz="2800" b="1" dirty="0">
                <a:solidFill>
                  <a:srgbClr val="FF3300"/>
                </a:solidFill>
              </a:rPr>
            </a:br>
            <a:br>
              <a:rPr lang="sl-SI" sz="4000" b="1" dirty="0"/>
            </a:br>
            <a:r>
              <a:rPr lang="sl-SI" sz="4400" b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 	8. 	Pravica do zdravja in </a:t>
            </a:r>
            <a:br>
              <a:rPr lang="sl-SI" sz="4400" b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</a:br>
            <a:r>
              <a:rPr lang="sl-SI" sz="4400" b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		zdravniško pomoč</a:t>
            </a:r>
            <a:br>
              <a:rPr lang="sl-SI" sz="4000" b="1" dirty="0">
                <a:solidFill>
                  <a:srgbClr val="FF3300"/>
                </a:solidFill>
              </a:rPr>
            </a:br>
            <a:br>
              <a:rPr lang="sl-SI" sz="4000" b="1" dirty="0"/>
            </a:br>
            <a:br>
              <a:rPr lang="sl-SI" sz="4000" b="1" dirty="0"/>
            </a:br>
            <a:endParaRPr lang="sl-SI" sz="2800" b="1" dirty="0">
              <a:solidFill>
                <a:srgbClr val="FF3300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043608" y="2780928"/>
            <a:ext cx="8686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l-SI" sz="100" dirty="0"/>
              <a:t>1</a:t>
            </a:r>
          </a:p>
        </p:txBody>
      </p:sp>
      <p:pic>
        <p:nvPicPr>
          <p:cNvPr id="21511" name="Picture 11" descr="1574R-2079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3356992"/>
            <a:ext cx="2160240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avokotnik 7"/>
          <p:cNvSpPr/>
          <p:nvPr/>
        </p:nvSpPr>
        <p:spPr>
          <a:xfrm>
            <a:off x="683568" y="2060848"/>
            <a:ext cx="792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l-SI" sz="36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Odrasli v družini poskrbijo, da imajo otroci primerno hrano, obleko in da živijo v zdravem okolju.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1196752"/>
            <a:ext cx="8218487" cy="1008534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sl-SI" sz="4000" b="1" dirty="0"/>
            </a:br>
            <a:br>
              <a:rPr lang="sl-SI" sz="4000" b="1" dirty="0"/>
            </a:br>
            <a:br>
              <a:rPr lang="sl-SI" sz="4000" b="1" dirty="0"/>
            </a:br>
            <a:br>
              <a:rPr lang="sl-SI" sz="4000" b="1" dirty="0"/>
            </a:br>
            <a:r>
              <a:rPr lang="sl-SI" sz="4000" b="1" dirty="0">
                <a:solidFill>
                  <a:schemeClr val="accent6">
                    <a:lumMod val="50000"/>
                  </a:schemeClr>
                </a:solidFill>
              </a:rPr>
              <a:t>9. 	Pravica do posebne skrbi za 	otroke invalide</a:t>
            </a:r>
            <a:br>
              <a:rPr lang="sl-SI" sz="4000" dirty="0">
                <a:solidFill>
                  <a:srgbClr val="FF3300"/>
                </a:solidFill>
              </a:rPr>
            </a:br>
            <a:br>
              <a:rPr lang="sl-SI" sz="4000" b="1" dirty="0"/>
            </a:br>
            <a:br>
              <a:rPr lang="sl-SI" sz="4000" b="1" dirty="0"/>
            </a:br>
            <a:br>
              <a:rPr lang="sl-SI" sz="4000" b="1" dirty="0"/>
            </a:br>
            <a:br>
              <a:rPr lang="sl-SI" sz="4000" b="1" dirty="0"/>
            </a:br>
            <a:br>
              <a:rPr lang="sl-SI" sz="4000" b="1" dirty="0"/>
            </a:br>
            <a:br>
              <a:rPr lang="sl-SI" sz="2800" dirty="0">
                <a:solidFill>
                  <a:srgbClr val="FF3300"/>
                </a:solidFill>
              </a:rPr>
            </a:br>
            <a:endParaRPr lang="sl-SI" sz="2800" dirty="0">
              <a:solidFill>
                <a:srgbClr val="FF3300"/>
              </a:solidFill>
            </a:endParaRPr>
          </a:p>
        </p:txBody>
      </p:sp>
      <p:sp>
        <p:nvSpPr>
          <p:cNvPr id="23558" name="Rectangle 10"/>
          <p:cNvSpPr>
            <a:spLocks noGrp="1" noChangeArrowheads="1"/>
          </p:cNvSpPr>
          <p:nvPr>
            <p:ph idx="1"/>
          </p:nvPr>
        </p:nvSpPr>
        <p:spPr>
          <a:xfrm>
            <a:off x="899592" y="4149080"/>
            <a:ext cx="8686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l-SI" sz="100" dirty="0"/>
              <a:t>1</a:t>
            </a:r>
          </a:p>
        </p:txBody>
      </p:sp>
      <p:pic>
        <p:nvPicPr>
          <p:cNvPr id="23556" name="Picture 8" descr="IS647-0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3645024"/>
            <a:ext cx="19050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9" descr="27745hn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3861048"/>
            <a:ext cx="2351758" cy="2343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ravokotnik 6"/>
          <p:cNvSpPr/>
          <p:nvPr/>
        </p:nvSpPr>
        <p:spPr>
          <a:xfrm>
            <a:off x="539552" y="1844824"/>
            <a:ext cx="82089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l-SI" sz="32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Dolgotrajno bolni otroci ne zmorejo istega kot zdravi. Potrebujejo našo podporo, pomoč in razumevanje. Tudi oni imajo pravico do šolanja.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476672"/>
            <a:ext cx="7283450" cy="5580063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sl-SI" sz="6600" dirty="0">
              <a:solidFill>
                <a:srgbClr val="FF3300"/>
              </a:solidFill>
              <a:latin typeface="Calibri" pitchFamily="34" charset="0"/>
            </a:endParaRPr>
          </a:p>
          <a:p>
            <a:pPr algn="ctr" eaLnBrk="1" hangingPunct="1">
              <a:buFontTx/>
              <a:buNone/>
            </a:pPr>
            <a:r>
              <a:rPr lang="sl-SI" sz="8000" b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PRAVICE </a:t>
            </a:r>
          </a:p>
          <a:p>
            <a:pPr algn="ctr" eaLnBrk="1" hangingPunct="1">
              <a:buFontTx/>
              <a:buNone/>
            </a:pPr>
            <a:r>
              <a:rPr lang="sl-SI" sz="8000" b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PRINAŠAJO</a:t>
            </a:r>
          </a:p>
          <a:p>
            <a:pPr algn="ctr" eaLnBrk="1" hangingPunct="1">
              <a:buFontTx/>
              <a:buNone/>
            </a:pPr>
            <a:r>
              <a:rPr lang="sl-SI" sz="8000" b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 DOLŽNOSTI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686800" cy="838200"/>
          </a:xfrm>
        </p:spPr>
        <p:txBody>
          <a:bodyPr>
            <a:normAutofit/>
          </a:bodyPr>
          <a:lstStyle/>
          <a:p>
            <a:r>
              <a:rPr lang="sl-SI" sz="4000" b="1" dirty="0">
                <a:latin typeface="Calibri" pitchFamily="34" charset="0"/>
              </a:rPr>
              <a:t>	Dolžnosti otrok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0" y="1412776"/>
            <a:ext cx="8991600" cy="504056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sl-SI" sz="3600" dirty="0">
                <a:latin typeface="Calibri" pitchFamily="34" charset="0"/>
              </a:rPr>
              <a:t> 	T</a:t>
            </a:r>
            <a:r>
              <a:rPr lang="sl-SI" sz="36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udi drugi otroci imajo enake pravice kot ti.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sl-SI" sz="36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	Tvoje dolžnosti so, da: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sl-SI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 </a:t>
            </a:r>
            <a:r>
              <a:rPr lang="sl-SI" sz="32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se učiš in drugih ne motiš pri učenju;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sl-SI" sz="32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 spoštuješ lastnino drugih;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sl-SI" sz="32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 spoštuješ imena drugih;</a:t>
            </a:r>
          </a:p>
          <a:p>
            <a:pPr lvl="1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sl-SI" sz="32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 o vsakem nasilju, ki se dogaja tebi ali drugemu, 	obvestiš odraslo osebo, ki ji zaupaš.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sl-SI" sz="2800" dirty="0">
              <a:solidFill>
                <a:srgbClr val="00CC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Char char="Ø"/>
            </a:pPr>
            <a:endParaRPr lang="sl-SI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686800" cy="838200"/>
          </a:xfrm>
        </p:spPr>
        <p:txBody>
          <a:bodyPr>
            <a:normAutofit/>
          </a:bodyPr>
          <a:lstStyle/>
          <a:p>
            <a:r>
              <a:rPr lang="sl-SI" sz="4000" b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Konvencija o človekovih pravicah</a:t>
            </a:r>
            <a:endParaRPr lang="sl-SI" sz="4000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sym typeface="Wingdings" pitchFamily="2" charset="2"/>
              </a:rPr>
              <a:t>V njej so zapisane osnovne pravice otrok.</a:t>
            </a:r>
          </a:p>
          <a:p>
            <a:pPr>
              <a:buFont typeface="Wingdings" pitchFamily="2" charset="2"/>
              <a:buChar char="§"/>
            </a:pP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sym typeface="Wingdings" pitchFamily="2" charset="2"/>
              </a:rPr>
              <a:t>Te pravice naj bi imeli vsi otroci </a:t>
            </a: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na svetu, ne glede na:</a:t>
            </a:r>
          </a:p>
          <a:p>
            <a:pPr>
              <a:buNone/>
            </a:pP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		</a:t>
            </a: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sym typeface="Wingdings" pitchFamily="2" charset="2"/>
              </a:rPr>
              <a:t> – </a:t>
            </a: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raso, </a:t>
            </a:r>
          </a:p>
          <a:p>
            <a:pPr>
              <a:buNone/>
            </a:pP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		</a:t>
            </a: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sym typeface="Wingdings" pitchFamily="2" charset="2"/>
              </a:rPr>
              <a:t> – </a:t>
            </a: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barvo kože, </a:t>
            </a:r>
          </a:p>
          <a:p>
            <a:pPr>
              <a:buNone/>
            </a:pP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		</a:t>
            </a: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sym typeface="Wingdings" pitchFamily="2" charset="2"/>
              </a:rPr>
              <a:t> – </a:t>
            </a: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spol, </a:t>
            </a:r>
          </a:p>
          <a:p>
            <a:pPr>
              <a:buNone/>
            </a:pP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		</a:t>
            </a: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sym typeface="Wingdings" pitchFamily="2" charset="2"/>
              </a:rPr>
              <a:t> – </a:t>
            </a: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jezik, </a:t>
            </a:r>
          </a:p>
          <a:p>
            <a:pPr>
              <a:buNone/>
            </a:pP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		</a:t>
            </a: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sym typeface="Wingdings" pitchFamily="2" charset="2"/>
              </a:rPr>
              <a:t> – </a:t>
            </a: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veroizpoved,</a:t>
            </a:r>
          </a:p>
          <a:p>
            <a:pPr>
              <a:buNone/>
            </a:pP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		</a:t>
            </a: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sym typeface="Wingdings" pitchFamily="2" charset="2"/>
              </a:rPr>
              <a:t> – </a:t>
            </a: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politično</a:t>
            </a: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sym typeface="Wingdings" pitchFamily="2" charset="2"/>
              </a:rPr>
              <a:t> </a:t>
            </a:r>
            <a:r>
              <a:rPr lang="sl-SI" sz="33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ali drugo prepričanje. </a:t>
            </a:r>
            <a:br>
              <a:rPr lang="sl-SI" dirty="0">
                <a:solidFill>
                  <a:srgbClr val="0000FF"/>
                </a:solidFill>
              </a:rPr>
            </a:br>
            <a:endParaRPr lang="sl-SI" dirty="0">
              <a:solidFill>
                <a:srgbClr val="0000FF"/>
              </a:solidFill>
            </a:endParaRPr>
          </a:p>
          <a:p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sl-SI" sz="8800" b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KATERE SO TE PRAVICE?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9144000" cy="110676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sl-SI" sz="4000" b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1. Pravica do imena in državljanstva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313"/>
            <a:ext cx="8229600" cy="51847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l-SI" sz="100" dirty="0"/>
              <a:t>1</a:t>
            </a:r>
          </a:p>
        </p:txBody>
      </p:sp>
      <p:sp>
        <p:nvSpPr>
          <p:cNvPr id="7" name="Pravokotnik 6"/>
          <p:cNvSpPr/>
          <p:nvPr/>
        </p:nvSpPr>
        <p:spPr>
          <a:xfrm>
            <a:off x="611560" y="1628800"/>
            <a:ext cx="813690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sl-SI" sz="3200" dirty="0">
              <a:solidFill>
                <a:schemeClr val="accent6">
                  <a:lumMod val="50000"/>
                </a:schemeClr>
              </a:solidFill>
              <a:latin typeface="Calibri" pitchFamily="34" charset="0"/>
            </a:endParaRPr>
          </a:p>
          <a:p>
            <a:pPr algn="just"/>
            <a:r>
              <a:rPr lang="sl-SI" sz="32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Ko se otrok rodi, se njegovo ime, priimek, datum rojstva, imena staršev in državljanstvo zapišejo v rojstni list.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17414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br>
              <a:rPr lang="sl-SI" sz="2800" b="1" dirty="0">
                <a:solidFill>
                  <a:srgbClr val="0000FF"/>
                </a:solidFill>
              </a:rPr>
            </a:br>
            <a:br>
              <a:rPr lang="sl-SI" sz="2800" b="1" dirty="0">
                <a:solidFill>
                  <a:srgbClr val="0000FF"/>
                </a:solidFill>
              </a:rPr>
            </a:br>
            <a:br>
              <a:rPr lang="sl-SI" sz="2800" b="1" dirty="0">
                <a:solidFill>
                  <a:srgbClr val="0000FF"/>
                </a:solidFill>
              </a:rPr>
            </a:br>
            <a:br>
              <a:rPr lang="sl-SI" sz="2800" b="1" dirty="0">
                <a:solidFill>
                  <a:srgbClr val="0000FF"/>
                </a:solidFill>
              </a:rPr>
            </a:br>
            <a:br>
              <a:rPr lang="sl-SI" sz="2800" b="1" dirty="0">
                <a:solidFill>
                  <a:srgbClr val="0000FF"/>
                </a:solidFill>
              </a:rPr>
            </a:br>
            <a:br>
              <a:rPr lang="sl-SI" sz="2800" b="1" dirty="0">
                <a:solidFill>
                  <a:srgbClr val="0000FF"/>
                </a:solidFill>
              </a:rPr>
            </a:br>
            <a:br>
              <a:rPr lang="sl-SI" sz="2800" b="1" dirty="0">
                <a:solidFill>
                  <a:srgbClr val="0000FF"/>
                </a:solidFill>
              </a:rPr>
            </a:br>
            <a:br>
              <a:rPr lang="sl-SI" sz="2800" b="1" dirty="0">
                <a:solidFill>
                  <a:srgbClr val="0000FF"/>
                </a:solidFill>
              </a:rPr>
            </a:br>
            <a:br>
              <a:rPr lang="sl-SI" sz="2800" b="1" dirty="0">
                <a:solidFill>
                  <a:srgbClr val="0000FF"/>
                </a:solidFill>
              </a:rPr>
            </a:br>
            <a:br>
              <a:rPr lang="sl-SI" sz="2800" b="1" dirty="0">
                <a:solidFill>
                  <a:srgbClr val="0000FF"/>
                </a:solidFill>
              </a:rPr>
            </a:br>
            <a:br>
              <a:rPr lang="sl-SI" sz="2800" b="1" dirty="0">
                <a:solidFill>
                  <a:srgbClr val="0000FF"/>
                </a:solidFill>
              </a:rPr>
            </a:br>
            <a:br>
              <a:rPr lang="sl-SI" sz="2800" b="1" dirty="0">
                <a:solidFill>
                  <a:srgbClr val="0000FF"/>
                </a:solidFill>
              </a:rPr>
            </a:br>
            <a:br>
              <a:rPr lang="sl-SI" sz="2800" b="1" dirty="0">
                <a:solidFill>
                  <a:srgbClr val="0000FF"/>
                </a:solidFill>
              </a:rPr>
            </a:br>
            <a:br>
              <a:rPr lang="sl-SI" sz="2800" b="1" dirty="0">
                <a:solidFill>
                  <a:srgbClr val="0000FF"/>
                </a:solidFill>
              </a:rPr>
            </a:br>
            <a:br>
              <a:rPr lang="sl-SI" sz="2800" b="1" dirty="0">
                <a:solidFill>
                  <a:srgbClr val="0000FF"/>
                </a:solidFill>
              </a:rPr>
            </a:br>
            <a:br>
              <a:rPr lang="sl-SI" sz="2800" b="1" dirty="0">
                <a:solidFill>
                  <a:srgbClr val="0000FF"/>
                </a:solidFill>
              </a:rPr>
            </a:br>
            <a:br>
              <a:rPr lang="sl-SI" sz="2800" b="1" dirty="0">
                <a:solidFill>
                  <a:srgbClr val="0000FF"/>
                </a:solidFill>
              </a:rPr>
            </a:br>
            <a:br>
              <a:rPr lang="sl-SI" sz="2800" b="1" dirty="0">
                <a:solidFill>
                  <a:srgbClr val="0000FF"/>
                </a:solidFill>
              </a:rPr>
            </a:br>
            <a:br>
              <a:rPr lang="sl-SI" sz="2800" b="1" dirty="0">
                <a:solidFill>
                  <a:srgbClr val="0000FF"/>
                </a:solidFill>
              </a:rPr>
            </a:br>
            <a:br>
              <a:rPr lang="sl-SI" sz="2800" b="1" dirty="0">
                <a:solidFill>
                  <a:srgbClr val="FF3300"/>
                </a:solidFill>
              </a:rPr>
            </a:br>
            <a:endParaRPr lang="sl-SI" sz="2800" dirty="0">
              <a:solidFill>
                <a:srgbClr val="0000FF"/>
              </a:solidFill>
            </a:endParaRPr>
          </a:p>
        </p:txBody>
      </p:sp>
      <p:sp>
        <p:nvSpPr>
          <p:cNvPr id="9223" name="Rectangle 18"/>
          <p:cNvSpPr>
            <a:spLocks noGrp="1" noChangeArrowheads="1"/>
          </p:cNvSpPr>
          <p:nvPr>
            <p:ph idx="1"/>
          </p:nvPr>
        </p:nvSpPr>
        <p:spPr>
          <a:xfrm>
            <a:off x="457200" y="332656"/>
            <a:ext cx="8686800" cy="1152128"/>
          </a:xfrm>
        </p:spPr>
        <p:txBody>
          <a:bodyPr/>
          <a:lstStyle/>
          <a:p>
            <a:pPr>
              <a:buNone/>
            </a:pPr>
            <a:r>
              <a:rPr lang="sl-SI" sz="4000" b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	2. 	PRAVICA DO DRUŽINE</a:t>
            </a:r>
            <a:br>
              <a:rPr lang="sl-SI" sz="800" dirty="0">
                <a:solidFill>
                  <a:srgbClr val="0000FF"/>
                </a:solidFill>
              </a:rPr>
            </a:br>
            <a:endParaRPr lang="sl-SI" sz="100" dirty="0"/>
          </a:p>
        </p:txBody>
      </p:sp>
      <p:pic>
        <p:nvPicPr>
          <p:cNvPr id="9220" name="Picture 9" descr="BCP041-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4221088"/>
            <a:ext cx="3397560" cy="226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Pravokotnik 7"/>
          <p:cNvSpPr/>
          <p:nvPr/>
        </p:nvSpPr>
        <p:spPr>
          <a:xfrm>
            <a:off x="467544" y="1484784"/>
            <a:ext cx="82089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l-SI" sz="32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Vsak otrok ima pravico živeti s svojimi starši oz. jim moramo v nasprotnem poiskati ljudi, ki bodo zanje skrbeli. </a:t>
            </a:r>
          </a:p>
          <a:p>
            <a:pPr algn="just"/>
            <a:r>
              <a:rPr lang="sl-SI" sz="32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Če starša živita ločeno, ima otrok pravico, da ima stike tudi s tistim staršem, pri katerem ne živi.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0" y="548680"/>
            <a:ext cx="9144000" cy="1530474"/>
          </a:xfrm>
        </p:spPr>
        <p:txBody>
          <a:bodyPr>
            <a:normAutofit fontScale="90000"/>
          </a:bodyPr>
          <a:lstStyle/>
          <a:p>
            <a:r>
              <a:rPr lang="sl-SI" sz="4400" b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	3. 	Pravica do svojega mnenja 		in izražanja</a:t>
            </a:r>
            <a:br>
              <a:rPr lang="sl-SI" sz="6000" dirty="0">
                <a:solidFill>
                  <a:srgbClr val="FF3300"/>
                </a:solidFill>
              </a:rPr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611560" y="1988840"/>
            <a:ext cx="8326760" cy="4525963"/>
          </a:xfrm>
        </p:spPr>
        <p:txBody>
          <a:bodyPr/>
          <a:lstStyle/>
          <a:p>
            <a:pPr algn="just">
              <a:buNone/>
            </a:pPr>
            <a:r>
              <a:rPr lang="sl-SI" sz="36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	Vsak otrok ima pravico, da pove tisto, kar misli, pri tem pa ne sme lagati ali žaliti drugih.</a:t>
            </a:r>
            <a:r>
              <a:rPr lang="sl-SI" sz="40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 </a:t>
            </a:r>
          </a:p>
          <a:p>
            <a:endParaRPr lang="sl-SI" dirty="0"/>
          </a:p>
        </p:txBody>
      </p:sp>
      <p:pic>
        <p:nvPicPr>
          <p:cNvPr id="4" name="Picture 5" descr="PH131_04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3645024"/>
            <a:ext cx="28575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ar06170400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4293096"/>
            <a:ext cx="2857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76672"/>
            <a:ext cx="8243887" cy="792162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sl-SI" sz="2800" b="1" dirty="0"/>
            </a:br>
            <a:r>
              <a:rPr lang="sl-SI" sz="4400" b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4. Pravica do igre in prijateljev</a:t>
            </a:r>
            <a:br>
              <a:rPr lang="sl-SI" sz="2800" b="1" dirty="0"/>
            </a:br>
            <a:br>
              <a:rPr lang="sl-SI" sz="2800" b="1" dirty="0"/>
            </a:br>
            <a:endParaRPr lang="sl-SI" sz="4000" b="1" dirty="0"/>
          </a:p>
        </p:txBody>
      </p:sp>
      <p:pic>
        <p:nvPicPr>
          <p:cNvPr id="13315" name="Picture 4" descr="large_imgs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87624" y="4077072"/>
            <a:ext cx="3200400" cy="2311400"/>
          </a:xfrm>
          <a:noFill/>
        </p:spPr>
      </p:pic>
      <p:pic>
        <p:nvPicPr>
          <p:cNvPr id="13317" name="Picture 8" descr="42-1520060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3284984"/>
            <a:ext cx="3183164" cy="2111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ravokotnik 6"/>
          <p:cNvSpPr/>
          <p:nvPr/>
        </p:nvSpPr>
        <p:spPr>
          <a:xfrm>
            <a:off x="467544" y="1772816"/>
            <a:ext cx="8280920" cy="142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sl-SI" sz="36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Nihče nima pravice, da otrokom vsiljuje svoje mnenje o tem, s kom naj preživljajo prosti čas.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892480" cy="747861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br>
              <a:rPr lang="sl-SI" sz="4000" b="1" dirty="0">
                <a:solidFill>
                  <a:schemeClr val="accent6">
                    <a:lumMod val="50000"/>
                  </a:schemeClr>
                </a:solidFill>
              </a:rPr>
            </a:br>
            <a:br>
              <a:rPr lang="sl-SI" sz="40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sl-SI" sz="4400" b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5. Pravica do nenasilnega ravnanja</a:t>
            </a:r>
            <a:br>
              <a:rPr lang="sl-SI" sz="4000" b="1" dirty="0">
                <a:solidFill>
                  <a:schemeClr val="accent6">
                    <a:lumMod val="50000"/>
                  </a:schemeClr>
                </a:solidFill>
              </a:rPr>
            </a:br>
            <a:endParaRPr lang="sl-SI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Ograda vsebine 5"/>
          <p:cNvSpPr>
            <a:spLocks noGrp="1"/>
          </p:cNvSpPr>
          <p:nvPr>
            <p:ph idx="1"/>
          </p:nvPr>
        </p:nvSpPr>
        <p:spPr>
          <a:xfrm>
            <a:off x="457200" y="1600201"/>
            <a:ext cx="7715200" cy="2548880"/>
          </a:xfrm>
        </p:spPr>
        <p:txBody>
          <a:bodyPr/>
          <a:lstStyle/>
          <a:p>
            <a:pPr algn="just">
              <a:buNone/>
            </a:pPr>
            <a:r>
              <a:rPr lang="sl-SI" dirty="0">
                <a:solidFill>
                  <a:schemeClr val="accent6">
                    <a:lumMod val="50000"/>
                  </a:schemeClr>
                </a:solidFill>
              </a:rPr>
              <a:t>	Kadar si v stiski, poišči pomoč pri starših, učiteljih ali drugih ljudeh, ki jim zaupaš. Lahko pa telefoniraš na brezplačni telefon za otroke in mladostnike (TOM 080 1234).</a:t>
            </a:r>
          </a:p>
          <a:p>
            <a:endParaRPr lang="sl-SI" dirty="0"/>
          </a:p>
        </p:txBody>
      </p:sp>
      <p:pic>
        <p:nvPicPr>
          <p:cNvPr id="15364" name="Picture 5" descr="PRP04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4437112"/>
            <a:ext cx="28575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7" descr="bn2411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3861048"/>
            <a:ext cx="2857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0"/>
            <a:ext cx="8243887" cy="50447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br>
              <a:rPr lang="sl-SI" sz="4000" b="1" dirty="0"/>
            </a:br>
            <a:br>
              <a:rPr lang="sl-SI" sz="4000" b="1" dirty="0"/>
            </a:br>
            <a:r>
              <a:rPr lang="sl-SI" sz="4400" b="1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6.  Pravica do izobrazbe</a:t>
            </a:r>
            <a:br>
              <a:rPr lang="sl-SI" sz="2800" dirty="0">
                <a:solidFill>
                  <a:srgbClr val="FF3300"/>
                </a:solidFill>
              </a:rPr>
            </a:br>
            <a:endParaRPr lang="sl-SI" sz="2800" dirty="0">
              <a:solidFill>
                <a:srgbClr val="FF3300"/>
              </a:solidFill>
            </a:endParaRPr>
          </a:p>
        </p:txBody>
      </p:sp>
      <p:sp>
        <p:nvSpPr>
          <p:cNvPr id="17412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l-SI" sz="100"/>
              <a:t>1</a:t>
            </a:r>
          </a:p>
        </p:txBody>
      </p:sp>
      <p:pic>
        <p:nvPicPr>
          <p:cNvPr id="17414" name="Picture 12" descr="ks11716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3284984"/>
            <a:ext cx="2448272" cy="3291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14" descr="spac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86275" y="3343275"/>
            <a:ext cx="171450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Pravokotnik 10"/>
          <p:cNvSpPr/>
          <p:nvPr/>
        </p:nvSpPr>
        <p:spPr>
          <a:xfrm>
            <a:off x="395536" y="1484784"/>
            <a:ext cx="792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l-SI" sz="3600" dirty="0">
                <a:solidFill>
                  <a:schemeClr val="accent6">
                    <a:lumMod val="50000"/>
                  </a:schemeClr>
                </a:solidFill>
                <a:latin typeface="Calibri" pitchFamily="34" charset="0"/>
              </a:rPr>
              <a:t>Ta pravica otrokom omogoča, da pridejo do poklica in znanja, ki jim bosta omogočila dostojno življenje.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tovanje">
  <a:themeElements>
    <a:clrScheme name="Potovanj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otovanj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otovanj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375</TotalTime>
  <Words>199</Words>
  <Application>Microsoft Office PowerPoint</Application>
  <PresentationFormat>Diaprojekcija na zaslonu (4:3)</PresentationFormat>
  <Paragraphs>47</Paragraphs>
  <Slides>14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21" baseType="lpstr">
      <vt:lpstr>Calibri</vt:lpstr>
      <vt:lpstr>Franklin Gothic Book</vt:lpstr>
      <vt:lpstr>Franklin Gothic Medium</vt:lpstr>
      <vt:lpstr>Verdana</vt:lpstr>
      <vt:lpstr>Wingdings</vt:lpstr>
      <vt:lpstr>Wingdings 2</vt:lpstr>
      <vt:lpstr>Potovanje</vt:lpstr>
      <vt:lpstr>PRAVICE IN DOLŽNOSTI OTROK</vt:lpstr>
      <vt:lpstr>Konvencija o človekovih pravicah</vt:lpstr>
      <vt:lpstr>PowerPointova predstavitev</vt:lpstr>
      <vt:lpstr>1. Pravica do imena in državljanstva</vt:lpstr>
      <vt:lpstr>                    </vt:lpstr>
      <vt:lpstr> 3.  Pravica do svojega mnenja   in izražanja </vt:lpstr>
      <vt:lpstr> 4. Pravica do igre in prijateljev  </vt:lpstr>
      <vt:lpstr>  5. Pravica do nenasilnega ravnanja </vt:lpstr>
      <vt:lpstr>  6.  Pravica do izobrazbe </vt:lpstr>
      <vt:lpstr>  7.  Pravica vseh otrok je, da  nekatere stvari ohranijo zase  </vt:lpstr>
      <vt:lpstr>    8.  Pravica do zdravja in    zdravniško pomoč   </vt:lpstr>
      <vt:lpstr>    9.  Pravica do posebne skrbi za  otroke invalide       </vt:lpstr>
      <vt:lpstr>PowerPointova predstavitev</vt:lpstr>
      <vt:lpstr> Dolžnosti otrok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PRAVICE OTROK</dc:title>
  <dc:creator>Sedej</dc:creator>
  <cp:lastModifiedBy>Ajda Hedzet</cp:lastModifiedBy>
  <cp:revision>16</cp:revision>
  <dcterms:created xsi:type="dcterms:W3CDTF">2007-03-12T11:14:08Z</dcterms:created>
  <dcterms:modified xsi:type="dcterms:W3CDTF">2018-04-12T16:40:28Z</dcterms:modified>
</cp:coreProperties>
</file>