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Lst>
  <p:notesMasterIdLst>
    <p:notesMasterId r:id="rId17"/>
  </p:notesMasterIdLst>
  <p:handoutMasterIdLst>
    <p:handoutMasterId r:id="rId18"/>
  </p:handoutMasterIdLst>
  <p:sldIdLst>
    <p:sldId id="256" r:id="rId2"/>
    <p:sldId id="257" r:id="rId3"/>
    <p:sldId id="258" r:id="rId4"/>
    <p:sldId id="273" r:id="rId5"/>
    <p:sldId id="274" r:id="rId6"/>
    <p:sldId id="275" r:id="rId7"/>
    <p:sldId id="278" r:id="rId8"/>
    <p:sldId id="279" r:id="rId9"/>
    <p:sldId id="280" r:id="rId10"/>
    <p:sldId id="281" r:id="rId11"/>
    <p:sldId id="276" r:id="rId12"/>
    <p:sldId id="277" r:id="rId13"/>
    <p:sldId id="271" r:id="rId14"/>
    <p:sldId id="282" r:id="rId15"/>
    <p:sldId id="272" r:id="rId16"/>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nika Kalin-Golob"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D1FC52-0ACD-C14B-8D47-74AB246370AA}" type="doc">
      <dgm:prSet loTypeId="urn:microsoft.com/office/officeart/2009/3/layout/DescendingProcess" loCatId="" qsTypeId="urn:microsoft.com/office/officeart/2005/8/quickstyle/simple1" qsCatId="simple" csTypeId="urn:microsoft.com/office/officeart/2005/8/colors/colorful5" csCatId="colorful" phldr="1"/>
      <dgm:spPr/>
      <dgm:t>
        <a:bodyPr/>
        <a:lstStyle/>
        <a:p>
          <a:endParaRPr lang="en-US"/>
        </a:p>
      </dgm:t>
    </dgm:pt>
    <dgm:pt modelId="{1514B01E-915A-5C45-BF69-58C7FAB6B954}">
      <dgm:prSet phldrT="[Text]"/>
      <dgm:spPr/>
      <dgm:t>
        <a:bodyPr/>
        <a:lstStyle/>
        <a:p>
          <a:r>
            <a:rPr lang="en-US">
              <a:latin typeface="Calibri"/>
              <a:cs typeface="Calibri"/>
            </a:rPr>
            <a:t>1999, bolonjska deklaracija </a:t>
          </a:r>
        </a:p>
        <a:p>
          <a:r>
            <a:rPr lang="en-US">
              <a:latin typeface="Calibri"/>
              <a:cs typeface="Calibri"/>
            </a:rPr>
            <a:t>(2005 prvi programi)</a:t>
          </a:r>
        </a:p>
      </dgm:t>
    </dgm:pt>
    <dgm:pt modelId="{617617AC-CC0D-D140-BD88-5D9F1EBEA191}" type="parTrans" cxnId="{51A851BF-0FA2-044D-8DFB-53D58CAECA1C}">
      <dgm:prSet/>
      <dgm:spPr/>
      <dgm:t>
        <a:bodyPr/>
        <a:lstStyle/>
        <a:p>
          <a:endParaRPr lang="en-US" sz="2000"/>
        </a:p>
      </dgm:t>
    </dgm:pt>
    <dgm:pt modelId="{1E9FCC84-D562-AD45-9568-9A36FF57617F}" type="sibTrans" cxnId="{51A851BF-0FA2-044D-8DFB-53D58CAECA1C}">
      <dgm:prSet/>
      <dgm:spPr/>
      <dgm:t>
        <a:bodyPr/>
        <a:lstStyle/>
        <a:p>
          <a:endParaRPr lang="en-US"/>
        </a:p>
      </dgm:t>
    </dgm:pt>
    <dgm:pt modelId="{547D40A2-5801-4F4C-8B15-9F2FEA87E048}">
      <dgm:prSet phldrT="[Text]"/>
      <dgm:spPr/>
      <dgm:t>
        <a:bodyPr/>
        <a:lstStyle/>
        <a:p>
          <a:r>
            <a:rPr lang="en-US">
              <a:latin typeface="Calibri"/>
              <a:cs typeface="Calibri"/>
            </a:rPr>
            <a:t>Okvir gospodarskih in socialnih reform za povečanje blaginje (2005)</a:t>
          </a:r>
        </a:p>
      </dgm:t>
    </dgm:pt>
    <dgm:pt modelId="{024DF1F1-6B54-6A49-8B35-137AC37B5718}" type="parTrans" cxnId="{2CC75D5E-47EE-6D46-A8DC-51F4AB06F478}">
      <dgm:prSet/>
      <dgm:spPr/>
      <dgm:t>
        <a:bodyPr/>
        <a:lstStyle/>
        <a:p>
          <a:endParaRPr lang="en-US" sz="2000"/>
        </a:p>
      </dgm:t>
    </dgm:pt>
    <dgm:pt modelId="{93F050A9-680C-184F-BF0F-6AABD10A2FED}" type="sibTrans" cxnId="{2CC75D5E-47EE-6D46-A8DC-51F4AB06F478}">
      <dgm:prSet/>
      <dgm:spPr/>
      <dgm:t>
        <a:bodyPr/>
        <a:lstStyle/>
        <a:p>
          <a:endParaRPr lang="en-US"/>
        </a:p>
      </dgm:t>
    </dgm:pt>
    <dgm:pt modelId="{1D38759A-45CD-7346-B6CA-366B408D87ED}">
      <dgm:prSet phldrT="[Text]"/>
      <dgm:spPr/>
      <dgm:t>
        <a:bodyPr/>
        <a:lstStyle/>
        <a:p>
          <a:r>
            <a:rPr lang="en-US" dirty="0" err="1">
              <a:latin typeface="Calibri"/>
              <a:cs typeface="Calibri"/>
            </a:rPr>
            <a:t>Strategija</a:t>
          </a:r>
          <a:r>
            <a:rPr lang="en-US" dirty="0">
              <a:latin typeface="Calibri"/>
              <a:cs typeface="Calibri"/>
            </a:rPr>
            <a:t> </a:t>
          </a:r>
          <a:r>
            <a:rPr lang="en-US" dirty="0" err="1">
              <a:latin typeface="Calibri"/>
              <a:cs typeface="Calibri"/>
            </a:rPr>
            <a:t>univerz</a:t>
          </a:r>
          <a:r>
            <a:rPr lang="en-US" dirty="0">
              <a:latin typeface="Calibri"/>
              <a:cs typeface="Calibri"/>
            </a:rPr>
            <a:t>, </a:t>
          </a:r>
          <a:r>
            <a:rPr lang="en-US" dirty="0" err="1">
              <a:latin typeface="Calibri"/>
              <a:cs typeface="Calibri"/>
            </a:rPr>
            <a:t>članic</a:t>
          </a:r>
          <a:r>
            <a:rPr lang="en-US" dirty="0">
              <a:latin typeface="Calibri"/>
              <a:cs typeface="Calibri"/>
            </a:rPr>
            <a:t>: </a:t>
          </a:r>
          <a:r>
            <a:rPr lang="en-US" dirty="0" err="1">
              <a:latin typeface="Calibri"/>
              <a:cs typeface="Calibri"/>
            </a:rPr>
            <a:t>povečanje</a:t>
          </a:r>
          <a:r>
            <a:rPr lang="en-US" dirty="0">
              <a:latin typeface="Calibri"/>
              <a:cs typeface="Calibri"/>
            </a:rPr>
            <a:t> </a:t>
          </a:r>
          <a:r>
            <a:rPr lang="en-US" dirty="0" err="1">
              <a:latin typeface="Calibri"/>
              <a:cs typeface="Calibri"/>
            </a:rPr>
            <a:t>števila</a:t>
          </a:r>
          <a:r>
            <a:rPr lang="en-US" dirty="0">
              <a:latin typeface="Calibri"/>
              <a:cs typeface="Calibri"/>
            </a:rPr>
            <a:t> </a:t>
          </a:r>
          <a:r>
            <a:rPr lang="en-US" dirty="0" err="1">
              <a:latin typeface="Calibri"/>
              <a:cs typeface="Calibri"/>
            </a:rPr>
            <a:t>izmenjav</a:t>
          </a:r>
          <a:r>
            <a:rPr lang="en-US" dirty="0">
              <a:latin typeface="Calibri"/>
              <a:cs typeface="Calibri"/>
            </a:rPr>
            <a:t> </a:t>
          </a:r>
          <a:r>
            <a:rPr lang="en-US" dirty="0" err="1">
              <a:latin typeface="Calibri"/>
              <a:cs typeface="Calibri"/>
            </a:rPr>
            <a:t>študentov</a:t>
          </a:r>
          <a:r>
            <a:rPr lang="en-US" dirty="0">
              <a:latin typeface="Calibri"/>
              <a:cs typeface="Calibri"/>
            </a:rPr>
            <a:t> in </a:t>
          </a:r>
          <a:r>
            <a:rPr lang="en-US" dirty="0" err="1">
              <a:latin typeface="Calibri"/>
              <a:cs typeface="Calibri"/>
            </a:rPr>
            <a:t>profesorjev</a:t>
          </a:r>
          <a:endParaRPr lang="en-US" dirty="0">
            <a:latin typeface="Calibri"/>
            <a:cs typeface="Calibri"/>
          </a:endParaRPr>
        </a:p>
      </dgm:t>
    </dgm:pt>
    <dgm:pt modelId="{21B999E0-C8F2-7847-9667-4CCE7FE98798}" type="parTrans" cxnId="{885D3C0C-96CA-9A4F-BAD8-DE157F63E83F}">
      <dgm:prSet/>
      <dgm:spPr/>
      <dgm:t>
        <a:bodyPr/>
        <a:lstStyle/>
        <a:p>
          <a:endParaRPr lang="en-US" sz="2000"/>
        </a:p>
      </dgm:t>
    </dgm:pt>
    <dgm:pt modelId="{759D73C3-8DDE-9D43-927D-ED657F217291}" type="sibTrans" cxnId="{885D3C0C-96CA-9A4F-BAD8-DE157F63E83F}">
      <dgm:prSet/>
      <dgm:spPr/>
      <dgm:t>
        <a:bodyPr/>
        <a:lstStyle/>
        <a:p>
          <a:endParaRPr lang="en-US"/>
        </a:p>
      </dgm:t>
    </dgm:pt>
    <dgm:pt modelId="{18B11DCF-8FE9-3A47-9C02-BB3FA8D9A6FC}">
      <dgm:prSet phldrT="[Text]"/>
      <dgm:spPr/>
      <dgm:t>
        <a:bodyPr/>
        <a:lstStyle/>
        <a:p>
          <a:r>
            <a:rPr lang="en-US">
              <a:latin typeface="Calibri"/>
              <a:cs typeface="Calibri"/>
            </a:rPr>
            <a:t>Nacionalni program visokega šolstva (2010)</a:t>
          </a:r>
        </a:p>
      </dgm:t>
    </dgm:pt>
    <dgm:pt modelId="{672EE8EC-1CE4-7B45-812F-21E51A1811BD}" type="parTrans" cxnId="{7DD35301-ED04-F645-B43D-EA9CF889177D}">
      <dgm:prSet/>
      <dgm:spPr/>
      <dgm:t>
        <a:bodyPr/>
        <a:lstStyle/>
        <a:p>
          <a:endParaRPr lang="en-US" sz="2000"/>
        </a:p>
      </dgm:t>
    </dgm:pt>
    <dgm:pt modelId="{B0D42891-FB03-0A4C-8F2A-842292DC5031}" type="sibTrans" cxnId="{7DD35301-ED04-F645-B43D-EA9CF889177D}">
      <dgm:prSet/>
      <dgm:spPr/>
      <dgm:t>
        <a:bodyPr/>
        <a:lstStyle/>
        <a:p>
          <a:endParaRPr lang="en-US"/>
        </a:p>
      </dgm:t>
    </dgm:pt>
    <dgm:pt modelId="{DFE8B8FF-1DE6-DF43-A50B-044688C3E7E9}">
      <dgm:prSet phldrT="[Text]"/>
      <dgm:spPr/>
      <dgm:t>
        <a:bodyPr/>
        <a:lstStyle/>
        <a:p>
          <a:r>
            <a:rPr lang="en-US">
              <a:latin typeface="Calibri"/>
              <a:cs typeface="Calibri"/>
            </a:rPr>
            <a:t>jezikovna politika slovenskih univerz</a:t>
          </a:r>
        </a:p>
      </dgm:t>
    </dgm:pt>
    <dgm:pt modelId="{A1AAEF84-3B2D-BB47-9DC2-CF50E3075A47}" type="parTrans" cxnId="{96781BAC-04F5-1147-862C-9310F5A2A0A7}">
      <dgm:prSet/>
      <dgm:spPr/>
      <dgm:t>
        <a:bodyPr/>
        <a:lstStyle/>
        <a:p>
          <a:endParaRPr lang="en-US" sz="2000"/>
        </a:p>
      </dgm:t>
    </dgm:pt>
    <dgm:pt modelId="{249D2B8E-5308-0247-A3F0-2A47814D8F94}" type="sibTrans" cxnId="{96781BAC-04F5-1147-862C-9310F5A2A0A7}">
      <dgm:prSet/>
      <dgm:spPr/>
      <dgm:t>
        <a:bodyPr/>
        <a:lstStyle/>
        <a:p>
          <a:endParaRPr lang="en-US"/>
        </a:p>
      </dgm:t>
    </dgm:pt>
    <dgm:pt modelId="{0588D400-FF6B-41F3-99CE-F76EA16B39B1}" type="pres">
      <dgm:prSet presAssocID="{07D1FC52-0ACD-C14B-8D47-74AB246370AA}" presName="Name0" presStyleCnt="0">
        <dgm:presLayoutVars>
          <dgm:chMax val="7"/>
          <dgm:chPref val="5"/>
        </dgm:presLayoutVars>
      </dgm:prSet>
      <dgm:spPr/>
    </dgm:pt>
    <dgm:pt modelId="{F5B35C93-7434-4BEB-8AB6-64F0024778A5}" type="pres">
      <dgm:prSet presAssocID="{07D1FC52-0ACD-C14B-8D47-74AB246370AA}" presName="arrowNode" presStyleLbl="node1" presStyleIdx="0" presStyleCnt="1"/>
      <dgm:spPr/>
    </dgm:pt>
    <dgm:pt modelId="{F8AAD12D-56A3-4141-BB9F-9608FEFB5F1D}" type="pres">
      <dgm:prSet presAssocID="{1514B01E-915A-5C45-BF69-58C7FAB6B954}" presName="txNode1" presStyleLbl="revTx" presStyleIdx="0" presStyleCnt="5">
        <dgm:presLayoutVars>
          <dgm:bulletEnabled val="1"/>
        </dgm:presLayoutVars>
      </dgm:prSet>
      <dgm:spPr/>
    </dgm:pt>
    <dgm:pt modelId="{6DD734C5-36C6-4069-A4AA-4EDB875FFB76}" type="pres">
      <dgm:prSet presAssocID="{547D40A2-5801-4F4C-8B15-9F2FEA87E048}" presName="txNode2" presStyleLbl="revTx" presStyleIdx="1" presStyleCnt="5">
        <dgm:presLayoutVars>
          <dgm:bulletEnabled val="1"/>
        </dgm:presLayoutVars>
      </dgm:prSet>
      <dgm:spPr/>
    </dgm:pt>
    <dgm:pt modelId="{CE2A17AC-8090-4E56-870E-7D2A127888E2}" type="pres">
      <dgm:prSet presAssocID="{93F050A9-680C-184F-BF0F-6AABD10A2FED}" presName="dotNode2" presStyleCnt="0"/>
      <dgm:spPr/>
    </dgm:pt>
    <dgm:pt modelId="{45F20859-87AF-43FD-B7B3-9C8CBED166AB}" type="pres">
      <dgm:prSet presAssocID="{93F050A9-680C-184F-BF0F-6AABD10A2FED}" presName="dotRepeatNode" presStyleLbl="fgShp" presStyleIdx="0" presStyleCnt="3"/>
      <dgm:spPr/>
    </dgm:pt>
    <dgm:pt modelId="{7C67608B-7494-4664-8AD0-DFF42A320BB4}" type="pres">
      <dgm:prSet presAssocID="{1D38759A-45CD-7346-B6CA-366B408D87ED}" presName="txNode3" presStyleLbl="revTx" presStyleIdx="2" presStyleCnt="5" custLinFactNeighborX="-14213" custLinFactNeighborY="24217">
        <dgm:presLayoutVars>
          <dgm:bulletEnabled val="1"/>
        </dgm:presLayoutVars>
      </dgm:prSet>
      <dgm:spPr/>
    </dgm:pt>
    <dgm:pt modelId="{8334F10E-760D-460E-BB2F-4B323E1016FE}" type="pres">
      <dgm:prSet presAssocID="{759D73C3-8DDE-9D43-927D-ED657F217291}" presName="dotNode3" presStyleCnt="0"/>
      <dgm:spPr/>
    </dgm:pt>
    <dgm:pt modelId="{0E042D4F-CA0E-448A-AE2F-677E4B11ED20}" type="pres">
      <dgm:prSet presAssocID="{759D73C3-8DDE-9D43-927D-ED657F217291}" presName="dotRepeatNode" presStyleLbl="fgShp" presStyleIdx="1" presStyleCnt="3"/>
      <dgm:spPr/>
    </dgm:pt>
    <dgm:pt modelId="{377C9C7A-7926-45D6-8DF6-31860BF3E5C5}" type="pres">
      <dgm:prSet presAssocID="{18B11DCF-8FE9-3A47-9C02-BB3FA8D9A6FC}" presName="txNode4" presStyleLbl="revTx" presStyleIdx="3" presStyleCnt="5">
        <dgm:presLayoutVars>
          <dgm:bulletEnabled val="1"/>
        </dgm:presLayoutVars>
      </dgm:prSet>
      <dgm:spPr/>
    </dgm:pt>
    <dgm:pt modelId="{C958014A-89C7-47A3-8154-5C1F771CF959}" type="pres">
      <dgm:prSet presAssocID="{B0D42891-FB03-0A4C-8F2A-842292DC5031}" presName="dotNode4" presStyleCnt="0"/>
      <dgm:spPr/>
    </dgm:pt>
    <dgm:pt modelId="{898845B1-F015-47A1-A6AC-F4BC48300204}" type="pres">
      <dgm:prSet presAssocID="{B0D42891-FB03-0A4C-8F2A-842292DC5031}" presName="dotRepeatNode" presStyleLbl="fgShp" presStyleIdx="2" presStyleCnt="3"/>
      <dgm:spPr/>
    </dgm:pt>
    <dgm:pt modelId="{5991F50E-1E9E-49C1-B6B3-42AA593099F0}" type="pres">
      <dgm:prSet presAssocID="{DFE8B8FF-1DE6-DF43-A50B-044688C3E7E9}" presName="txNode5" presStyleLbl="revTx" presStyleIdx="4" presStyleCnt="5">
        <dgm:presLayoutVars>
          <dgm:bulletEnabled val="1"/>
        </dgm:presLayoutVars>
      </dgm:prSet>
      <dgm:spPr/>
    </dgm:pt>
  </dgm:ptLst>
  <dgm:cxnLst>
    <dgm:cxn modelId="{7DD35301-ED04-F645-B43D-EA9CF889177D}" srcId="{07D1FC52-0ACD-C14B-8D47-74AB246370AA}" destId="{18B11DCF-8FE9-3A47-9C02-BB3FA8D9A6FC}" srcOrd="3" destOrd="0" parTransId="{672EE8EC-1CE4-7B45-812F-21E51A1811BD}" sibTransId="{B0D42891-FB03-0A4C-8F2A-842292DC5031}"/>
    <dgm:cxn modelId="{AABFB301-00A7-4DDD-90D4-E99175C35034}" type="presOf" srcId="{547D40A2-5801-4F4C-8B15-9F2FEA87E048}" destId="{6DD734C5-36C6-4069-A4AA-4EDB875FFB76}" srcOrd="0" destOrd="0" presId="urn:microsoft.com/office/officeart/2009/3/layout/DescendingProcess"/>
    <dgm:cxn modelId="{7059660A-0CF8-4AA7-BE06-B2B5B67EA4EA}" type="presOf" srcId="{07D1FC52-0ACD-C14B-8D47-74AB246370AA}" destId="{0588D400-FF6B-41F3-99CE-F76EA16B39B1}" srcOrd="0" destOrd="0" presId="urn:microsoft.com/office/officeart/2009/3/layout/DescendingProcess"/>
    <dgm:cxn modelId="{885D3C0C-96CA-9A4F-BAD8-DE157F63E83F}" srcId="{07D1FC52-0ACD-C14B-8D47-74AB246370AA}" destId="{1D38759A-45CD-7346-B6CA-366B408D87ED}" srcOrd="2" destOrd="0" parTransId="{21B999E0-C8F2-7847-9667-4CCE7FE98798}" sibTransId="{759D73C3-8DDE-9D43-927D-ED657F217291}"/>
    <dgm:cxn modelId="{DCE76E5B-FCF0-4859-933C-7AA736C17700}" type="presOf" srcId="{B0D42891-FB03-0A4C-8F2A-842292DC5031}" destId="{898845B1-F015-47A1-A6AC-F4BC48300204}" srcOrd="0" destOrd="0" presId="urn:microsoft.com/office/officeart/2009/3/layout/DescendingProcess"/>
    <dgm:cxn modelId="{2CC75D5E-47EE-6D46-A8DC-51F4AB06F478}" srcId="{07D1FC52-0ACD-C14B-8D47-74AB246370AA}" destId="{547D40A2-5801-4F4C-8B15-9F2FEA87E048}" srcOrd="1" destOrd="0" parTransId="{024DF1F1-6B54-6A49-8B35-137AC37B5718}" sibTransId="{93F050A9-680C-184F-BF0F-6AABD10A2FED}"/>
    <dgm:cxn modelId="{8DD2EA76-6327-4F3F-9A2A-C14C6E31DFE2}" type="presOf" srcId="{DFE8B8FF-1DE6-DF43-A50B-044688C3E7E9}" destId="{5991F50E-1E9E-49C1-B6B3-42AA593099F0}" srcOrd="0" destOrd="0" presId="urn:microsoft.com/office/officeart/2009/3/layout/DescendingProcess"/>
    <dgm:cxn modelId="{C96AF458-FFB8-46A3-8FA8-8E46ABB93888}" type="presOf" srcId="{93F050A9-680C-184F-BF0F-6AABD10A2FED}" destId="{45F20859-87AF-43FD-B7B3-9C8CBED166AB}" srcOrd="0" destOrd="0" presId="urn:microsoft.com/office/officeart/2009/3/layout/DescendingProcess"/>
    <dgm:cxn modelId="{69427E7A-CA83-43F9-9030-430794D93CEA}" type="presOf" srcId="{18B11DCF-8FE9-3A47-9C02-BB3FA8D9A6FC}" destId="{377C9C7A-7926-45D6-8DF6-31860BF3E5C5}" srcOrd="0" destOrd="0" presId="urn:microsoft.com/office/officeart/2009/3/layout/DescendingProcess"/>
    <dgm:cxn modelId="{336D4891-BD57-4C72-B8D5-70D7F5AA5B63}" type="presOf" srcId="{1514B01E-915A-5C45-BF69-58C7FAB6B954}" destId="{F8AAD12D-56A3-4141-BB9F-9608FEFB5F1D}" srcOrd="0" destOrd="0" presId="urn:microsoft.com/office/officeart/2009/3/layout/DescendingProcess"/>
    <dgm:cxn modelId="{05F00EAA-99A7-4585-95BF-E40D69392CEC}" type="presOf" srcId="{759D73C3-8DDE-9D43-927D-ED657F217291}" destId="{0E042D4F-CA0E-448A-AE2F-677E4B11ED20}" srcOrd="0" destOrd="0" presId="urn:microsoft.com/office/officeart/2009/3/layout/DescendingProcess"/>
    <dgm:cxn modelId="{96781BAC-04F5-1147-862C-9310F5A2A0A7}" srcId="{07D1FC52-0ACD-C14B-8D47-74AB246370AA}" destId="{DFE8B8FF-1DE6-DF43-A50B-044688C3E7E9}" srcOrd="4" destOrd="0" parTransId="{A1AAEF84-3B2D-BB47-9DC2-CF50E3075A47}" sibTransId="{249D2B8E-5308-0247-A3F0-2A47814D8F94}"/>
    <dgm:cxn modelId="{51A851BF-0FA2-044D-8DFB-53D58CAECA1C}" srcId="{07D1FC52-0ACD-C14B-8D47-74AB246370AA}" destId="{1514B01E-915A-5C45-BF69-58C7FAB6B954}" srcOrd="0" destOrd="0" parTransId="{617617AC-CC0D-D140-BD88-5D9F1EBEA191}" sibTransId="{1E9FCC84-D562-AD45-9568-9A36FF57617F}"/>
    <dgm:cxn modelId="{458E24C2-6C79-43EB-A333-8D08F7A897D2}" type="presOf" srcId="{1D38759A-45CD-7346-B6CA-366B408D87ED}" destId="{7C67608B-7494-4664-8AD0-DFF42A320BB4}" srcOrd="0" destOrd="0" presId="urn:microsoft.com/office/officeart/2009/3/layout/DescendingProcess"/>
    <dgm:cxn modelId="{451586B5-6326-4C49-A06F-C853DC8A2CFB}" type="presParOf" srcId="{0588D400-FF6B-41F3-99CE-F76EA16B39B1}" destId="{F5B35C93-7434-4BEB-8AB6-64F0024778A5}" srcOrd="0" destOrd="0" presId="urn:microsoft.com/office/officeart/2009/3/layout/DescendingProcess"/>
    <dgm:cxn modelId="{2485AF21-3754-4CD9-ACAF-8DE7ADFE21F3}" type="presParOf" srcId="{0588D400-FF6B-41F3-99CE-F76EA16B39B1}" destId="{F8AAD12D-56A3-4141-BB9F-9608FEFB5F1D}" srcOrd="1" destOrd="0" presId="urn:microsoft.com/office/officeart/2009/3/layout/DescendingProcess"/>
    <dgm:cxn modelId="{F537BD4B-8E76-4A48-93F5-4196501817E4}" type="presParOf" srcId="{0588D400-FF6B-41F3-99CE-F76EA16B39B1}" destId="{6DD734C5-36C6-4069-A4AA-4EDB875FFB76}" srcOrd="2" destOrd="0" presId="urn:microsoft.com/office/officeart/2009/3/layout/DescendingProcess"/>
    <dgm:cxn modelId="{531D5B2B-3B03-406D-BCC4-53C52B77ED0E}" type="presParOf" srcId="{0588D400-FF6B-41F3-99CE-F76EA16B39B1}" destId="{CE2A17AC-8090-4E56-870E-7D2A127888E2}" srcOrd="3" destOrd="0" presId="urn:microsoft.com/office/officeart/2009/3/layout/DescendingProcess"/>
    <dgm:cxn modelId="{191DA06E-29A9-4772-B106-7F50CA23FC17}" type="presParOf" srcId="{CE2A17AC-8090-4E56-870E-7D2A127888E2}" destId="{45F20859-87AF-43FD-B7B3-9C8CBED166AB}" srcOrd="0" destOrd="0" presId="urn:microsoft.com/office/officeart/2009/3/layout/DescendingProcess"/>
    <dgm:cxn modelId="{C7A5C483-91D6-4C02-AB55-C6160AECB787}" type="presParOf" srcId="{0588D400-FF6B-41F3-99CE-F76EA16B39B1}" destId="{7C67608B-7494-4664-8AD0-DFF42A320BB4}" srcOrd="4" destOrd="0" presId="urn:microsoft.com/office/officeart/2009/3/layout/DescendingProcess"/>
    <dgm:cxn modelId="{9014525C-BC74-46E7-A375-8010FC7B3B78}" type="presParOf" srcId="{0588D400-FF6B-41F3-99CE-F76EA16B39B1}" destId="{8334F10E-760D-460E-BB2F-4B323E1016FE}" srcOrd="5" destOrd="0" presId="urn:microsoft.com/office/officeart/2009/3/layout/DescendingProcess"/>
    <dgm:cxn modelId="{D9C1E84E-B8ED-40EF-81BC-9B8D87796930}" type="presParOf" srcId="{8334F10E-760D-460E-BB2F-4B323E1016FE}" destId="{0E042D4F-CA0E-448A-AE2F-677E4B11ED20}" srcOrd="0" destOrd="0" presId="urn:microsoft.com/office/officeart/2009/3/layout/DescendingProcess"/>
    <dgm:cxn modelId="{46AA4A54-7E8E-4420-AB61-99416F9BCB27}" type="presParOf" srcId="{0588D400-FF6B-41F3-99CE-F76EA16B39B1}" destId="{377C9C7A-7926-45D6-8DF6-31860BF3E5C5}" srcOrd="6" destOrd="0" presId="urn:microsoft.com/office/officeart/2009/3/layout/DescendingProcess"/>
    <dgm:cxn modelId="{ADD32465-F6D6-43F3-A8A9-BDCA84025301}" type="presParOf" srcId="{0588D400-FF6B-41F3-99CE-F76EA16B39B1}" destId="{C958014A-89C7-47A3-8154-5C1F771CF959}" srcOrd="7" destOrd="0" presId="urn:microsoft.com/office/officeart/2009/3/layout/DescendingProcess"/>
    <dgm:cxn modelId="{51F7AA7E-F5E0-48B4-BC5E-A6E6404E23F5}" type="presParOf" srcId="{C958014A-89C7-47A3-8154-5C1F771CF959}" destId="{898845B1-F015-47A1-A6AC-F4BC48300204}" srcOrd="0" destOrd="0" presId="urn:microsoft.com/office/officeart/2009/3/layout/DescendingProcess"/>
    <dgm:cxn modelId="{C1F6DA9D-0F59-401C-A130-678D8EDABDBB}" type="presParOf" srcId="{0588D400-FF6B-41F3-99CE-F76EA16B39B1}" destId="{5991F50E-1E9E-49C1-B6B3-42AA593099F0}" srcOrd="8"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ECDD13-BE76-7145-B69A-204DFDDE4BDD}" type="doc">
      <dgm:prSet loTypeId="urn:microsoft.com/office/officeart/2005/8/layout/arrow2" loCatId="" qsTypeId="urn:microsoft.com/office/officeart/2005/8/quickstyle/simple1" qsCatId="simple" csTypeId="urn:microsoft.com/office/officeart/2005/8/colors/accent5_2" csCatId="accent5" phldr="1"/>
      <dgm:spPr/>
    </dgm:pt>
    <dgm:pt modelId="{F6640CC7-195B-CF40-9EE3-B0081DAFB512}">
      <dgm:prSet phldrT="[Text]"/>
      <dgm:spPr/>
      <dgm:t>
        <a:bodyPr/>
        <a:lstStyle/>
        <a:p>
          <a:r>
            <a:rPr lang="en-US" dirty="0" err="1"/>
            <a:t>Prvi</a:t>
          </a:r>
          <a:r>
            <a:rPr lang="en-US" dirty="0"/>
            <a:t> </a:t>
          </a:r>
          <a:r>
            <a:rPr lang="en-US" dirty="0" err="1"/>
            <a:t>odzivi</a:t>
          </a:r>
          <a:r>
            <a:rPr lang="en-US" dirty="0"/>
            <a:t> stroke (2006), </a:t>
          </a:r>
          <a:r>
            <a:rPr lang="en-US" dirty="0" err="1"/>
            <a:t>članki</a:t>
          </a:r>
          <a:r>
            <a:rPr lang="en-US" dirty="0"/>
            <a:t>, </a:t>
          </a:r>
          <a:r>
            <a:rPr lang="en-US" dirty="0" err="1"/>
            <a:t>razprave</a:t>
          </a:r>
          <a:r>
            <a:rPr lang="en-US" dirty="0"/>
            <a:t>, </a:t>
          </a:r>
          <a:r>
            <a:rPr lang="en-US" dirty="0" err="1"/>
            <a:t>okrogle</a:t>
          </a:r>
          <a:r>
            <a:rPr lang="en-US" dirty="0"/>
            <a:t> </a:t>
          </a:r>
          <a:r>
            <a:rPr lang="en-US" dirty="0" err="1"/>
            <a:t>mize</a:t>
          </a:r>
          <a:endParaRPr lang="en-US" dirty="0"/>
        </a:p>
      </dgm:t>
    </dgm:pt>
    <dgm:pt modelId="{DB201B1B-FD1E-7C4A-A6B3-84CA5465897F}" type="parTrans" cxnId="{CC36DDF7-3F06-4843-B1A8-CFF09FCE32F4}">
      <dgm:prSet/>
      <dgm:spPr/>
      <dgm:t>
        <a:bodyPr/>
        <a:lstStyle/>
        <a:p>
          <a:endParaRPr lang="en-US"/>
        </a:p>
      </dgm:t>
    </dgm:pt>
    <dgm:pt modelId="{6BF25EFC-B404-074F-ABB8-0457AB5EC17F}" type="sibTrans" cxnId="{CC36DDF7-3F06-4843-B1A8-CFF09FCE32F4}">
      <dgm:prSet/>
      <dgm:spPr/>
      <dgm:t>
        <a:bodyPr/>
        <a:lstStyle/>
        <a:p>
          <a:endParaRPr lang="en-US"/>
        </a:p>
      </dgm:t>
    </dgm:pt>
    <dgm:pt modelId="{A6F386E4-CF51-634A-8703-A58C5A194E95}">
      <dgm:prSet phldrT="[Text]"/>
      <dgm:spPr/>
      <dgm:t>
        <a:bodyPr/>
        <a:lstStyle/>
        <a:p>
          <a:r>
            <a:rPr lang="en-US" dirty="0"/>
            <a:t>1. </a:t>
          </a:r>
          <a:r>
            <a:rPr lang="en-US" dirty="0" err="1"/>
            <a:t>Nacionalni</a:t>
          </a:r>
          <a:r>
            <a:rPr lang="en-US" dirty="0"/>
            <a:t> program </a:t>
          </a:r>
          <a:r>
            <a:rPr lang="en-US" dirty="0" err="1"/>
            <a:t>jezikovne</a:t>
          </a:r>
          <a:r>
            <a:rPr lang="en-US" dirty="0"/>
            <a:t> </a:t>
          </a:r>
          <a:r>
            <a:rPr lang="en-US" dirty="0" err="1"/>
            <a:t>politike</a:t>
          </a:r>
          <a:endParaRPr lang="en-US" dirty="0"/>
        </a:p>
        <a:p>
          <a:r>
            <a:rPr lang="en-US" dirty="0"/>
            <a:t>(2007—2011)</a:t>
          </a:r>
        </a:p>
      </dgm:t>
    </dgm:pt>
    <dgm:pt modelId="{BD5CA4ED-5AAA-664E-BE20-EC5B581D8AB1}" type="parTrans" cxnId="{3614EB69-4D95-754F-BCD6-10BEF08EFCB5}">
      <dgm:prSet/>
      <dgm:spPr/>
      <dgm:t>
        <a:bodyPr/>
        <a:lstStyle/>
        <a:p>
          <a:endParaRPr lang="en-US"/>
        </a:p>
      </dgm:t>
    </dgm:pt>
    <dgm:pt modelId="{ACC21F3E-972E-DC44-B4CF-E5A5AA632C65}" type="sibTrans" cxnId="{3614EB69-4D95-754F-BCD6-10BEF08EFCB5}">
      <dgm:prSet/>
      <dgm:spPr/>
      <dgm:t>
        <a:bodyPr/>
        <a:lstStyle/>
        <a:p>
          <a:endParaRPr lang="en-US"/>
        </a:p>
      </dgm:t>
    </dgm:pt>
    <dgm:pt modelId="{E7414B6E-F68B-E342-AA0D-AB22CEBBF3F6}">
      <dgm:prSet phldrT="[Text]"/>
      <dgm:spPr/>
      <dgm:t>
        <a:bodyPr/>
        <a:lstStyle/>
        <a:p>
          <a:r>
            <a:rPr lang="en-US" dirty="0"/>
            <a:t>2. </a:t>
          </a:r>
          <a:r>
            <a:rPr lang="en-US" dirty="0" err="1"/>
            <a:t>osnutek</a:t>
          </a:r>
          <a:r>
            <a:rPr lang="en-US" dirty="0"/>
            <a:t>  NPJP (2012—2016)</a:t>
          </a:r>
        </a:p>
      </dgm:t>
    </dgm:pt>
    <dgm:pt modelId="{2B1D021B-8FB9-8242-82C5-CA6807D61732}" type="parTrans" cxnId="{D7F7EB9E-D640-024C-989D-391A1B95AFDE}">
      <dgm:prSet/>
      <dgm:spPr/>
      <dgm:t>
        <a:bodyPr/>
        <a:lstStyle/>
        <a:p>
          <a:endParaRPr lang="en-US"/>
        </a:p>
      </dgm:t>
    </dgm:pt>
    <dgm:pt modelId="{FDF217ED-6BE8-594C-95E0-4FCA82ED91F3}" type="sibTrans" cxnId="{D7F7EB9E-D640-024C-989D-391A1B95AFDE}">
      <dgm:prSet/>
      <dgm:spPr/>
      <dgm:t>
        <a:bodyPr/>
        <a:lstStyle/>
        <a:p>
          <a:endParaRPr lang="en-US"/>
        </a:p>
      </dgm:t>
    </dgm:pt>
    <dgm:pt modelId="{B71F48A4-78F8-EA4C-9054-9B1823952024}">
      <dgm:prSet phldrT="[Text]"/>
      <dgm:spPr/>
      <dgm:t>
        <a:bodyPr/>
        <a:lstStyle/>
        <a:p>
          <a:r>
            <a:rPr lang="en-US" dirty="0" err="1"/>
            <a:t>Primerjalna</a:t>
          </a:r>
          <a:r>
            <a:rPr lang="en-US" dirty="0"/>
            <a:t> </a:t>
          </a:r>
          <a:r>
            <a:rPr lang="en-US" dirty="0" err="1"/>
            <a:t>študija</a:t>
          </a:r>
          <a:r>
            <a:rPr lang="en-US" dirty="0"/>
            <a:t> o </a:t>
          </a:r>
          <a:r>
            <a:rPr lang="en-US" dirty="0" err="1"/>
            <a:t>jeziku</a:t>
          </a:r>
          <a:r>
            <a:rPr lang="en-US" dirty="0"/>
            <a:t> v </a:t>
          </a:r>
          <a:r>
            <a:rPr lang="en-US" dirty="0" err="1"/>
            <a:t>visokem</a:t>
          </a:r>
          <a:r>
            <a:rPr lang="en-US" dirty="0"/>
            <a:t> </a:t>
          </a:r>
          <a:r>
            <a:rPr lang="en-US" dirty="0" err="1"/>
            <a:t>šolstvu</a:t>
          </a:r>
          <a:r>
            <a:rPr lang="en-US" dirty="0"/>
            <a:t> v RS in </a:t>
          </a:r>
          <a:r>
            <a:rPr lang="en-US" dirty="0" err="1"/>
            <a:t>izbranih</a:t>
          </a:r>
          <a:r>
            <a:rPr lang="en-US" dirty="0"/>
            <a:t> </a:t>
          </a:r>
          <a:r>
            <a:rPr lang="en-US" dirty="0" err="1"/>
            <a:t>evropskih</a:t>
          </a:r>
          <a:r>
            <a:rPr lang="en-US" dirty="0"/>
            <a:t> </a:t>
          </a:r>
          <a:r>
            <a:rPr lang="en-US" dirty="0" err="1"/>
            <a:t>državah</a:t>
          </a:r>
          <a:r>
            <a:rPr lang="en-US" dirty="0"/>
            <a:t> 2012</a:t>
          </a:r>
        </a:p>
        <a:p>
          <a:r>
            <a:rPr lang="en-US" dirty="0"/>
            <a:t>(</a:t>
          </a:r>
          <a:r>
            <a:rPr lang="en-US" dirty="0" err="1"/>
            <a:t>naročnik</a:t>
          </a:r>
          <a:r>
            <a:rPr lang="en-US" dirty="0"/>
            <a:t> MIZKŠ)</a:t>
          </a:r>
        </a:p>
      </dgm:t>
    </dgm:pt>
    <dgm:pt modelId="{CA18AD9F-B285-E84B-BA04-A7AAB19A5632}" type="parTrans" cxnId="{70746616-6BFF-B049-BB64-F66F57C5891D}">
      <dgm:prSet/>
      <dgm:spPr/>
      <dgm:t>
        <a:bodyPr/>
        <a:lstStyle/>
        <a:p>
          <a:endParaRPr lang="en-US"/>
        </a:p>
      </dgm:t>
    </dgm:pt>
    <dgm:pt modelId="{CE47B50B-235B-9E4F-B566-E94E330AF46C}" type="sibTrans" cxnId="{70746616-6BFF-B049-BB64-F66F57C5891D}">
      <dgm:prSet/>
      <dgm:spPr/>
      <dgm:t>
        <a:bodyPr/>
        <a:lstStyle/>
        <a:p>
          <a:endParaRPr lang="en-US"/>
        </a:p>
      </dgm:t>
    </dgm:pt>
    <dgm:pt modelId="{B8D5162B-7DEF-4489-9CB4-A60913E81E19}" type="pres">
      <dgm:prSet presAssocID="{FEECDD13-BE76-7145-B69A-204DFDDE4BDD}" presName="arrowDiagram" presStyleCnt="0">
        <dgm:presLayoutVars>
          <dgm:chMax val="5"/>
          <dgm:dir/>
          <dgm:resizeHandles val="exact"/>
        </dgm:presLayoutVars>
      </dgm:prSet>
      <dgm:spPr/>
    </dgm:pt>
    <dgm:pt modelId="{683AF9D6-D031-437E-8F11-C62DFEE1E999}" type="pres">
      <dgm:prSet presAssocID="{FEECDD13-BE76-7145-B69A-204DFDDE4BDD}" presName="arrow" presStyleLbl="bgShp" presStyleIdx="0" presStyleCnt="1"/>
      <dgm:spPr/>
    </dgm:pt>
    <dgm:pt modelId="{DED3D7E3-23CF-4627-8358-4F359B4EFEA3}" type="pres">
      <dgm:prSet presAssocID="{FEECDD13-BE76-7145-B69A-204DFDDE4BDD}" presName="arrowDiagram4" presStyleCnt="0"/>
      <dgm:spPr/>
    </dgm:pt>
    <dgm:pt modelId="{C75FFC1C-8FFE-4996-B59B-9FEA315F5B32}" type="pres">
      <dgm:prSet presAssocID="{F6640CC7-195B-CF40-9EE3-B0081DAFB512}" presName="bullet4a" presStyleLbl="node1" presStyleIdx="0" presStyleCnt="4"/>
      <dgm:spPr/>
    </dgm:pt>
    <dgm:pt modelId="{A34B2061-C5E8-4D0F-B62F-3F029DF3227A}" type="pres">
      <dgm:prSet presAssocID="{F6640CC7-195B-CF40-9EE3-B0081DAFB512}" presName="textBox4a" presStyleLbl="revTx" presStyleIdx="0" presStyleCnt="4">
        <dgm:presLayoutVars>
          <dgm:bulletEnabled val="1"/>
        </dgm:presLayoutVars>
      </dgm:prSet>
      <dgm:spPr/>
    </dgm:pt>
    <dgm:pt modelId="{F8C22704-7176-4FFB-B852-C744BC0358D0}" type="pres">
      <dgm:prSet presAssocID="{A6F386E4-CF51-634A-8703-A58C5A194E95}" presName="bullet4b" presStyleLbl="node1" presStyleIdx="1" presStyleCnt="4"/>
      <dgm:spPr/>
    </dgm:pt>
    <dgm:pt modelId="{170F1FB7-E895-4702-9C52-B3543680EE67}" type="pres">
      <dgm:prSet presAssocID="{A6F386E4-CF51-634A-8703-A58C5A194E95}" presName="textBox4b" presStyleLbl="revTx" presStyleIdx="1" presStyleCnt="4">
        <dgm:presLayoutVars>
          <dgm:bulletEnabled val="1"/>
        </dgm:presLayoutVars>
      </dgm:prSet>
      <dgm:spPr/>
    </dgm:pt>
    <dgm:pt modelId="{6BF52A19-2E3D-4BA7-AA32-48C20EAEBC10}" type="pres">
      <dgm:prSet presAssocID="{E7414B6E-F68B-E342-AA0D-AB22CEBBF3F6}" presName="bullet4c" presStyleLbl="node1" presStyleIdx="2" presStyleCnt="4"/>
      <dgm:spPr/>
    </dgm:pt>
    <dgm:pt modelId="{B0A11A7A-7E03-4454-91F9-DB59E0078126}" type="pres">
      <dgm:prSet presAssocID="{E7414B6E-F68B-E342-AA0D-AB22CEBBF3F6}" presName="textBox4c" presStyleLbl="revTx" presStyleIdx="2" presStyleCnt="4">
        <dgm:presLayoutVars>
          <dgm:bulletEnabled val="1"/>
        </dgm:presLayoutVars>
      </dgm:prSet>
      <dgm:spPr/>
    </dgm:pt>
    <dgm:pt modelId="{DBB59193-186E-4D3B-B8A5-A7FAA5D5595C}" type="pres">
      <dgm:prSet presAssocID="{B71F48A4-78F8-EA4C-9054-9B1823952024}" presName="bullet4d" presStyleLbl="node1" presStyleIdx="3" presStyleCnt="4"/>
      <dgm:spPr/>
    </dgm:pt>
    <dgm:pt modelId="{529FAB95-1655-42A2-909E-2B56C6BE84EA}" type="pres">
      <dgm:prSet presAssocID="{B71F48A4-78F8-EA4C-9054-9B1823952024}" presName="textBox4d" presStyleLbl="revTx" presStyleIdx="3" presStyleCnt="4">
        <dgm:presLayoutVars>
          <dgm:bulletEnabled val="1"/>
        </dgm:presLayoutVars>
      </dgm:prSet>
      <dgm:spPr/>
    </dgm:pt>
  </dgm:ptLst>
  <dgm:cxnLst>
    <dgm:cxn modelId="{70746616-6BFF-B049-BB64-F66F57C5891D}" srcId="{FEECDD13-BE76-7145-B69A-204DFDDE4BDD}" destId="{B71F48A4-78F8-EA4C-9054-9B1823952024}" srcOrd="3" destOrd="0" parTransId="{CA18AD9F-B285-E84B-BA04-A7AAB19A5632}" sibTransId="{CE47B50B-235B-9E4F-B566-E94E330AF46C}"/>
    <dgm:cxn modelId="{F4C0EF37-9A27-4F66-B6EF-13F9DBAE0723}" type="presOf" srcId="{F6640CC7-195B-CF40-9EE3-B0081DAFB512}" destId="{A34B2061-C5E8-4D0F-B62F-3F029DF3227A}" srcOrd="0" destOrd="0" presId="urn:microsoft.com/office/officeart/2005/8/layout/arrow2"/>
    <dgm:cxn modelId="{3614EB69-4D95-754F-BCD6-10BEF08EFCB5}" srcId="{FEECDD13-BE76-7145-B69A-204DFDDE4BDD}" destId="{A6F386E4-CF51-634A-8703-A58C5A194E95}" srcOrd="1" destOrd="0" parTransId="{BD5CA4ED-5AAA-664E-BE20-EC5B581D8AB1}" sibTransId="{ACC21F3E-972E-DC44-B4CF-E5A5AA632C65}"/>
    <dgm:cxn modelId="{61B69B7B-B4FE-4A27-BEC9-DD646A875953}" type="presOf" srcId="{A6F386E4-CF51-634A-8703-A58C5A194E95}" destId="{170F1FB7-E895-4702-9C52-B3543680EE67}" srcOrd="0" destOrd="0" presId="urn:microsoft.com/office/officeart/2005/8/layout/arrow2"/>
    <dgm:cxn modelId="{D7F7EB9E-D640-024C-989D-391A1B95AFDE}" srcId="{FEECDD13-BE76-7145-B69A-204DFDDE4BDD}" destId="{E7414B6E-F68B-E342-AA0D-AB22CEBBF3F6}" srcOrd="2" destOrd="0" parTransId="{2B1D021B-8FB9-8242-82C5-CA6807D61732}" sibTransId="{FDF217ED-6BE8-594C-95E0-4FCA82ED91F3}"/>
    <dgm:cxn modelId="{486DB4A4-F344-47FE-862F-E439EB632300}" type="presOf" srcId="{B71F48A4-78F8-EA4C-9054-9B1823952024}" destId="{529FAB95-1655-42A2-909E-2B56C6BE84EA}" srcOrd="0" destOrd="0" presId="urn:microsoft.com/office/officeart/2005/8/layout/arrow2"/>
    <dgm:cxn modelId="{0C3767AA-CA9D-4612-AD8B-EED19C541136}" type="presOf" srcId="{FEECDD13-BE76-7145-B69A-204DFDDE4BDD}" destId="{B8D5162B-7DEF-4489-9CB4-A60913E81E19}" srcOrd="0" destOrd="0" presId="urn:microsoft.com/office/officeart/2005/8/layout/arrow2"/>
    <dgm:cxn modelId="{0F90F9C9-880A-45E6-A8CA-F0BECAAE58F4}" type="presOf" srcId="{E7414B6E-F68B-E342-AA0D-AB22CEBBF3F6}" destId="{B0A11A7A-7E03-4454-91F9-DB59E0078126}" srcOrd="0" destOrd="0" presId="urn:microsoft.com/office/officeart/2005/8/layout/arrow2"/>
    <dgm:cxn modelId="{CC36DDF7-3F06-4843-B1A8-CFF09FCE32F4}" srcId="{FEECDD13-BE76-7145-B69A-204DFDDE4BDD}" destId="{F6640CC7-195B-CF40-9EE3-B0081DAFB512}" srcOrd="0" destOrd="0" parTransId="{DB201B1B-FD1E-7C4A-A6B3-84CA5465897F}" sibTransId="{6BF25EFC-B404-074F-ABB8-0457AB5EC17F}"/>
    <dgm:cxn modelId="{88634EF0-1B9E-4E96-805A-1C4CCB9667E9}" type="presParOf" srcId="{B8D5162B-7DEF-4489-9CB4-A60913E81E19}" destId="{683AF9D6-D031-437E-8F11-C62DFEE1E999}" srcOrd="0" destOrd="0" presId="urn:microsoft.com/office/officeart/2005/8/layout/arrow2"/>
    <dgm:cxn modelId="{CDC77EB2-7602-470F-A2F0-9A8C204B736F}" type="presParOf" srcId="{B8D5162B-7DEF-4489-9CB4-A60913E81E19}" destId="{DED3D7E3-23CF-4627-8358-4F359B4EFEA3}" srcOrd="1" destOrd="0" presId="urn:microsoft.com/office/officeart/2005/8/layout/arrow2"/>
    <dgm:cxn modelId="{879F3E93-FA89-4724-8BE1-5A2123479A77}" type="presParOf" srcId="{DED3D7E3-23CF-4627-8358-4F359B4EFEA3}" destId="{C75FFC1C-8FFE-4996-B59B-9FEA315F5B32}" srcOrd="0" destOrd="0" presId="urn:microsoft.com/office/officeart/2005/8/layout/arrow2"/>
    <dgm:cxn modelId="{8B6FB6D2-1CC8-472D-9629-487254194ADB}" type="presParOf" srcId="{DED3D7E3-23CF-4627-8358-4F359B4EFEA3}" destId="{A34B2061-C5E8-4D0F-B62F-3F029DF3227A}" srcOrd="1" destOrd="0" presId="urn:microsoft.com/office/officeart/2005/8/layout/arrow2"/>
    <dgm:cxn modelId="{FFA82DA1-4228-413C-9A1A-82A5582CBBC4}" type="presParOf" srcId="{DED3D7E3-23CF-4627-8358-4F359B4EFEA3}" destId="{F8C22704-7176-4FFB-B852-C744BC0358D0}" srcOrd="2" destOrd="0" presId="urn:microsoft.com/office/officeart/2005/8/layout/arrow2"/>
    <dgm:cxn modelId="{6F983968-D52A-458D-BACC-CD45AB8A0411}" type="presParOf" srcId="{DED3D7E3-23CF-4627-8358-4F359B4EFEA3}" destId="{170F1FB7-E895-4702-9C52-B3543680EE67}" srcOrd="3" destOrd="0" presId="urn:microsoft.com/office/officeart/2005/8/layout/arrow2"/>
    <dgm:cxn modelId="{40B31DA8-34FC-4C07-8F46-5A6D0C4E488E}" type="presParOf" srcId="{DED3D7E3-23CF-4627-8358-4F359B4EFEA3}" destId="{6BF52A19-2E3D-4BA7-AA32-48C20EAEBC10}" srcOrd="4" destOrd="0" presId="urn:microsoft.com/office/officeart/2005/8/layout/arrow2"/>
    <dgm:cxn modelId="{39729E27-CD94-4B93-80C4-17202363FD2A}" type="presParOf" srcId="{DED3D7E3-23CF-4627-8358-4F359B4EFEA3}" destId="{B0A11A7A-7E03-4454-91F9-DB59E0078126}" srcOrd="5" destOrd="0" presId="urn:microsoft.com/office/officeart/2005/8/layout/arrow2"/>
    <dgm:cxn modelId="{3E326A3E-A0A1-488B-A239-86242F2B03F2}" type="presParOf" srcId="{DED3D7E3-23CF-4627-8358-4F359B4EFEA3}" destId="{DBB59193-186E-4D3B-B8A5-A7FAA5D5595C}" srcOrd="6" destOrd="0" presId="urn:microsoft.com/office/officeart/2005/8/layout/arrow2"/>
    <dgm:cxn modelId="{467B573B-4394-4C25-BD4D-FC03C789E5F7}" type="presParOf" srcId="{DED3D7E3-23CF-4627-8358-4F359B4EFEA3}" destId="{529FAB95-1655-42A2-909E-2B56C6BE84EA}"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2E8B10-C96E-4B23-9A29-A0A4153098FD}" type="doc">
      <dgm:prSet loTypeId="urn:microsoft.com/office/officeart/2005/8/layout/arrow3" loCatId="relationship" qsTypeId="urn:microsoft.com/office/officeart/2005/8/quickstyle/simple1" qsCatId="simple" csTypeId="urn:microsoft.com/office/officeart/2005/8/colors/colorful1" csCatId="colorful" phldr="1"/>
      <dgm:spPr/>
      <dgm:t>
        <a:bodyPr/>
        <a:lstStyle/>
        <a:p>
          <a:endParaRPr lang="sl-SI"/>
        </a:p>
      </dgm:t>
    </dgm:pt>
    <dgm:pt modelId="{6D9F0D8A-7446-4426-A97C-8359008F0C19}">
      <dgm:prSet phldrT="[Text]"/>
      <dgm:spPr/>
      <dgm:t>
        <a:bodyPr/>
        <a:lstStyle/>
        <a:p>
          <a:r>
            <a:rPr lang="en-US" dirty="0" err="1"/>
            <a:t>Internacionalizacija</a:t>
          </a:r>
          <a:endParaRPr lang="sl-SI" dirty="0"/>
        </a:p>
      </dgm:t>
    </dgm:pt>
    <dgm:pt modelId="{48676F74-8030-4BBE-A7FD-C5D4390CA243}" type="parTrans" cxnId="{CE5C4641-3984-488A-9E9D-77B3C4B2F8EC}">
      <dgm:prSet/>
      <dgm:spPr/>
      <dgm:t>
        <a:bodyPr/>
        <a:lstStyle/>
        <a:p>
          <a:endParaRPr lang="sl-SI"/>
        </a:p>
      </dgm:t>
    </dgm:pt>
    <dgm:pt modelId="{3DAAE51C-AEED-4706-A481-85C35320A8CE}" type="sibTrans" cxnId="{CE5C4641-3984-488A-9E9D-77B3C4B2F8EC}">
      <dgm:prSet/>
      <dgm:spPr/>
      <dgm:t>
        <a:bodyPr/>
        <a:lstStyle/>
        <a:p>
          <a:endParaRPr lang="sl-SI"/>
        </a:p>
      </dgm:t>
    </dgm:pt>
    <dgm:pt modelId="{FA3C392C-8686-4785-ACEA-7C2879606253}">
      <dgm:prSet phldrT="[Text]"/>
      <dgm:spPr/>
      <dgm:t>
        <a:bodyPr/>
        <a:lstStyle/>
        <a:p>
          <a:r>
            <a:rPr lang="en-US" dirty="0" err="1"/>
            <a:t>Skrb</a:t>
          </a:r>
          <a:r>
            <a:rPr lang="en-US" dirty="0"/>
            <a:t> za </a:t>
          </a:r>
          <a:r>
            <a:rPr lang="en-US" dirty="0" err="1"/>
            <a:t>slovenski</a:t>
          </a:r>
          <a:r>
            <a:rPr lang="en-US" dirty="0"/>
            <a:t> </a:t>
          </a:r>
          <a:r>
            <a:rPr lang="en-US" dirty="0" err="1"/>
            <a:t>jezik</a:t>
          </a:r>
          <a:endParaRPr lang="sl-SI" dirty="0"/>
        </a:p>
      </dgm:t>
    </dgm:pt>
    <dgm:pt modelId="{1A83EBFF-688A-41C5-BDDD-A2CC7097C343}" type="parTrans" cxnId="{05D84DB7-63CD-4D35-A0C1-BE2C756ADDAE}">
      <dgm:prSet/>
      <dgm:spPr/>
      <dgm:t>
        <a:bodyPr/>
        <a:lstStyle/>
        <a:p>
          <a:endParaRPr lang="sl-SI"/>
        </a:p>
      </dgm:t>
    </dgm:pt>
    <dgm:pt modelId="{E11B73EF-EA99-468F-ABCF-9689D6135517}" type="sibTrans" cxnId="{05D84DB7-63CD-4D35-A0C1-BE2C756ADDAE}">
      <dgm:prSet/>
      <dgm:spPr/>
      <dgm:t>
        <a:bodyPr/>
        <a:lstStyle/>
        <a:p>
          <a:endParaRPr lang="sl-SI"/>
        </a:p>
      </dgm:t>
    </dgm:pt>
    <dgm:pt modelId="{D44CAFBD-B1FD-42C1-9060-401B98F43BE2}" type="pres">
      <dgm:prSet presAssocID="{D52E8B10-C96E-4B23-9A29-A0A4153098FD}" presName="compositeShape" presStyleCnt="0">
        <dgm:presLayoutVars>
          <dgm:chMax val="2"/>
          <dgm:dir/>
          <dgm:resizeHandles val="exact"/>
        </dgm:presLayoutVars>
      </dgm:prSet>
      <dgm:spPr/>
    </dgm:pt>
    <dgm:pt modelId="{7BFAD6FD-24D7-4177-A000-796BDD660C10}" type="pres">
      <dgm:prSet presAssocID="{D52E8B10-C96E-4B23-9A29-A0A4153098FD}" presName="divider" presStyleLbl="fgShp" presStyleIdx="0" presStyleCnt="1"/>
      <dgm:spPr/>
    </dgm:pt>
    <dgm:pt modelId="{092C33FA-FF01-4E48-9E38-2E5834DE7D7B}" type="pres">
      <dgm:prSet presAssocID="{6D9F0D8A-7446-4426-A97C-8359008F0C19}" presName="downArrow" presStyleLbl="node1" presStyleIdx="0" presStyleCnt="2"/>
      <dgm:spPr/>
    </dgm:pt>
    <dgm:pt modelId="{E3AF663A-75FB-4ECA-889E-B90AF833D023}" type="pres">
      <dgm:prSet presAssocID="{6D9F0D8A-7446-4426-A97C-8359008F0C19}" presName="downArrowText" presStyleLbl="revTx" presStyleIdx="0" presStyleCnt="2">
        <dgm:presLayoutVars>
          <dgm:bulletEnabled val="1"/>
        </dgm:presLayoutVars>
      </dgm:prSet>
      <dgm:spPr/>
    </dgm:pt>
    <dgm:pt modelId="{73431770-CC2F-463D-AA51-D61D10129233}" type="pres">
      <dgm:prSet presAssocID="{FA3C392C-8686-4785-ACEA-7C2879606253}" presName="upArrow" presStyleLbl="node1" presStyleIdx="1" presStyleCnt="2"/>
      <dgm:spPr/>
    </dgm:pt>
    <dgm:pt modelId="{9F6EFC3E-6DB0-47FF-A3C0-2309D1046FE8}" type="pres">
      <dgm:prSet presAssocID="{FA3C392C-8686-4785-ACEA-7C2879606253}" presName="upArrowText" presStyleLbl="revTx" presStyleIdx="1" presStyleCnt="2">
        <dgm:presLayoutVars>
          <dgm:bulletEnabled val="1"/>
        </dgm:presLayoutVars>
      </dgm:prSet>
      <dgm:spPr/>
    </dgm:pt>
  </dgm:ptLst>
  <dgm:cxnLst>
    <dgm:cxn modelId="{CE5C4641-3984-488A-9E9D-77B3C4B2F8EC}" srcId="{D52E8B10-C96E-4B23-9A29-A0A4153098FD}" destId="{6D9F0D8A-7446-4426-A97C-8359008F0C19}" srcOrd="0" destOrd="0" parTransId="{48676F74-8030-4BBE-A7FD-C5D4390CA243}" sibTransId="{3DAAE51C-AEED-4706-A481-85C35320A8CE}"/>
    <dgm:cxn modelId="{05D84DB7-63CD-4D35-A0C1-BE2C756ADDAE}" srcId="{D52E8B10-C96E-4B23-9A29-A0A4153098FD}" destId="{FA3C392C-8686-4785-ACEA-7C2879606253}" srcOrd="1" destOrd="0" parTransId="{1A83EBFF-688A-41C5-BDDD-A2CC7097C343}" sibTransId="{E11B73EF-EA99-468F-ABCF-9689D6135517}"/>
    <dgm:cxn modelId="{55FF42CA-EEFA-4386-B9AA-55F293A2B594}" type="presOf" srcId="{6D9F0D8A-7446-4426-A97C-8359008F0C19}" destId="{E3AF663A-75FB-4ECA-889E-B90AF833D023}" srcOrd="0" destOrd="0" presId="urn:microsoft.com/office/officeart/2005/8/layout/arrow3"/>
    <dgm:cxn modelId="{88BAF4CA-BD45-40D4-A7B3-F3B02BCE7DE4}" type="presOf" srcId="{D52E8B10-C96E-4B23-9A29-A0A4153098FD}" destId="{D44CAFBD-B1FD-42C1-9060-401B98F43BE2}" srcOrd="0" destOrd="0" presId="urn:microsoft.com/office/officeart/2005/8/layout/arrow3"/>
    <dgm:cxn modelId="{147BCFCE-7239-45DD-BE09-612F438B1793}" type="presOf" srcId="{FA3C392C-8686-4785-ACEA-7C2879606253}" destId="{9F6EFC3E-6DB0-47FF-A3C0-2309D1046FE8}" srcOrd="0" destOrd="0" presId="urn:microsoft.com/office/officeart/2005/8/layout/arrow3"/>
    <dgm:cxn modelId="{37A0BA9A-51DD-48F5-B471-40FCA67E8EC6}" type="presParOf" srcId="{D44CAFBD-B1FD-42C1-9060-401B98F43BE2}" destId="{7BFAD6FD-24D7-4177-A000-796BDD660C10}" srcOrd="0" destOrd="0" presId="urn:microsoft.com/office/officeart/2005/8/layout/arrow3"/>
    <dgm:cxn modelId="{C535E35E-B90A-42CB-953D-16197735A2A3}" type="presParOf" srcId="{D44CAFBD-B1FD-42C1-9060-401B98F43BE2}" destId="{092C33FA-FF01-4E48-9E38-2E5834DE7D7B}" srcOrd="1" destOrd="0" presId="urn:microsoft.com/office/officeart/2005/8/layout/arrow3"/>
    <dgm:cxn modelId="{597582AB-144D-4A4A-A5BD-B6E7268BC9F8}" type="presParOf" srcId="{D44CAFBD-B1FD-42C1-9060-401B98F43BE2}" destId="{E3AF663A-75FB-4ECA-889E-B90AF833D023}" srcOrd="2" destOrd="0" presId="urn:microsoft.com/office/officeart/2005/8/layout/arrow3"/>
    <dgm:cxn modelId="{AC063695-69D1-4B11-A5F0-3D6D8A163DE2}" type="presParOf" srcId="{D44CAFBD-B1FD-42C1-9060-401B98F43BE2}" destId="{73431770-CC2F-463D-AA51-D61D10129233}" srcOrd="3" destOrd="0" presId="urn:microsoft.com/office/officeart/2005/8/layout/arrow3"/>
    <dgm:cxn modelId="{C4F56BEA-8EB3-4C83-94F8-B5E0F9D56F0A}" type="presParOf" srcId="{D44CAFBD-B1FD-42C1-9060-401B98F43BE2}" destId="{9F6EFC3E-6DB0-47FF-A3C0-2309D1046FE8}"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D88C9D-E6ED-4F93-AE85-037983E16B2F}" type="doc">
      <dgm:prSet loTypeId="urn:microsoft.com/office/officeart/2016/7/layout/BasicProcessNew" loCatId="process" qsTypeId="urn:microsoft.com/office/officeart/2005/8/quickstyle/simple1" qsCatId="simple" csTypeId="urn:microsoft.com/office/officeart/2005/8/colors/colorful1" csCatId="colorful" phldr="1"/>
      <dgm:spPr/>
      <dgm:t>
        <a:bodyPr/>
        <a:lstStyle/>
        <a:p>
          <a:endParaRPr lang="en-US"/>
        </a:p>
      </dgm:t>
    </dgm:pt>
    <dgm:pt modelId="{8551FCE8-4E35-4A76-8142-13380F27E257}">
      <dgm:prSet/>
      <dgm:spPr/>
      <dgm:t>
        <a:bodyPr/>
        <a:lstStyle/>
        <a:p>
          <a:r>
            <a:rPr lang="sl-SI" b="1"/>
            <a:t>jezikovn</a:t>
          </a:r>
          <a:r>
            <a:rPr lang="en-US" b="1"/>
            <a:t>a</a:t>
          </a:r>
          <a:r>
            <a:rPr lang="sl-SI" b="1"/>
            <a:t> usposabljanj</a:t>
          </a:r>
          <a:r>
            <a:rPr lang="en-US" b="1"/>
            <a:t>a</a:t>
          </a:r>
          <a:r>
            <a:rPr lang="sl-SI"/>
            <a:t> za tuje študent(k)e</a:t>
          </a:r>
          <a:r>
            <a:rPr lang="en-US"/>
            <a:t> in osebje (Leto plus, spletni tečaji …);</a:t>
          </a:r>
        </a:p>
      </dgm:t>
    </dgm:pt>
    <dgm:pt modelId="{8A9479E3-9436-4561-B88C-C8566D005C3F}" type="parTrans" cxnId="{061EA89A-430A-4AA8-803E-57EFE3D120D5}">
      <dgm:prSet/>
      <dgm:spPr/>
      <dgm:t>
        <a:bodyPr/>
        <a:lstStyle/>
        <a:p>
          <a:endParaRPr lang="en-US"/>
        </a:p>
      </dgm:t>
    </dgm:pt>
    <dgm:pt modelId="{B2B21818-AE0D-4238-9766-D242F359BC56}" type="sibTrans" cxnId="{061EA89A-430A-4AA8-803E-57EFE3D120D5}">
      <dgm:prSet/>
      <dgm:spPr/>
      <dgm:t>
        <a:bodyPr/>
        <a:lstStyle/>
        <a:p>
          <a:endParaRPr lang="en-US"/>
        </a:p>
      </dgm:t>
    </dgm:pt>
    <dgm:pt modelId="{CA66E97F-4D18-40D4-A743-170B5028D59E}">
      <dgm:prSet/>
      <dgm:spPr/>
      <dgm:t>
        <a:bodyPr/>
        <a:lstStyle/>
        <a:p>
          <a:r>
            <a:rPr lang="sl-SI" b="1" dirty="0"/>
            <a:t>pri mobilnosti</a:t>
          </a:r>
          <a:r>
            <a:rPr lang="en-US" b="1" dirty="0"/>
            <a:t> </a:t>
          </a:r>
          <a:r>
            <a:rPr lang="sl-SI" dirty="0"/>
            <a:t>akreditacija košarice predmetov v tujem jeziku za </a:t>
          </a:r>
          <a:r>
            <a:rPr lang="sl-SI" dirty="0" err="1"/>
            <a:t>izmenjavne</a:t>
          </a:r>
          <a:r>
            <a:rPr lang="sl-SI" dirty="0"/>
            <a:t> študent(k)e, hkrati odprta kot izbirne vsebine za domače študente. Širitev ponudbe namreč omogoča prihod večjega števila tujih </a:t>
          </a:r>
          <a:r>
            <a:rPr lang="sl-SI" dirty="0" err="1"/>
            <a:t>izmenjavnih</a:t>
          </a:r>
          <a:r>
            <a:rPr lang="sl-SI" dirty="0"/>
            <a:t> študentov in s tem možnost odhoda na tuje institucije za domače študente</a:t>
          </a:r>
          <a:r>
            <a:rPr lang="en-US" dirty="0"/>
            <a:t>;</a:t>
          </a:r>
          <a:r>
            <a:rPr lang="sl-SI" dirty="0"/>
            <a:t> </a:t>
          </a:r>
          <a:endParaRPr lang="en-US" dirty="0"/>
        </a:p>
      </dgm:t>
    </dgm:pt>
    <dgm:pt modelId="{3D25738E-1BB7-47E4-B8E3-836C6EE4B280}" type="parTrans" cxnId="{14AB3353-CD3B-413D-8A4C-73FDFD81A77E}">
      <dgm:prSet/>
      <dgm:spPr/>
      <dgm:t>
        <a:bodyPr/>
        <a:lstStyle/>
        <a:p>
          <a:endParaRPr lang="en-US"/>
        </a:p>
      </dgm:t>
    </dgm:pt>
    <dgm:pt modelId="{B4BD1ED5-B977-446B-8004-C2DB54094C3A}" type="sibTrans" cxnId="{14AB3353-CD3B-413D-8A4C-73FDFD81A77E}">
      <dgm:prSet/>
      <dgm:spPr/>
      <dgm:t>
        <a:bodyPr/>
        <a:lstStyle/>
        <a:p>
          <a:endParaRPr lang="en-US"/>
        </a:p>
      </dgm:t>
    </dgm:pt>
    <dgm:pt modelId="{39AAC75D-9877-43A9-B2F8-8DAFB7146600}">
      <dgm:prSet/>
      <dgm:spPr/>
      <dgm:t>
        <a:bodyPr/>
        <a:lstStyle/>
        <a:p>
          <a:r>
            <a:rPr lang="en-US" dirty="0"/>
            <a:t>n</a:t>
          </a:r>
          <a:r>
            <a:rPr lang="sl-SI" dirty="0"/>
            <a:t>a fakultetah </a:t>
          </a:r>
          <a:r>
            <a:rPr lang="en-US" dirty="0" err="1"/>
            <a:t>več</a:t>
          </a:r>
          <a:r>
            <a:rPr lang="en-US" dirty="0"/>
            <a:t> </a:t>
          </a:r>
          <a:r>
            <a:rPr lang="sl-SI" dirty="0"/>
            <a:t>predmetov, ki študente opremijo z znanjem o (večjezični) terminologiji, strokovnem pisanju in komuniciranju v stroki</a:t>
          </a:r>
          <a:r>
            <a:rPr lang="en-US" dirty="0"/>
            <a:t>;</a:t>
          </a:r>
        </a:p>
      </dgm:t>
    </dgm:pt>
    <dgm:pt modelId="{63071FAA-08B4-4885-A41E-9BDAB63A7389}" type="parTrans" cxnId="{D0486DAA-B088-475F-8A63-14E6481A7E9F}">
      <dgm:prSet/>
      <dgm:spPr/>
      <dgm:t>
        <a:bodyPr/>
        <a:lstStyle/>
        <a:p>
          <a:endParaRPr lang="en-US"/>
        </a:p>
      </dgm:t>
    </dgm:pt>
    <dgm:pt modelId="{679AD0FB-D8F5-4672-B298-4F0D6C33598A}" type="sibTrans" cxnId="{D0486DAA-B088-475F-8A63-14E6481A7E9F}">
      <dgm:prSet/>
      <dgm:spPr/>
      <dgm:t>
        <a:bodyPr/>
        <a:lstStyle/>
        <a:p>
          <a:endParaRPr lang="en-US"/>
        </a:p>
      </dgm:t>
    </dgm:pt>
    <dgm:pt modelId="{5867049C-C3DA-4A15-81A2-FD74CF0EA24D}">
      <dgm:prSet/>
      <dgm:spPr/>
      <dgm:t>
        <a:bodyPr/>
        <a:lstStyle/>
        <a:p>
          <a:r>
            <a:rPr lang="en-US"/>
            <a:t>m</a:t>
          </a:r>
          <a:r>
            <a:rPr lang="sl-SI"/>
            <a:t>edpredmetno sodelovanje je pogosta praksa na članicah, kjer so zaposleni tudi jezikoslovci</a:t>
          </a:r>
          <a:r>
            <a:rPr lang="en-US"/>
            <a:t>;</a:t>
          </a:r>
        </a:p>
      </dgm:t>
    </dgm:pt>
    <dgm:pt modelId="{0FC1ED49-5AA5-45F3-B22B-01234C6996D7}" type="parTrans" cxnId="{5D4D7B6D-D0CE-4D59-AF3F-293EC322CD08}">
      <dgm:prSet/>
      <dgm:spPr/>
      <dgm:t>
        <a:bodyPr/>
        <a:lstStyle/>
        <a:p>
          <a:endParaRPr lang="en-US"/>
        </a:p>
      </dgm:t>
    </dgm:pt>
    <dgm:pt modelId="{060746A1-D9B0-4824-BFA9-30AC7FE8E4E9}" type="sibTrans" cxnId="{5D4D7B6D-D0CE-4D59-AF3F-293EC322CD08}">
      <dgm:prSet/>
      <dgm:spPr/>
      <dgm:t>
        <a:bodyPr/>
        <a:lstStyle/>
        <a:p>
          <a:endParaRPr lang="en-US"/>
        </a:p>
      </dgm:t>
    </dgm:pt>
    <dgm:pt modelId="{1EE7CE9C-DD46-4824-B533-314F489362CD}">
      <dgm:prSet/>
      <dgm:spPr/>
      <dgm:t>
        <a:bodyPr/>
        <a:lstStyle/>
        <a:p>
          <a:r>
            <a:rPr lang="en-US"/>
            <a:t>o</a:t>
          </a:r>
          <a:r>
            <a:rPr lang="sl-SI"/>
            <a:t>gromen korak in možnosti za večanje ponudbe predmetov za tuje študent(k)e ponujajo </a:t>
          </a:r>
          <a:r>
            <a:rPr lang="sl-SI" b="1"/>
            <a:t>jezikovne tehnologije</a:t>
          </a:r>
          <a:r>
            <a:rPr lang="sl-SI"/>
            <a:t>, ki so v tem desetletju izjemno napredovale in omogočajo še pred desetletjem nepredstavljive možnosti za sobivanje jezikov in iskanje novih načinov prenašanja znanja v visokošolskem pedagoškem in znanstvenem prostoru</a:t>
          </a:r>
          <a:r>
            <a:rPr lang="en-US"/>
            <a:t>: UL ON.</a:t>
          </a:r>
        </a:p>
      </dgm:t>
    </dgm:pt>
    <dgm:pt modelId="{09247307-F4CD-4838-B5A7-5B8E702B9D12}" type="parTrans" cxnId="{8EB88538-32DD-40E0-9495-8DCA6632D702}">
      <dgm:prSet/>
      <dgm:spPr/>
      <dgm:t>
        <a:bodyPr/>
        <a:lstStyle/>
        <a:p>
          <a:endParaRPr lang="en-US"/>
        </a:p>
      </dgm:t>
    </dgm:pt>
    <dgm:pt modelId="{AB3B7FD9-A5CC-4CAD-ADCF-0EE277D24CEB}" type="sibTrans" cxnId="{8EB88538-32DD-40E0-9495-8DCA6632D702}">
      <dgm:prSet/>
      <dgm:spPr/>
      <dgm:t>
        <a:bodyPr/>
        <a:lstStyle/>
        <a:p>
          <a:endParaRPr lang="en-US"/>
        </a:p>
      </dgm:t>
    </dgm:pt>
    <dgm:pt modelId="{52265088-6834-4C32-98FC-4FF73628DF5A}" type="pres">
      <dgm:prSet presAssocID="{70D88C9D-E6ED-4F93-AE85-037983E16B2F}" presName="Name0" presStyleCnt="0">
        <dgm:presLayoutVars>
          <dgm:dir/>
          <dgm:resizeHandles val="exact"/>
        </dgm:presLayoutVars>
      </dgm:prSet>
      <dgm:spPr/>
    </dgm:pt>
    <dgm:pt modelId="{5A2A5A19-2265-4A3D-9304-2DD23028A09E}" type="pres">
      <dgm:prSet presAssocID="{8551FCE8-4E35-4A76-8142-13380F27E257}" presName="node" presStyleLbl="node1" presStyleIdx="0" presStyleCnt="9">
        <dgm:presLayoutVars>
          <dgm:bulletEnabled val="1"/>
        </dgm:presLayoutVars>
      </dgm:prSet>
      <dgm:spPr/>
    </dgm:pt>
    <dgm:pt modelId="{8D125129-C3DA-40A0-9731-1FE8D428EE0F}" type="pres">
      <dgm:prSet presAssocID="{B2B21818-AE0D-4238-9766-D242F359BC56}" presName="sibTransSpacerBeforeConnector" presStyleCnt="0"/>
      <dgm:spPr/>
    </dgm:pt>
    <dgm:pt modelId="{B0984225-767C-4251-BEE1-A0C52625726D}" type="pres">
      <dgm:prSet presAssocID="{B2B21818-AE0D-4238-9766-D242F359BC56}" presName="sibTrans" presStyleLbl="node1" presStyleIdx="1" presStyleCnt="9"/>
      <dgm:spPr/>
    </dgm:pt>
    <dgm:pt modelId="{A3A57C92-056B-4D0D-938B-AAA14918D174}" type="pres">
      <dgm:prSet presAssocID="{B2B21818-AE0D-4238-9766-D242F359BC56}" presName="sibTransSpacerAfterConnector" presStyleCnt="0"/>
      <dgm:spPr/>
    </dgm:pt>
    <dgm:pt modelId="{64A7D807-5361-449C-ACAF-832262302339}" type="pres">
      <dgm:prSet presAssocID="{CA66E97F-4D18-40D4-A743-170B5028D59E}" presName="node" presStyleLbl="node1" presStyleIdx="2" presStyleCnt="9">
        <dgm:presLayoutVars>
          <dgm:bulletEnabled val="1"/>
        </dgm:presLayoutVars>
      </dgm:prSet>
      <dgm:spPr/>
    </dgm:pt>
    <dgm:pt modelId="{DB3EBE21-386F-4B98-93D4-0DD4422DB4B8}" type="pres">
      <dgm:prSet presAssocID="{B4BD1ED5-B977-446B-8004-C2DB54094C3A}" presName="sibTransSpacerBeforeConnector" presStyleCnt="0"/>
      <dgm:spPr/>
    </dgm:pt>
    <dgm:pt modelId="{46179461-43E7-4BAB-A108-9DE74B8D9DB7}" type="pres">
      <dgm:prSet presAssocID="{B4BD1ED5-B977-446B-8004-C2DB54094C3A}" presName="sibTrans" presStyleLbl="node1" presStyleIdx="3" presStyleCnt="9"/>
      <dgm:spPr/>
    </dgm:pt>
    <dgm:pt modelId="{ABE6B85D-BBD5-467A-B8EB-8CF3B9329CE9}" type="pres">
      <dgm:prSet presAssocID="{B4BD1ED5-B977-446B-8004-C2DB54094C3A}" presName="sibTransSpacerAfterConnector" presStyleCnt="0"/>
      <dgm:spPr/>
    </dgm:pt>
    <dgm:pt modelId="{E3260D05-0EEF-4B4F-94F0-D62B2F109457}" type="pres">
      <dgm:prSet presAssocID="{39AAC75D-9877-43A9-B2F8-8DAFB7146600}" presName="node" presStyleLbl="node1" presStyleIdx="4" presStyleCnt="9">
        <dgm:presLayoutVars>
          <dgm:bulletEnabled val="1"/>
        </dgm:presLayoutVars>
      </dgm:prSet>
      <dgm:spPr/>
    </dgm:pt>
    <dgm:pt modelId="{495DC891-D6E5-4EC0-8B16-38B8CA806EFE}" type="pres">
      <dgm:prSet presAssocID="{679AD0FB-D8F5-4672-B298-4F0D6C33598A}" presName="sibTransSpacerBeforeConnector" presStyleCnt="0"/>
      <dgm:spPr/>
    </dgm:pt>
    <dgm:pt modelId="{B9AEB432-334A-4078-92B7-355920A86443}" type="pres">
      <dgm:prSet presAssocID="{679AD0FB-D8F5-4672-B298-4F0D6C33598A}" presName="sibTrans" presStyleLbl="node1" presStyleIdx="5" presStyleCnt="9"/>
      <dgm:spPr/>
    </dgm:pt>
    <dgm:pt modelId="{35B14C1B-7ED0-41AC-B9A0-0A3CC4DA411F}" type="pres">
      <dgm:prSet presAssocID="{679AD0FB-D8F5-4672-B298-4F0D6C33598A}" presName="sibTransSpacerAfterConnector" presStyleCnt="0"/>
      <dgm:spPr/>
    </dgm:pt>
    <dgm:pt modelId="{5448D00B-098E-4B85-A09E-E6E941842276}" type="pres">
      <dgm:prSet presAssocID="{5867049C-C3DA-4A15-81A2-FD74CF0EA24D}" presName="node" presStyleLbl="node1" presStyleIdx="6" presStyleCnt="9">
        <dgm:presLayoutVars>
          <dgm:bulletEnabled val="1"/>
        </dgm:presLayoutVars>
      </dgm:prSet>
      <dgm:spPr/>
    </dgm:pt>
    <dgm:pt modelId="{A3CE7856-F6F2-4777-B503-9B3EDE3BDF30}" type="pres">
      <dgm:prSet presAssocID="{060746A1-D9B0-4824-BFA9-30AC7FE8E4E9}" presName="sibTransSpacerBeforeConnector" presStyleCnt="0"/>
      <dgm:spPr/>
    </dgm:pt>
    <dgm:pt modelId="{3E400D2B-D864-4547-B79B-F446DEFA8EF6}" type="pres">
      <dgm:prSet presAssocID="{060746A1-D9B0-4824-BFA9-30AC7FE8E4E9}" presName="sibTrans" presStyleLbl="node1" presStyleIdx="7" presStyleCnt="9"/>
      <dgm:spPr/>
    </dgm:pt>
    <dgm:pt modelId="{F55F245A-9A1D-4E92-87D9-B8A1D9802238}" type="pres">
      <dgm:prSet presAssocID="{060746A1-D9B0-4824-BFA9-30AC7FE8E4E9}" presName="sibTransSpacerAfterConnector" presStyleCnt="0"/>
      <dgm:spPr/>
    </dgm:pt>
    <dgm:pt modelId="{112E5CD4-8D28-4571-9FFD-8E2423319150}" type="pres">
      <dgm:prSet presAssocID="{1EE7CE9C-DD46-4824-B533-314F489362CD}" presName="node" presStyleLbl="node1" presStyleIdx="8" presStyleCnt="9">
        <dgm:presLayoutVars>
          <dgm:bulletEnabled val="1"/>
        </dgm:presLayoutVars>
      </dgm:prSet>
      <dgm:spPr/>
    </dgm:pt>
  </dgm:ptLst>
  <dgm:cxnLst>
    <dgm:cxn modelId="{D90D9518-1DEA-4D1A-8F3E-22017A52E586}" type="presOf" srcId="{CA66E97F-4D18-40D4-A743-170B5028D59E}" destId="{64A7D807-5361-449C-ACAF-832262302339}" srcOrd="0" destOrd="0" presId="urn:microsoft.com/office/officeart/2016/7/layout/BasicProcessNew"/>
    <dgm:cxn modelId="{8EB88538-32DD-40E0-9495-8DCA6632D702}" srcId="{70D88C9D-E6ED-4F93-AE85-037983E16B2F}" destId="{1EE7CE9C-DD46-4824-B533-314F489362CD}" srcOrd="4" destOrd="0" parTransId="{09247307-F4CD-4838-B5A7-5B8E702B9D12}" sibTransId="{AB3B7FD9-A5CC-4CAD-ADCF-0EE277D24CEB}"/>
    <dgm:cxn modelId="{DB08376D-7DD9-4DB7-94A6-24AD4D7308AB}" type="presOf" srcId="{70D88C9D-E6ED-4F93-AE85-037983E16B2F}" destId="{52265088-6834-4C32-98FC-4FF73628DF5A}" srcOrd="0" destOrd="0" presId="urn:microsoft.com/office/officeart/2016/7/layout/BasicProcessNew"/>
    <dgm:cxn modelId="{5D4D7B6D-D0CE-4D59-AF3F-293EC322CD08}" srcId="{70D88C9D-E6ED-4F93-AE85-037983E16B2F}" destId="{5867049C-C3DA-4A15-81A2-FD74CF0EA24D}" srcOrd="3" destOrd="0" parTransId="{0FC1ED49-5AA5-45F3-B22B-01234C6996D7}" sibTransId="{060746A1-D9B0-4824-BFA9-30AC7FE8E4E9}"/>
    <dgm:cxn modelId="{14AB3353-CD3B-413D-8A4C-73FDFD81A77E}" srcId="{70D88C9D-E6ED-4F93-AE85-037983E16B2F}" destId="{CA66E97F-4D18-40D4-A743-170B5028D59E}" srcOrd="1" destOrd="0" parTransId="{3D25738E-1BB7-47E4-B8E3-836C6EE4B280}" sibTransId="{B4BD1ED5-B977-446B-8004-C2DB54094C3A}"/>
    <dgm:cxn modelId="{061EA89A-430A-4AA8-803E-57EFE3D120D5}" srcId="{70D88C9D-E6ED-4F93-AE85-037983E16B2F}" destId="{8551FCE8-4E35-4A76-8142-13380F27E257}" srcOrd="0" destOrd="0" parTransId="{8A9479E3-9436-4561-B88C-C8566D005C3F}" sibTransId="{B2B21818-AE0D-4238-9766-D242F359BC56}"/>
    <dgm:cxn modelId="{D0486DAA-B088-475F-8A63-14E6481A7E9F}" srcId="{70D88C9D-E6ED-4F93-AE85-037983E16B2F}" destId="{39AAC75D-9877-43A9-B2F8-8DAFB7146600}" srcOrd="2" destOrd="0" parTransId="{63071FAA-08B4-4885-A41E-9BDAB63A7389}" sibTransId="{679AD0FB-D8F5-4672-B298-4F0D6C33598A}"/>
    <dgm:cxn modelId="{6BE85EB7-7B90-424F-AA8D-10363928D3FD}" type="presOf" srcId="{060746A1-D9B0-4824-BFA9-30AC7FE8E4E9}" destId="{3E400D2B-D864-4547-B79B-F446DEFA8EF6}" srcOrd="0" destOrd="0" presId="urn:microsoft.com/office/officeart/2016/7/layout/BasicProcessNew"/>
    <dgm:cxn modelId="{A33C71B8-B1DB-4B6E-B43A-6640871F425C}" type="presOf" srcId="{8551FCE8-4E35-4A76-8142-13380F27E257}" destId="{5A2A5A19-2265-4A3D-9304-2DD23028A09E}" srcOrd="0" destOrd="0" presId="urn:microsoft.com/office/officeart/2016/7/layout/BasicProcessNew"/>
    <dgm:cxn modelId="{BD6C69C3-DF1F-4ADF-9705-8875AF4BADC9}" type="presOf" srcId="{B2B21818-AE0D-4238-9766-D242F359BC56}" destId="{B0984225-767C-4251-BEE1-A0C52625726D}" srcOrd="0" destOrd="0" presId="urn:microsoft.com/office/officeart/2016/7/layout/BasicProcessNew"/>
    <dgm:cxn modelId="{C878DFC3-2EB8-46C6-9B72-960B1AEB433A}" type="presOf" srcId="{B4BD1ED5-B977-446B-8004-C2DB54094C3A}" destId="{46179461-43E7-4BAB-A108-9DE74B8D9DB7}" srcOrd="0" destOrd="0" presId="urn:microsoft.com/office/officeart/2016/7/layout/BasicProcessNew"/>
    <dgm:cxn modelId="{618F02D0-280E-49B8-9F86-EF2C0C3418F2}" type="presOf" srcId="{679AD0FB-D8F5-4672-B298-4F0D6C33598A}" destId="{B9AEB432-334A-4078-92B7-355920A86443}" srcOrd="0" destOrd="0" presId="urn:microsoft.com/office/officeart/2016/7/layout/BasicProcessNew"/>
    <dgm:cxn modelId="{46EAAFD4-E2ED-4B6D-94C6-30FEEFF17985}" type="presOf" srcId="{39AAC75D-9877-43A9-B2F8-8DAFB7146600}" destId="{E3260D05-0EEF-4B4F-94F0-D62B2F109457}" srcOrd="0" destOrd="0" presId="urn:microsoft.com/office/officeart/2016/7/layout/BasicProcessNew"/>
    <dgm:cxn modelId="{5C1F30EC-EB5E-42A4-8862-7CD904EE0698}" type="presOf" srcId="{1EE7CE9C-DD46-4824-B533-314F489362CD}" destId="{112E5CD4-8D28-4571-9FFD-8E2423319150}" srcOrd="0" destOrd="0" presId="urn:microsoft.com/office/officeart/2016/7/layout/BasicProcessNew"/>
    <dgm:cxn modelId="{1C8493FB-72C2-46C3-8A9D-62E69AC609FC}" type="presOf" srcId="{5867049C-C3DA-4A15-81A2-FD74CF0EA24D}" destId="{5448D00B-098E-4B85-A09E-E6E941842276}" srcOrd="0" destOrd="0" presId="urn:microsoft.com/office/officeart/2016/7/layout/BasicProcessNew"/>
    <dgm:cxn modelId="{929E359C-7384-4E25-B51A-3E6A2BBB52AF}" type="presParOf" srcId="{52265088-6834-4C32-98FC-4FF73628DF5A}" destId="{5A2A5A19-2265-4A3D-9304-2DD23028A09E}" srcOrd="0" destOrd="0" presId="urn:microsoft.com/office/officeart/2016/7/layout/BasicProcessNew"/>
    <dgm:cxn modelId="{6833FD31-ACBD-4066-99C5-EA2260F99A11}" type="presParOf" srcId="{52265088-6834-4C32-98FC-4FF73628DF5A}" destId="{8D125129-C3DA-40A0-9731-1FE8D428EE0F}" srcOrd="1" destOrd="0" presId="urn:microsoft.com/office/officeart/2016/7/layout/BasicProcessNew"/>
    <dgm:cxn modelId="{FDCBF283-F5B7-4B18-BD28-8DC95013E1CE}" type="presParOf" srcId="{52265088-6834-4C32-98FC-4FF73628DF5A}" destId="{B0984225-767C-4251-BEE1-A0C52625726D}" srcOrd="2" destOrd="0" presId="urn:microsoft.com/office/officeart/2016/7/layout/BasicProcessNew"/>
    <dgm:cxn modelId="{467F83C8-1210-48BB-85C4-44660248CFC7}" type="presParOf" srcId="{52265088-6834-4C32-98FC-4FF73628DF5A}" destId="{A3A57C92-056B-4D0D-938B-AAA14918D174}" srcOrd="3" destOrd="0" presId="urn:microsoft.com/office/officeart/2016/7/layout/BasicProcessNew"/>
    <dgm:cxn modelId="{D2A122C1-3DF8-493C-BC25-AF908FAFF47D}" type="presParOf" srcId="{52265088-6834-4C32-98FC-4FF73628DF5A}" destId="{64A7D807-5361-449C-ACAF-832262302339}" srcOrd="4" destOrd="0" presId="urn:microsoft.com/office/officeart/2016/7/layout/BasicProcessNew"/>
    <dgm:cxn modelId="{B4C86A8C-A73C-43FF-AE06-4BF47DFD5398}" type="presParOf" srcId="{52265088-6834-4C32-98FC-4FF73628DF5A}" destId="{DB3EBE21-386F-4B98-93D4-0DD4422DB4B8}" srcOrd="5" destOrd="0" presId="urn:microsoft.com/office/officeart/2016/7/layout/BasicProcessNew"/>
    <dgm:cxn modelId="{A400D40E-2175-4D7D-94F5-DF7B2A68BD3B}" type="presParOf" srcId="{52265088-6834-4C32-98FC-4FF73628DF5A}" destId="{46179461-43E7-4BAB-A108-9DE74B8D9DB7}" srcOrd="6" destOrd="0" presId="urn:microsoft.com/office/officeart/2016/7/layout/BasicProcessNew"/>
    <dgm:cxn modelId="{089B7581-0AF8-4ABF-9473-9B870AAAC136}" type="presParOf" srcId="{52265088-6834-4C32-98FC-4FF73628DF5A}" destId="{ABE6B85D-BBD5-467A-B8EB-8CF3B9329CE9}" srcOrd="7" destOrd="0" presId="urn:microsoft.com/office/officeart/2016/7/layout/BasicProcessNew"/>
    <dgm:cxn modelId="{DD059D50-18BB-4CDE-BED2-ACACA7A02DD0}" type="presParOf" srcId="{52265088-6834-4C32-98FC-4FF73628DF5A}" destId="{E3260D05-0EEF-4B4F-94F0-D62B2F109457}" srcOrd="8" destOrd="0" presId="urn:microsoft.com/office/officeart/2016/7/layout/BasicProcessNew"/>
    <dgm:cxn modelId="{03FAA821-5D4C-42EE-9B54-B54A150350C3}" type="presParOf" srcId="{52265088-6834-4C32-98FC-4FF73628DF5A}" destId="{495DC891-D6E5-4EC0-8B16-38B8CA806EFE}" srcOrd="9" destOrd="0" presId="urn:microsoft.com/office/officeart/2016/7/layout/BasicProcessNew"/>
    <dgm:cxn modelId="{F191CCCC-A838-41FE-994E-3C4F0624959B}" type="presParOf" srcId="{52265088-6834-4C32-98FC-4FF73628DF5A}" destId="{B9AEB432-334A-4078-92B7-355920A86443}" srcOrd="10" destOrd="0" presId="urn:microsoft.com/office/officeart/2016/7/layout/BasicProcessNew"/>
    <dgm:cxn modelId="{358962C0-7BE7-4C78-BF89-A55F8C84651F}" type="presParOf" srcId="{52265088-6834-4C32-98FC-4FF73628DF5A}" destId="{35B14C1B-7ED0-41AC-B9A0-0A3CC4DA411F}" srcOrd="11" destOrd="0" presId="urn:microsoft.com/office/officeart/2016/7/layout/BasicProcessNew"/>
    <dgm:cxn modelId="{9D76F97F-A993-4684-8324-509A23DC7FE5}" type="presParOf" srcId="{52265088-6834-4C32-98FC-4FF73628DF5A}" destId="{5448D00B-098E-4B85-A09E-E6E941842276}" srcOrd="12" destOrd="0" presId="urn:microsoft.com/office/officeart/2016/7/layout/BasicProcessNew"/>
    <dgm:cxn modelId="{1FEC0B7B-073E-48F2-A2BF-A2A5C4C519FA}" type="presParOf" srcId="{52265088-6834-4C32-98FC-4FF73628DF5A}" destId="{A3CE7856-F6F2-4777-B503-9B3EDE3BDF30}" srcOrd="13" destOrd="0" presId="urn:microsoft.com/office/officeart/2016/7/layout/BasicProcessNew"/>
    <dgm:cxn modelId="{8E29D09F-E616-4974-B723-4817CA4DF1B9}" type="presParOf" srcId="{52265088-6834-4C32-98FC-4FF73628DF5A}" destId="{3E400D2B-D864-4547-B79B-F446DEFA8EF6}" srcOrd="14" destOrd="0" presId="urn:microsoft.com/office/officeart/2016/7/layout/BasicProcessNew"/>
    <dgm:cxn modelId="{67CC8010-0668-4A77-8737-E73E85AEAA94}" type="presParOf" srcId="{52265088-6834-4C32-98FC-4FF73628DF5A}" destId="{F55F245A-9A1D-4E92-87D9-B8A1D9802238}" srcOrd="15" destOrd="0" presId="urn:microsoft.com/office/officeart/2016/7/layout/BasicProcessNew"/>
    <dgm:cxn modelId="{809F2D42-A832-4E87-877D-DABB217610CA}" type="presParOf" srcId="{52265088-6834-4C32-98FC-4FF73628DF5A}" destId="{112E5CD4-8D28-4571-9FFD-8E2423319150}" srcOrd="16"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28F747-BFA1-492D-9872-A6CCA6C0F464}"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n-US"/>
        </a:p>
      </dgm:t>
    </dgm:pt>
    <dgm:pt modelId="{095B4051-7364-4DCF-A766-3170C8EB7215}">
      <dgm:prSet/>
      <dgm:spPr/>
      <dgm:t>
        <a:bodyPr/>
        <a:lstStyle/>
        <a:p>
          <a:r>
            <a:rPr lang="sl-SI" dirty="0"/>
            <a:t>Normalizacija</a:t>
          </a:r>
          <a:r>
            <a:rPr lang="en-US" dirty="0"/>
            <a:t> </a:t>
          </a:r>
          <a:r>
            <a:rPr lang="sl-SI" dirty="0"/>
            <a:t>jezikovnega</a:t>
          </a:r>
          <a:r>
            <a:rPr lang="en-US" dirty="0"/>
            <a:t> </a:t>
          </a:r>
          <a:r>
            <a:rPr lang="sl-SI" dirty="0"/>
            <a:t>zavedanja</a:t>
          </a:r>
          <a:r>
            <a:rPr lang="en-US" dirty="0"/>
            <a:t>: </a:t>
          </a:r>
          <a:r>
            <a:rPr lang="en-US" dirty="0" err="1"/>
            <a:t>spoštovanje</a:t>
          </a:r>
          <a:r>
            <a:rPr lang="en-US" dirty="0"/>
            <a:t> </a:t>
          </a:r>
          <a:r>
            <a:rPr lang="en-US" dirty="0" err="1"/>
            <a:t>odločitve</a:t>
          </a:r>
          <a:r>
            <a:rPr lang="en-US" dirty="0"/>
            <a:t> o </a:t>
          </a:r>
          <a:r>
            <a:rPr lang="en-US" dirty="0" err="1"/>
            <a:t>statusu</a:t>
          </a:r>
          <a:r>
            <a:rPr lang="en-US" dirty="0"/>
            <a:t> </a:t>
          </a:r>
          <a:r>
            <a:rPr lang="en-US" dirty="0" err="1"/>
            <a:t>slovenščine</a:t>
          </a:r>
          <a:r>
            <a:rPr lang="en-US" dirty="0"/>
            <a:t> </a:t>
          </a:r>
          <a:r>
            <a:rPr lang="en-US" dirty="0" err="1"/>
            <a:t>kot</a:t>
          </a:r>
          <a:r>
            <a:rPr lang="en-US" dirty="0"/>
            <a:t> </a:t>
          </a:r>
          <a:r>
            <a:rPr lang="en-US" dirty="0" err="1"/>
            <a:t>jezika</a:t>
          </a:r>
          <a:r>
            <a:rPr lang="en-US" dirty="0"/>
            <a:t> </a:t>
          </a:r>
          <a:r>
            <a:rPr lang="en-US" dirty="0" err="1"/>
            <a:t>visokega</a:t>
          </a:r>
          <a:r>
            <a:rPr lang="en-US" dirty="0"/>
            <a:t> </a:t>
          </a:r>
          <a:r>
            <a:rPr lang="en-US" dirty="0" err="1"/>
            <a:t>šolstva</a:t>
          </a:r>
          <a:r>
            <a:rPr lang="en-US" dirty="0"/>
            <a:t>. </a:t>
          </a:r>
          <a:r>
            <a:rPr lang="en-US" dirty="0" err="1"/>
            <a:t>Slovenščina</a:t>
          </a:r>
          <a:r>
            <a:rPr lang="en-US" dirty="0"/>
            <a:t> ne </a:t>
          </a:r>
          <a:r>
            <a:rPr lang="en-US" dirty="0" err="1"/>
            <a:t>kot</a:t>
          </a:r>
          <a:r>
            <a:rPr lang="en-US" dirty="0"/>
            <a:t> </a:t>
          </a:r>
          <a:r>
            <a:rPr lang="en-US" dirty="0" err="1"/>
            <a:t>ovira</a:t>
          </a:r>
          <a:r>
            <a:rPr lang="en-US" dirty="0"/>
            <a:t>, </a:t>
          </a:r>
          <a:r>
            <a:rPr lang="en-US" dirty="0" err="1"/>
            <a:t>ampak</a:t>
          </a:r>
          <a:r>
            <a:rPr lang="en-US" dirty="0"/>
            <a:t> </a:t>
          </a:r>
          <a:r>
            <a:rPr lang="en-US" dirty="0" err="1"/>
            <a:t>zagotovilo</a:t>
          </a:r>
          <a:r>
            <a:rPr lang="en-US" dirty="0"/>
            <a:t> </a:t>
          </a:r>
          <a:r>
            <a:rPr lang="en-US" dirty="0" err="1"/>
            <a:t>kakovosti</a:t>
          </a:r>
          <a:r>
            <a:rPr lang="en-US" dirty="0"/>
            <a:t> </a:t>
          </a:r>
          <a:r>
            <a:rPr lang="en-US" dirty="0" err="1"/>
            <a:t>slovenskega</a:t>
          </a:r>
          <a:r>
            <a:rPr lang="en-US" dirty="0"/>
            <a:t> </a:t>
          </a:r>
          <a:r>
            <a:rPr lang="en-US" dirty="0" err="1"/>
            <a:t>visokega</a:t>
          </a:r>
          <a:r>
            <a:rPr lang="en-US" dirty="0"/>
            <a:t> </a:t>
          </a:r>
          <a:r>
            <a:rPr lang="en-US" dirty="0" err="1"/>
            <a:t>šolstva</a:t>
          </a:r>
          <a:r>
            <a:rPr lang="en-US" dirty="0"/>
            <a:t>.</a:t>
          </a:r>
        </a:p>
      </dgm:t>
    </dgm:pt>
    <dgm:pt modelId="{A765B99C-417E-4D36-BAE1-081013A0512D}" type="parTrans" cxnId="{CD8B3CE0-30D7-43A8-A4EB-EE6DAFE1CFB6}">
      <dgm:prSet/>
      <dgm:spPr/>
      <dgm:t>
        <a:bodyPr/>
        <a:lstStyle/>
        <a:p>
          <a:endParaRPr lang="en-US"/>
        </a:p>
      </dgm:t>
    </dgm:pt>
    <dgm:pt modelId="{A8C96931-6779-44B1-AC63-C87CFBDEDFBF}" type="sibTrans" cxnId="{CD8B3CE0-30D7-43A8-A4EB-EE6DAFE1CFB6}">
      <dgm:prSet/>
      <dgm:spPr/>
      <dgm:t>
        <a:bodyPr/>
        <a:lstStyle/>
        <a:p>
          <a:endParaRPr lang="en-US"/>
        </a:p>
      </dgm:t>
    </dgm:pt>
    <dgm:pt modelId="{FACA0C30-B8BA-4D31-93D0-AFBE0B035F10}">
      <dgm:prSet/>
      <dgm:spPr/>
      <dgm:t>
        <a:bodyPr/>
        <a:lstStyle/>
        <a:p>
          <a:r>
            <a:rPr lang="en-US"/>
            <a:t>Jezikovna strategija kot odgovornost slovenskih univerz, povezana s strategijami internacionalizacije.</a:t>
          </a:r>
        </a:p>
      </dgm:t>
    </dgm:pt>
    <dgm:pt modelId="{81690BE1-B618-4615-BDC6-1F80039BA8CE}" type="parTrans" cxnId="{79117519-8996-43D9-AF51-B09796597DA5}">
      <dgm:prSet/>
      <dgm:spPr/>
      <dgm:t>
        <a:bodyPr/>
        <a:lstStyle/>
        <a:p>
          <a:endParaRPr lang="en-US"/>
        </a:p>
      </dgm:t>
    </dgm:pt>
    <dgm:pt modelId="{81CCCEAF-3039-49D1-B75B-340E525D4936}" type="sibTrans" cxnId="{79117519-8996-43D9-AF51-B09796597DA5}">
      <dgm:prSet/>
      <dgm:spPr/>
      <dgm:t>
        <a:bodyPr/>
        <a:lstStyle/>
        <a:p>
          <a:endParaRPr lang="en-US"/>
        </a:p>
      </dgm:t>
    </dgm:pt>
    <dgm:pt modelId="{2DA089E0-91F8-4B8D-90F4-06445DDB0ED6}">
      <dgm:prSet/>
      <dgm:spPr/>
      <dgm:t>
        <a:bodyPr/>
        <a:lstStyle/>
        <a:p>
          <a:r>
            <a:rPr lang="en-US" b="1"/>
            <a:t>U</a:t>
          </a:r>
          <a:r>
            <a:rPr lang="sl-SI" b="1"/>
            <a:t>niverze </a:t>
          </a:r>
          <a:r>
            <a:rPr lang="en-US" b="1"/>
            <a:t>bi </a:t>
          </a:r>
          <a:r>
            <a:rPr lang="sl-SI" b="1"/>
            <a:t>dolgoročno morale ponujati infrastrukturo, ki bi sistemsko omogočala kakovostno internacionalizacijo. </a:t>
          </a:r>
          <a:r>
            <a:rPr lang="sl-SI"/>
            <a:t>To bi lahko omogočali </a:t>
          </a:r>
          <a:r>
            <a:rPr lang="sl-SI" b="1"/>
            <a:t>jezikovni centri na univerzah</a:t>
          </a:r>
          <a:r>
            <a:rPr lang="en-US"/>
            <a:t>.</a:t>
          </a:r>
        </a:p>
      </dgm:t>
    </dgm:pt>
    <dgm:pt modelId="{4646E486-BCE9-489F-B7B9-9E9B4F1C575B}" type="parTrans" cxnId="{98106453-D735-4858-85B0-ACB69D29DEC1}">
      <dgm:prSet/>
      <dgm:spPr/>
      <dgm:t>
        <a:bodyPr/>
        <a:lstStyle/>
        <a:p>
          <a:endParaRPr lang="en-US"/>
        </a:p>
      </dgm:t>
    </dgm:pt>
    <dgm:pt modelId="{179AB7D5-F232-4F40-8852-D9FC883CB1CD}" type="sibTrans" cxnId="{98106453-D735-4858-85B0-ACB69D29DEC1}">
      <dgm:prSet/>
      <dgm:spPr/>
      <dgm:t>
        <a:bodyPr/>
        <a:lstStyle/>
        <a:p>
          <a:endParaRPr lang="en-US"/>
        </a:p>
      </dgm:t>
    </dgm:pt>
    <dgm:pt modelId="{B5BAA28F-704B-449A-A659-0E2362956030}">
      <dgm:prSet/>
      <dgm:spPr/>
      <dgm:t>
        <a:bodyPr/>
        <a:lstStyle/>
        <a:p>
          <a:r>
            <a:rPr lang="sl-SI"/>
            <a:t>Po naši oceni je zato nujen korak jezikovne politike v visokem </a:t>
          </a:r>
          <a:r>
            <a:rPr lang="sl-SI" b="1"/>
            <a:t>vzpostavitev ustreznega organizacijskega okvira in oseb</a:t>
          </a:r>
          <a:r>
            <a:rPr lang="sl-SI"/>
            <a:t>, odgovornih in usposobljenih</a:t>
          </a:r>
          <a:r>
            <a:rPr lang="sl-SI" b="1"/>
            <a:t> za operativno upravljanje jezikovnih zadev: </a:t>
          </a:r>
          <a:r>
            <a:rPr lang="sl-SI"/>
            <a:t>najsi bo to posamezna oseba v okviru drugih delovnih nalog (na manjših ustanovah) ali pisarna z več zaposlenimi (na velikih univerzah). </a:t>
          </a:r>
          <a:endParaRPr lang="en-US"/>
        </a:p>
      </dgm:t>
    </dgm:pt>
    <dgm:pt modelId="{76184BDB-BF69-4369-A2F0-5232491ED59B}" type="parTrans" cxnId="{C6CB8C16-6907-4183-AF08-3A9C2D68922F}">
      <dgm:prSet/>
      <dgm:spPr/>
      <dgm:t>
        <a:bodyPr/>
        <a:lstStyle/>
        <a:p>
          <a:endParaRPr lang="en-US"/>
        </a:p>
      </dgm:t>
    </dgm:pt>
    <dgm:pt modelId="{EB014762-C0C9-4359-8083-E00FA430089C}" type="sibTrans" cxnId="{C6CB8C16-6907-4183-AF08-3A9C2D68922F}">
      <dgm:prSet/>
      <dgm:spPr/>
      <dgm:t>
        <a:bodyPr/>
        <a:lstStyle/>
        <a:p>
          <a:endParaRPr lang="en-US"/>
        </a:p>
      </dgm:t>
    </dgm:pt>
    <dgm:pt modelId="{F936D5CB-46CC-48E8-B7FC-0247CF36485C}" type="pres">
      <dgm:prSet presAssocID="{CE28F747-BFA1-492D-9872-A6CCA6C0F464}" presName="diagram" presStyleCnt="0">
        <dgm:presLayoutVars>
          <dgm:dir/>
          <dgm:resizeHandles val="exact"/>
        </dgm:presLayoutVars>
      </dgm:prSet>
      <dgm:spPr/>
    </dgm:pt>
    <dgm:pt modelId="{ADE4C77F-67A5-4A9B-9F6B-6E240415AA8B}" type="pres">
      <dgm:prSet presAssocID="{095B4051-7364-4DCF-A766-3170C8EB7215}" presName="node" presStyleLbl="node1" presStyleIdx="0" presStyleCnt="4">
        <dgm:presLayoutVars>
          <dgm:bulletEnabled val="1"/>
        </dgm:presLayoutVars>
      </dgm:prSet>
      <dgm:spPr/>
    </dgm:pt>
    <dgm:pt modelId="{19ED2E6E-D6AD-41C4-AEBF-E68D248C90C2}" type="pres">
      <dgm:prSet presAssocID="{A8C96931-6779-44B1-AC63-C87CFBDEDFBF}" presName="sibTrans" presStyleLbl="sibTrans2D1" presStyleIdx="0" presStyleCnt="3"/>
      <dgm:spPr/>
    </dgm:pt>
    <dgm:pt modelId="{55E36A0D-A40B-4C76-A594-7BF206FAB46E}" type="pres">
      <dgm:prSet presAssocID="{A8C96931-6779-44B1-AC63-C87CFBDEDFBF}" presName="connectorText" presStyleLbl="sibTrans2D1" presStyleIdx="0" presStyleCnt="3"/>
      <dgm:spPr/>
    </dgm:pt>
    <dgm:pt modelId="{76A0C350-0F56-4CBB-9ACC-63F3D9D47CD7}" type="pres">
      <dgm:prSet presAssocID="{FACA0C30-B8BA-4D31-93D0-AFBE0B035F10}" presName="node" presStyleLbl="node1" presStyleIdx="1" presStyleCnt="4">
        <dgm:presLayoutVars>
          <dgm:bulletEnabled val="1"/>
        </dgm:presLayoutVars>
      </dgm:prSet>
      <dgm:spPr/>
    </dgm:pt>
    <dgm:pt modelId="{9F018021-4797-40CD-A848-30D83E78B610}" type="pres">
      <dgm:prSet presAssocID="{81CCCEAF-3039-49D1-B75B-340E525D4936}" presName="sibTrans" presStyleLbl="sibTrans2D1" presStyleIdx="1" presStyleCnt="3"/>
      <dgm:spPr/>
    </dgm:pt>
    <dgm:pt modelId="{FAC60C3E-6415-4223-9155-C5E2D904DBB9}" type="pres">
      <dgm:prSet presAssocID="{81CCCEAF-3039-49D1-B75B-340E525D4936}" presName="connectorText" presStyleLbl="sibTrans2D1" presStyleIdx="1" presStyleCnt="3"/>
      <dgm:spPr/>
    </dgm:pt>
    <dgm:pt modelId="{FF6AF3A8-6134-4F96-8670-2BC403AEF235}" type="pres">
      <dgm:prSet presAssocID="{2DA089E0-91F8-4B8D-90F4-06445DDB0ED6}" presName="node" presStyleLbl="node1" presStyleIdx="2" presStyleCnt="4">
        <dgm:presLayoutVars>
          <dgm:bulletEnabled val="1"/>
        </dgm:presLayoutVars>
      </dgm:prSet>
      <dgm:spPr/>
    </dgm:pt>
    <dgm:pt modelId="{7D369727-683C-4D58-A798-F5363DB2B3B4}" type="pres">
      <dgm:prSet presAssocID="{179AB7D5-F232-4F40-8852-D9FC883CB1CD}" presName="sibTrans" presStyleLbl="sibTrans2D1" presStyleIdx="2" presStyleCnt="3"/>
      <dgm:spPr/>
    </dgm:pt>
    <dgm:pt modelId="{453DC8E2-0EC9-4599-9583-D215F3A37968}" type="pres">
      <dgm:prSet presAssocID="{179AB7D5-F232-4F40-8852-D9FC883CB1CD}" presName="connectorText" presStyleLbl="sibTrans2D1" presStyleIdx="2" presStyleCnt="3"/>
      <dgm:spPr/>
    </dgm:pt>
    <dgm:pt modelId="{3170842D-A62E-48EB-8782-120E54C72B65}" type="pres">
      <dgm:prSet presAssocID="{B5BAA28F-704B-449A-A659-0E2362956030}" presName="node" presStyleLbl="node1" presStyleIdx="3" presStyleCnt="4">
        <dgm:presLayoutVars>
          <dgm:bulletEnabled val="1"/>
        </dgm:presLayoutVars>
      </dgm:prSet>
      <dgm:spPr/>
    </dgm:pt>
  </dgm:ptLst>
  <dgm:cxnLst>
    <dgm:cxn modelId="{BB710104-FE6C-4EC4-88BD-960ACFC8727D}" type="presOf" srcId="{A8C96931-6779-44B1-AC63-C87CFBDEDFBF}" destId="{55E36A0D-A40B-4C76-A594-7BF206FAB46E}" srcOrd="1" destOrd="0" presId="urn:microsoft.com/office/officeart/2005/8/layout/process5"/>
    <dgm:cxn modelId="{C6CB8C16-6907-4183-AF08-3A9C2D68922F}" srcId="{CE28F747-BFA1-492D-9872-A6CCA6C0F464}" destId="{B5BAA28F-704B-449A-A659-0E2362956030}" srcOrd="3" destOrd="0" parTransId="{76184BDB-BF69-4369-A2F0-5232491ED59B}" sibTransId="{EB014762-C0C9-4359-8083-E00FA430089C}"/>
    <dgm:cxn modelId="{014F4519-8B01-4C46-89FA-8A0E39B9F9B0}" type="presOf" srcId="{CE28F747-BFA1-492D-9872-A6CCA6C0F464}" destId="{F936D5CB-46CC-48E8-B7FC-0247CF36485C}" srcOrd="0" destOrd="0" presId="urn:microsoft.com/office/officeart/2005/8/layout/process5"/>
    <dgm:cxn modelId="{79117519-8996-43D9-AF51-B09796597DA5}" srcId="{CE28F747-BFA1-492D-9872-A6CCA6C0F464}" destId="{FACA0C30-B8BA-4D31-93D0-AFBE0B035F10}" srcOrd="1" destOrd="0" parTransId="{81690BE1-B618-4615-BDC6-1F80039BA8CE}" sibTransId="{81CCCEAF-3039-49D1-B75B-340E525D4936}"/>
    <dgm:cxn modelId="{7BCC9F1C-7C49-412D-93E6-20345C02E521}" type="presOf" srcId="{81CCCEAF-3039-49D1-B75B-340E525D4936}" destId="{9F018021-4797-40CD-A848-30D83E78B610}" srcOrd="0" destOrd="0" presId="urn:microsoft.com/office/officeart/2005/8/layout/process5"/>
    <dgm:cxn modelId="{CC58D725-E28B-4252-B692-B899BD195B2A}" type="presOf" srcId="{179AB7D5-F232-4F40-8852-D9FC883CB1CD}" destId="{7D369727-683C-4D58-A798-F5363DB2B3B4}" srcOrd="0" destOrd="0" presId="urn:microsoft.com/office/officeart/2005/8/layout/process5"/>
    <dgm:cxn modelId="{98106453-D735-4858-85B0-ACB69D29DEC1}" srcId="{CE28F747-BFA1-492D-9872-A6CCA6C0F464}" destId="{2DA089E0-91F8-4B8D-90F4-06445DDB0ED6}" srcOrd="2" destOrd="0" parTransId="{4646E486-BCE9-489F-B7B9-9E9B4F1C575B}" sibTransId="{179AB7D5-F232-4F40-8852-D9FC883CB1CD}"/>
    <dgm:cxn modelId="{D6DDC554-0ABC-4546-80F7-D2628E2BD0E9}" type="presOf" srcId="{2DA089E0-91F8-4B8D-90F4-06445DDB0ED6}" destId="{FF6AF3A8-6134-4F96-8670-2BC403AEF235}" srcOrd="0" destOrd="0" presId="urn:microsoft.com/office/officeart/2005/8/layout/process5"/>
    <dgm:cxn modelId="{3D10247C-43D3-4B21-B732-1A2FAB6F10C0}" type="presOf" srcId="{B5BAA28F-704B-449A-A659-0E2362956030}" destId="{3170842D-A62E-48EB-8782-120E54C72B65}" srcOrd="0" destOrd="0" presId="urn:microsoft.com/office/officeart/2005/8/layout/process5"/>
    <dgm:cxn modelId="{06A493B3-83EC-4A37-8331-E014EC61DDA9}" type="presOf" srcId="{179AB7D5-F232-4F40-8852-D9FC883CB1CD}" destId="{453DC8E2-0EC9-4599-9583-D215F3A37968}" srcOrd="1" destOrd="0" presId="urn:microsoft.com/office/officeart/2005/8/layout/process5"/>
    <dgm:cxn modelId="{78E603BE-C1F4-40DB-B3FF-535AB69F1159}" type="presOf" srcId="{A8C96931-6779-44B1-AC63-C87CFBDEDFBF}" destId="{19ED2E6E-D6AD-41C4-AEBF-E68D248C90C2}" srcOrd="0" destOrd="0" presId="urn:microsoft.com/office/officeart/2005/8/layout/process5"/>
    <dgm:cxn modelId="{3A19E8CC-F6F7-4AB4-90CA-446B58D8B904}" type="presOf" srcId="{095B4051-7364-4DCF-A766-3170C8EB7215}" destId="{ADE4C77F-67A5-4A9B-9F6B-6E240415AA8B}" srcOrd="0" destOrd="0" presId="urn:microsoft.com/office/officeart/2005/8/layout/process5"/>
    <dgm:cxn modelId="{CD8B3CE0-30D7-43A8-A4EB-EE6DAFE1CFB6}" srcId="{CE28F747-BFA1-492D-9872-A6CCA6C0F464}" destId="{095B4051-7364-4DCF-A766-3170C8EB7215}" srcOrd="0" destOrd="0" parTransId="{A765B99C-417E-4D36-BAE1-081013A0512D}" sibTransId="{A8C96931-6779-44B1-AC63-C87CFBDEDFBF}"/>
    <dgm:cxn modelId="{94B620F7-3813-450A-A26F-4285472D483B}" type="presOf" srcId="{81CCCEAF-3039-49D1-B75B-340E525D4936}" destId="{FAC60C3E-6415-4223-9155-C5E2D904DBB9}" srcOrd="1" destOrd="0" presId="urn:microsoft.com/office/officeart/2005/8/layout/process5"/>
    <dgm:cxn modelId="{C62EA1FD-2B9D-40CD-972C-BC43C087AA0C}" type="presOf" srcId="{FACA0C30-B8BA-4D31-93D0-AFBE0B035F10}" destId="{76A0C350-0F56-4CBB-9ACC-63F3D9D47CD7}" srcOrd="0" destOrd="0" presId="urn:microsoft.com/office/officeart/2005/8/layout/process5"/>
    <dgm:cxn modelId="{53458C2C-A621-4380-9FDE-F2FB530A05C2}" type="presParOf" srcId="{F936D5CB-46CC-48E8-B7FC-0247CF36485C}" destId="{ADE4C77F-67A5-4A9B-9F6B-6E240415AA8B}" srcOrd="0" destOrd="0" presId="urn:microsoft.com/office/officeart/2005/8/layout/process5"/>
    <dgm:cxn modelId="{2899FD01-0892-4E6C-8B3C-258106B398B5}" type="presParOf" srcId="{F936D5CB-46CC-48E8-B7FC-0247CF36485C}" destId="{19ED2E6E-D6AD-41C4-AEBF-E68D248C90C2}" srcOrd="1" destOrd="0" presId="urn:microsoft.com/office/officeart/2005/8/layout/process5"/>
    <dgm:cxn modelId="{73A5A785-1BFE-4097-BFCB-8770C3647BFC}" type="presParOf" srcId="{19ED2E6E-D6AD-41C4-AEBF-E68D248C90C2}" destId="{55E36A0D-A40B-4C76-A594-7BF206FAB46E}" srcOrd="0" destOrd="0" presId="urn:microsoft.com/office/officeart/2005/8/layout/process5"/>
    <dgm:cxn modelId="{C5D5B605-CF56-4190-8FC1-7906A912460D}" type="presParOf" srcId="{F936D5CB-46CC-48E8-B7FC-0247CF36485C}" destId="{76A0C350-0F56-4CBB-9ACC-63F3D9D47CD7}" srcOrd="2" destOrd="0" presId="urn:microsoft.com/office/officeart/2005/8/layout/process5"/>
    <dgm:cxn modelId="{1D7C804D-F308-4DC0-B12E-F6BDE479223B}" type="presParOf" srcId="{F936D5CB-46CC-48E8-B7FC-0247CF36485C}" destId="{9F018021-4797-40CD-A848-30D83E78B610}" srcOrd="3" destOrd="0" presId="urn:microsoft.com/office/officeart/2005/8/layout/process5"/>
    <dgm:cxn modelId="{71F6104A-B35D-4472-B2CD-B2C6CE504781}" type="presParOf" srcId="{9F018021-4797-40CD-A848-30D83E78B610}" destId="{FAC60C3E-6415-4223-9155-C5E2D904DBB9}" srcOrd="0" destOrd="0" presId="urn:microsoft.com/office/officeart/2005/8/layout/process5"/>
    <dgm:cxn modelId="{7A299EA1-AB65-47B8-B5BA-F69A8C40F3FE}" type="presParOf" srcId="{F936D5CB-46CC-48E8-B7FC-0247CF36485C}" destId="{FF6AF3A8-6134-4F96-8670-2BC403AEF235}" srcOrd="4" destOrd="0" presId="urn:microsoft.com/office/officeart/2005/8/layout/process5"/>
    <dgm:cxn modelId="{FDBFA784-8B69-4EE7-AE9B-64A79928E703}" type="presParOf" srcId="{F936D5CB-46CC-48E8-B7FC-0247CF36485C}" destId="{7D369727-683C-4D58-A798-F5363DB2B3B4}" srcOrd="5" destOrd="0" presId="urn:microsoft.com/office/officeart/2005/8/layout/process5"/>
    <dgm:cxn modelId="{3BA345C8-50DC-41EB-A3FB-6A5DCC6DA82B}" type="presParOf" srcId="{7D369727-683C-4D58-A798-F5363DB2B3B4}" destId="{453DC8E2-0EC9-4599-9583-D215F3A37968}" srcOrd="0" destOrd="0" presId="urn:microsoft.com/office/officeart/2005/8/layout/process5"/>
    <dgm:cxn modelId="{462096C2-D39D-46E6-888A-E8FA02CAD680}" type="presParOf" srcId="{F936D5CB-46CC-48E8-B7FC-0247CF36485C}" destId="{3170842D-A62E-48EB-8782-120E54C72B65}"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35C93-7434-4BEB-8AB6-64F0024778A5}">
      <dsp:nvSpPr>
        <dsp:cNvPr id="0" name=""/>
        <dsp:cNvSpPr/>
      </dsp:nvSpPr>
      <dsp:spPr>
        <a:xfrm rot="4396374">
          <a:off x="1801334" y="866122"/>
          <a:ext cx="3757374" cy="2620299"/>
        </a:xfrm>
        <a:prstGeom prst="swooshArrow">
          <a:avLst>
            <a:gd name="adj1" fmla="val 16310"/>
            <a:gd name="adj2" fmla="val 313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F20859-87AF-43FD-B7B3-9C8CBED166AB}">
      <dsp:nvSpPr>
        <dsp:cNvPr id="0" name=""/>
        <dsp:cNvSpPr/>
      </dsp:nvSpPr>
      <dsp:spPr>
        <a:xfrm>
          <a:off x="3208858" y="1208266"/>
          <a:ext cx="94885" cy="94885"/>
        </a:xfrm>
        <a:prstGeom prst="ellipse">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042D4F-CA0E-448A-AE2F-677E4B11ED20}">
      <dsp:nvSpPr>
        <dsp:cNvPr id="0" name=""/>
        <dsp:cNvSpPr/>
      </dsp:nvSpPr>
      <dsp:spPr>
        <a:xfrm>
          <a:off x="3858562" y="1732312"/>
          <a:ext cx="94885" cy="94885"/>
        </a:xfrm>
        <a:prstGeom prst="ellipse">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8845B1-F015-47A1-A6AC-F4BC48300204}">
      <dsp:nvSpPr>
        <dsp:cNvPr id="0" name=""/>
        <dsp:cNvSpPr/>
      </dsp:nvSpPr>
      <dsp:spPr>
        <a:xfrm>
          <a:off x="4345481" y="2345150"/>
          <a:ext cx="94885" cy="94885"/>
        </a:xfrm>
        <a:prstGeom prst="ellipse">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AAD12D-56A3-4141-BB9F-9608FEFB5F1D}">
      <dsp:nvSpPr>
        <dsp:cNvPr id="0" name=""/>
        <dsp:cNvSpPr/>
      </dsp:nvSpPr>
      <dsp:spPr>
        <a:xfrm>
          <a:off x="1549450" y="0"/>
          <a:ext cx="1771485" cy="6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b" anchorCtr="0">
          <a:noAutofit/>
        </a:bodyPr>
        <a:lstStyle/>
        <a:p>
          <a:pPr marL="0" lvl="0" indent="0" algn="ctr" defTabSz="577850">
            <a:lnSpc>
              <a:spcPct val="90000"/>
            </a:lnSpc>
            <a:spcBef>
              <a:spcPct val="0"/>
            </a:spcBef>
            <a:spcAft>
              <a:spcPct val="35000"/>
            </a:spcAft>
            <a:buNone/>
          </a:pPr>
          <a:r>
            <a:rPr lang="en-US" sz="1300" kern="1200">
              <a:latin typeface="Calibri"/>
              <a:cs typeface="Calibri"/>
            </a:rPr>
            <a:t>1999, bolonjska deklaracija </a:t>
          </a:r>
        </a:p>
        <a:p>
          <a:pPr marL="0" lvl="0" indent="0" algn="ctr" defTabSz="577850">
            <a:lnSpc>
              <a:spcPct val="90000"/>
            </a:lnSpc>
            <a:spcBef>
              <a:spcPct val="0"/>
            </a:spcBef>
            <a:spcAft>
              <a:spcPct val="35000"/>
            </a:spcAft>
            <a:buNone/>
          </a:pPr>
          <a:r>
            <a:rPr lang="en-US" sz="1300" kern="1200">
              <a:latin typeface="Calibri"/>
              <a:cs typeface="Calibri"/>
            </a:rPr>
            <a:t>(2005 prvi programi)</a:t>
          </a:r>
        </a:p>
      </dsp:txBody>
      <dsp:txXfrm>
        <a:off x="1549450" y="0"/>
        <a:ext cx="1771485" cy="696407"/>
      </dsp:txXfrm>
    </dsp:sp>
    <dsp:sp modelId="{6DD734C5-36C6-4069-A4AA-4EDB875FFB76}">
      <dsp:nvSpPr>
        <dsp:cNvPr id="0" name=""/>
        <dsp:cNvSpPr/>
      </dsp:nvSpPr>
      <dsp:spPr>
        <a:xfrm>
          <a:off x="3751838" y="907505"/>
          <a:ext cx="2585411" cy="6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l" defTabSz="577850">
            <a:lnSpc>
              <a:spcPct val="90000"/>
            </a:lnSpc>
            <a:spcBef>
              <a:spcPct val="0"/>
            </a:spcBef>
            <a:spcAft>
              <a:spcPct val="35000"/>
            </a:spcAft>
            <a:buNone/>
          </a:pPr>
          <a:r>
            <a:rPr lang="en-US" sz="1300" kern="1200">
              <a:latin typeface="Calibri"/>
              <a:cs typeface="Calibri"/>
            </a:rPr>
            <a:t>Okvir gospodarskih in socialnih reform za povečanje blaginje (2005)</a:t>
          </a:r>
        </a:p>
      </dsp:txBody>
      <dsp:txXfrm>
        <a:off x="3751838" y="907505"/>
        <a:ext cx="2585411" cy="696407"/>
      </dsp:txXfrm>
    </dsp:sp>
    <dsp:sp modelId="{7C67608B-7494-4664-8AD0-DFF42A320BB4}">
      <dsp:nvSpPr>
        <dsp:cNvPr id="0" name=""/>
        <dsp:cNvSpPr/>
      </dsp:nvSpPr>
      <dsp:spPr>
        <a:xfrm>
          <a:off x="1256840" y="1600200"/>
          <a:ext cx="2058753" cy="6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r" defTabSz="577850">
            <a:lnSpc>
              <a:spcPct val="90000"/>
            </a:lnSpc>
            <a:spcBef>
              <a:spcPct val="0"/>
            </a:spcBef>
            <a:spcAft>
              <a:spcPct val="35000"/>
            </a:spcAft>
            <a:buNone/>
          </a:pPr>
          <a:r>
            <a:rPr lang="en-US" sz="1300" kern="1200" dirty="0" err="1">
              <a:latin typeface="Calibri"/>
              <a:cs typeface="Calibri"/>
            </a:rPr>
            <a:t>Strategija</a:t>
          </a:r>
          <a:r>
            <a:rPr lang="en-US" sz="1300" kern="1200" dirty="0">
              <a:latin typeface="Calibri"/>
              <a:cs typeface="Calibri"/>
            </a:rPr>
            <a:t> </a:t>
          </a:r>
          <a:r>
            <a:rPr lang="en-US" sz="1300" kern="1200" dirty="0" err="1">
              <a:latin typeface="Calibri"/>
              <a:cs typeface="Calibri"/>
            </a:rPr>
            <a:t>univerz</a:t>
          </a:r>
          <a:r>
            <a:rPr lang="en-US" sz="1300" kern="1200" dirty="0">
              <a:latin typeface="Calibri"/>
              <a:cs typeface="Calibri"/>
            </a:rPr>
            <a:t>, </a:t>
          </a:r>
          <a:r>
            <a:rPr lang="en-US" sz="1300" kern="1200" dirty="0" err="1">
              <a:latin typeface="Calibri"/>
              <a:cs typeface="Calibri"/>
            </a:rPr>
            <a:t>članic</a:t>
          </a:r>
          <a:r>
            <a:rPr lang="en-US" sz="1300" kern="1200" dirty="0">
              <a:latin typeface="Calibri"/>
              <a:cs typeface="Calibri"/>
            </a:rPr>
            <a:t>: </a:t>
          </a:r>
          <a:r>
            <a:rPr lang="en-US" sz="1300" kern="1200" dirty="0" err="1">
              <a:latin typeface="Calibri"/>
              <a:cs typeface="Calibri"/>
            </a:rPr>
            <a:t>povečanje</a:t>
          </a:r>
          <a:r>
            <a:rPr lang="en-US" sz="1300" kern="1200" dirty="0">
              <a:latin typeface="Calibri"/>
              <a:cs typeface="Calibri"/>
            </a:rPr>
            <a:t> </a:t>
          </a:r>
          <a:r>
            <a:rPr lang="en-US" sz="1300" kern="1200" dirty="0" err="1">
              <a:latin typeface="Calibri"/>
              <a:cs typeface="Calibri"/>
            </a:rPr>
            <a:t>števila</a:t>
          </a:r>
          <a:r>
            <a:rPr lang="en-US" sz="1300" kern="1200" dirty="0">
              <a:latin typeface="Calibri"/>
              <a:cs typeface="Calibri"/>
            </a:rPr>
            <a:t> </a:t>
          </a:r>
          <a:r>
            <a:rPr lang="en-US" sz="1300" kern="1200" dirty="0" err="1">
              <a:latin typeface="Calibri"/>
              <a:cs typeface="Calibri"/>
            </a:rPr>
            <a:t>izmenjav</a:t>
          </a:r>
          <a:r>
            <a:rPr lang="en-US" sz="1300" kern="1200" dirty="0">
              <a:latin typeface="Calibri"/>
              <a:cs typeface="Calibri"/>
            </a:rPr>
            <a:t> </a:t>
          </a:r>
          <a:r>
            <a:rPr lang="en-US" sz="1300" kern="1200" dirty="0" err="1">
              <a:latin typeface="Calibri"/>
              <a:cs typeface="Calibri"/>
            </a:rPr>
            <a:t>študentov</a:t>
          </a:r>
          <a:r>
            <a:rPr lang="en-US" sz="1300" kern="1200" dirty="0">
              <a:latin typeface="Calibri"/>
              <a:cs typeface="Calibri"/>
            </a:rPr>
            <a:t> in </a:t>
          </a:r>
          <a:r>
            <a:rPr lang="en-US" sz="1300" kern="1200" dirty="0" err="1">
              <a:latin typeface="Calibri"/>
              <a:cs typeface="Calibri"/>
            </a:rPr>
            <a:t>profesorjev</a:t>
          </a:r>
          <a:endParaRPr lang="en-US" sz="1300" kern="1200" dirty="0">
            <a:latin typeface="Calibri"/>
            <a:cs typeface="Calibri"/>
          </a:endParaRPr>
        </a:p>
      </dsp:txBody>
      <dsp:txXfrm>
        <a:off x="1256840" y="1600200"/>
        <a:ext cx="2058753" cy="696407"/>
      </dsp:txXfrm>
    </dsp:sp>
    <dsp:sp modelId="{377C9C7A-7926-45D6-8DF6-31860BF3E5C5}">
      <dsp:nvSpPr>
        <dsp:cNvPr id="0" name=""/>
        <dsp:cNvSpPr/>
      </dsp:nvSpPr>
      <dsp:spPr>
        <a:xfrm>
          <a:off x="4757275" y="2044389"/>
          <a:ext cx="1579973" cy="6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l" defTabSz="577850">
            <a:lnSpc>
              <a:spcPct val="90000"/>
            </a:lnSpc>
            <a:spcBef>
              <a:spcPct val="0"/>
            </a:spcBef>
            <a:spcAft>
              <a:spcPct val="35000"/>
            </a:spcAft>
            <a:buNone/>
          </a:pPr>
          <a:r>
            <a:rPr lang="en-US" sz="1300" kern="1200">
              <a:latin typeface="Calibri"/>
              <a:cs typeface="Calibri"/>
            </a:rPr>
            <a:t>Nacionalni program visokega šolstva (2010)</a:t>
          </a:r>
        </a:p>
      </dsp:txBody>
      <dsp:txXfrm>
        <a:off x="4757275" y="2044389"/>
        <a:ext cx="1579973" cy="696407"/>
      </dsp:txXfrm>
    </dsp:sp>
    <dsp:sp modelId="{5991F50E-1E9E-49C1-B6B3-42AA593099F0}">
      <dsp:nvSpPr>
        <dsp:cNvPr id="0" name=""/>
        <dsp:cNvSpPr/>
      </dsp:nvSpPr>
      <dsp:spPr>
        <a:xfrm>
          <a:off x="3943350" y="3656136"/>
          <a:ext cx="2393899" cy="6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t" anchorCtr="0">
          <a:noAutofit/>
        </a:bodyPr>
        <a:lstStyle/>
        <a:p>
          <a:pPr marL="0" lvl="0" indent="0" algn="ctr" defTabSz="577850">
            <a:lnSpc>
              <a:spcPct val="90000"/>
            </a:lnSpc>
            <a:spcBef>
              <a:spcPct val="0"/>
            </a:spcBef>
            <a:spcAft>
              <a:spcPct val="35000"/>
            </a:spcAft>
            <a:buNone/>
          </a:pPr>
          <a:r>
            <a:rPr lang="en-US" sz="1300" kern="1200">
              <a:latin typeface="Calibri"/>
              <a:cs typeface="Calibri"/>
            </a:rPr>
            <a:t>jezikovna politika slovenskih univerz</a:t>
          </a:r>
        </a:p>
      </dsp:txBody>
      <dsp:txXfrm>
        <a:off x="3943350" y="3656136"/>
        <a:ext cx="2393899" cy="6964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AF9D6-D031-437E-8F11-C62DFEE1E999}">
      <dsp:nvSpPr>
        <dsp:cNvPr id="0" name=""/>
        <dsp:cNvSpPr/>
      </dsp:nvSpPr>
      <dsp:spPr>
        <a:xfrm>
          <a:off x="461314" y="0"/>
          <a:ext cx="6964070" cy="4352544"/>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5FFC1C-8FFE-4996-B59B-9FEA315F5B32}">
      <dsp:nvSpPr>
        <dsp:cNvPr id="0" name=""/>
        <dsp:cNvSpPr/>
      </dsp:nvSpPr>
      <dsp:spPr>
        <a:xfrm>
          <a:off x="1147275" y="3236551"/>
          <a:ext cx="160173" cy="16017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4B2061-C5E8-4D0F-B62F-3F029DF3227A}">
      <dsp:nvSpPr>
        <dsp:cNvPr id="0" name=""/>
        <dsp:cNvSpPr/>
      </dsp:nvSpPr>
      <dsp:spPr>
        <a:xfrm>
          <a:off x="1227362" y="3316638"/>
          <a:ext cx="1190856" cy="1035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873"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err="1"/>
            <a:t>Prvi</a:t>
          </a:r>
          <a:r>
            <a:rPr lang="en-US" sz="1400" kern="1200" dirty="0"/>
            <a:t> </a:t>
          </a:r>
          <a:r>
            <a:rPr lang="en-US" sz="1400" kern="1200" dirty="0" err="1"/>
            <a:t>odzivi</a:t>
          </a:r>
          <a:r>
            <a:rPr lang="en-US" sz="1400" kern="1200" dirty="0"/>
            <a:t> stroke (2006), </a:t>
          </a:r>
          <a:r>
            <a:rPr lang="en-US" sz="1400" kern="1200" dirty="0" err="1"/>
            <a:t>članki</a:t>
          </a:r>
          <a:r>
            <a:rPr lang="en-US" sz="1400" kern="1200" dirty="0"/>
            <a:t>, </a:t>
          </a:r>
          <a:r>
            <a:rPr lang="en-US" sz="1400" kern="1200" dirty="0" err="1"/>
            <a:t>razprave</a:t>
          </a:r>
          <a:r>
            <a:rPr lang="en-US" sz="1400" kern="1200" dirty="0"/>
            <a:t>, </a:t>
          </a:r>
          <a:r>
            <a:rPr lang="en-US" sz="1400" kern="1200" dirty="0" err="1"/>
            <a:t>okrogle</a:t>
          </a:r>
          <a:r>
            <a:rPr lang="en-US" sz="1400" kern="1200" dirty="0"/>
            <a:t> </a:t>
          </a:r>
          <a:r>
            <a:rPr lang="en-US" sz="1400" kern="1200" dirty="0" err="1"/>
            <a:t>mize</a:t>
          </a:r>
          <a:endParaRPr lang="en-US" sz="1400" kern="1200" dirty="0"/>
        </a:p>
      </dsp:txBody>
      <dsp:txXfrm>
        <a:off x="1227362" y="3316638"/>
        <a:ext cx="1190856" cy="1035905"/>
      </dsp:txXfrm>
    </dsp:sp>
    <dsp:sp modelId="{F8C22704-7176-4FFB-B852-C744BC0358D0}">
      <dsp:nvSpPr>
        <dsp:cNvPr id="0" name=""/>
        <dsp:cNvSpPr/>
      </dsp:nvSpPr>
      <dsp:spPr>
        <a:xfrm>
          <a:off x="2278937" y="2224149"/>
          <a:ext cx="278562" cy="27856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0F1FB7-E895-4702-9C52-B3543680EE67}">
      <dsp:nvSpPr>
        <dsp:cNvPr id="0" name=""/>
        <dsp:cNvSpPr/>
      </dsp:nvSpPr>
      <dsp:spPr>
        <a:xfrm>
          <a:off x="2418218" y="2363431"/>
          <a:ext cx="1462454" cy="1989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605"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1. </a:t>
          </a:r>
          <a:r>
            <a:rPr lang="en-US" sz="1400" kern="1200" dirty="0" err="1"/>
            <a:t>Nacionalni</a:t>
          </a:r>
          <a:r>
            <a:rPr lang="en-US" sz="1400" kern="1200" dirty="0"/>
            <a:t> program </a:t>
          </a:r>
          <a:r>
            <a:rPr lang="en-US" sz="1400" kern="1200" dirty="0" err="1"/>
            <a:t>jezikovne</a:t>
          </a:r>
          <a:r>
            <a:rPr lang="en-US" sz="1400" kern="1200" dirty="0"/>
            <a:t> </a:t>
          </a:r>
          <a:r>
            <a:rPr lang="en-US" sz="1400" kern="1200" dirty="0" err="1"/>
            <a:t>politike</a:t>
          </a:r>
          <a:endParaRPr lang="en-US" sz="1400" kern="1200" dirty="0"/>
        </a:p>
        <a:p>
          <a:pPr marL="0" lvl="0" indent="0" algn="l" defTabSz="622300">
            <a:lnSpc>
              <a:spcPct val="90000"/>
            </a:lnSpc>
            <a:spcBef>
              <a:spcPct val="0"/>
            </a:spcBef>
            <a:spcAft>
              <a:spcPct val="35000"/>
            </a:spcAft>
            <a:buNone/>
          </a:pPr>
          <a:r>
            <a:rPr lang="en-US" sz="1400" kern="1200" dirty="0"/>
            <a:t>(2007—2011)</a:t>
          </a:r>
        </a:p>
      </dsp:txBody>
      <dsp:txXfrm>
        <a:off x="2418218" y="2363431"/>
        <a:ext cx="1462454" cy="1989112"/>
      </dsp:txXfrm>
    </dsp:sp>
    <dsp:sp modelId="{6BF52A19-2E3D-4BA7-AA32-48C20EAEBC10}">
      <dsp:nvSpPr>
        <dsp:cNvPr id="0" name=""/>
        <dsp:cNvSpPr/>
      </dsp:nvSpPr>
      <dsp:spPr>
        <a:xfrm>
          <a:off x="3723981" y="1478123"/>
          <a:ext cx="369095" cy="36909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A11A7A-7E03-4454-91F9-DB59E0078126}">
      <dsp:nvSpPr>
        <dsp:cNvPr id="0" name=""/>
        <dsp:cNvSpPr/>
      </dsp:nvSpPr>
      <dsp:spPr>
        <a:xfrm>
          <a:off x="3908529" y="1662671"/>
          <a:ext cx="1462454" cy="2689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576"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2. </a:t>
          </a:r>
          <a:r>
            <a:rPr lang="en-US" sz="1400" kern="1200" dirty="0" err="1"/>
            <a:t>osnutek</a:t>
          </a:r>
          <a:r>
            <a:rPr lang="en-US" sz="1400" kern="1200" dirty="0"/>
            <a:t>  NPJP (2012—2016)</a:t>
          </a:r>
        </a:p>
      </dsp:txBody>
      <dsp:txXfrm>
        <a:off x="3908529" y="1662671"/>
        <a:ext cx="1462454" cy="2689872"/>
      </dsp:txXfrm>
    </dsp:sp>
    <dsp:sp modelId="{DBB59193-186E-4D3B-B8A5-A7FAA5D5595C}">
      <dsp:nvSpPr>
        <dsp:cNvPr id="0" name=""/>
        <dsp:cNvSpPr/>
      </dsp:nvSpPr>
      <dsp:spPr>
        <a:xfrm>
          <a:off x="5297861" y="984545"/>
          <a:ext cx="494448" cy="49444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9FAB95-1655-42A2-909E-2B56C6BE84EA}">
      <dsp:nvSpPr>
        <dsp:cNvPr id="0" name=""/>
        <dsp:cNvSpPr/>
      </dsp:nvSpPr>
      <dsp:spPr>
        <a:xfrm>
          <a:off x="5545086" y="1231769"/>
          <a:ext cx="1462454" cy="3120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998"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err="1"/>
            <a:t>Primerjalna</a:t>
          </a:r>
          <a:r>
            <a:rPr lang="en-US" sz="1400" kern="1200" dirty="0"/>
            <a:t> </a:t>
          </a:r>
          <a:r>
            <a:rPr lang="en-US" sz="1400" kern="1200" dirty="0" err="1"/>
            <a:t>študija</a:t>
          </a:r>
          <a:r>
            <a:rPr lang="en-US" sz="1400" kern="1200" dirty="0"/>
            <a:t> o </a:t>
          </a:r>
          <a:r>
            <a:rPr lang="en-US" sz="1400" kern="1200" dirty="0" err="1"/>
            <a:t>jeziku</a:t>
          </a:r>
          <a:r>
            <a:rPr lang="en-US" sz="1400" kern="1200" dirty="0"/>
            <a:t> v </a:t>
          </a:r>
          <a:r>
            <a:rPr lang="en-US" sz="1400" kern="1200" dirty="0" err="1"/>
            <a:t>visokem</a:t>
          </a:r>
          <a:r>
            <a:rPr lang="en-US" sz="1400" kern="1200" dirty="0"/>
            <a:t> </a:t>
          </a:r>
          <a:r>
            <a:rPr lang="en-US" sz="1400" kern="1200" dirty="0" err="1"/>
            <a:t>šolstvu</a:t>
          </a:r>
          <a:r>
            <a:rPr lang="en-US" sz="1400" kern="1200" dirty="0"/>
            <a:t> v RS in </a:t>
          </a:r>
          <a:r>
            <a:rPr lang="en-US" sz="1400" kern="1200" dirty="0" err="1"/>
            <a:t>izbranih</a:t>
          </a:r>
          <a:r>
            <a:rPr lang="en-US" sz="1400" kern="1200" dirty="0"/>
            <a:t> </a:t>
          </a:r>
          <a:r>
            <a:rPr lang="en-US" sz="1400" kern="1200" dirty="0" err="1"/>
            <a:t>evropskih</a:t>
          </a:r>
          <a:r>
            <a:rPr lang="en-US" sz="1400" kern="1200" dirty="0"/>
            <a:t> </a:t>
          </a:r>
          <a:r>
            <a:rPr lang="en-US" sz="1400" kern="1200" dirty="0" err="1"/>
            <a:t>državah</a:t>
          </a:r>
          <a:r>
            <a:rPr lang="en-US" sz="1400" kern="1200" dirty="0"/>
            <a:t> 2012</a:t>
          </a:r>
        </a:p>
        <a:p>
          <a:pPr marL="0" lvl="0" indent="0" algn="l" defTabSz="622300">
            <a:lnSpc>
              <a:spcPct val="90000"/>
            </a:lnSpc>
            <a:spcBef>
              <a:spcPct val="0"/>
            </a:spcBef>
            <a:spcAft>
              <a:spcPct val="35000"/>
            </a:spcAft>
            <a:buNone/>
          </a:pPr>
          <a:r>
            <a:rPr lang="en-US" sz="1400" kern="1200" dirty="0"/>
            <a:t>(</a:t>
          </a:r>
          <a:r>
            <a:rPr lang="en-US" sz="1400" kern="1200" dirty="0" err="1"/>
            <a:t>naročnik</a:t>
          </a:r>
          <a:r>
            <a:rPr lang="en-US" sz="1400" kern="1200" dirty="0"/>
            <a:t> MIZKŠ)</a:t>
          </a:r>
        </a:p>
      </dsp:txBody>
      <dsp:txXfrm>
        <a:off x="5545086" y="1231769"/>
        <a:ext cx="1462454" cy="31207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FAD6FD-24D7-4177-A000-796BDD660C10}">
      <dsp:nvSpPr>
        <dsp:cNvPr id="0" name=""/>
        <dsp:cNvSpPr/>
      </dsp:nvSpPr>
      <dsp:spPr>
        <a:xfrm rot="21300000">
          <a:off x="24202" y="1726867"/>
          <a:ext cx="7838295" cy="897603"/>
        </a:xfrm>
        <a:prstGeom prst="mathMinus">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2C33FA-FF01-4E48-9E38-2E5834DE7D7B}">
      <dsp:nvSpPr>
        <dsp:cNvPr id="0" name=""/>
        <dsp:cNvSpPr/>
      </dsp:nvSpPr>
      <dsp:spPr>
        <a:xfrm>
          <a:off x="946404" y="217566"/>
          <a:ext cx="2366010" cy="1740535"/>
        </a:xfrm>
        <a:prstGeom prst="downArrow">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AF663A-75FB-4ECA-889E-B90AF833D023}">
      <dsp:nvSpPr>
        <dsp:cNvPr id="0" name=""/>
        <dsp:cNvSpPr/>
      </dsp:nvSpPr>
      <dsp:spPr>
        <a:xfrm>
          <a:off x="4179951" y="0"/>
          <a:ext cx="2523744" cy="1827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err="1"/>
            <a:t>Internacionalizacija</a:t>
          </a:r>
          <a:endParaRPr lang="sl-SI" sz="2200" kern="1200" dirty="0"/>
        </a:p>
      </dsp:txBody>
      <dsp:txXfrm>
        <a:off x="4179951" y="0"/>
        <a:ext cx="2523744" cy="1827561"/>
      </dsp:txXfrm>
    </dsp:sp>
    <dsp:sp modelId="{73431770-CC2F-463D-AA51-D61D10129233}">
      <dsp:nvSpPr>
        <dsp:cNvPr id="0" name=""/>
        <dsp:cNvSpPr/>
      </dsp:nvSpPr>
      <dsp:spPr>
        <a:xfrm>
          <a:off x="4574286" y="2393235"/>
          <a:ext cx="2366010" cy="1740535"/>
        </a:xfrm>
        <a:prstGeom prst="upArrow">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6EFC3E-6DB0-47FF-A3C0-2309D1046FE8}">
      <dsp:nvSpPr>
        <dsp:cNvPr id="0" name=""/>
        <dsp:cNvSpPr/>
      </dsp:nvSpPr>
      <dsp:spPr>
        <a:xfrm>
          <a:off x="1183005" y="2523776"/>
          <a:ext cx="2523744" cy="1827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err="1"/>
            <a:t>Skrb</a:t>
          </a:r>
          <a:r>
            <a:rPr lang="en-US" sz="2200" kern="1200" dirty="0"/>
            <a:t> za </a:t>
          </a:r>
          <a:r>
            <a:rPr lang="en-US" sz="2200" kern="1200" dirty="0" err="1"/>
            <a:t>slovenski</a:t>
          </a:r>
          <a:r>
            <a:rPr lang="en-US" sz="2200" kern="1200" dirty="0"/>
            <a:t> </a:t>
          </a:r>
          <a:r>
            <a:rPr lang="en-US" sz="2200" kern="1200" dirty="0" err="1"/>
            <a:t>jezik</a:t>
          </a:r>
          <a:endParaRPr lang="sl-SI" sz="2200" kern="1200" dirty="0"/>
        </a:p>
      </dsp:txBody>
      <dsp:txXfrm>
        <a:off x="1183005" y="2523776"/>
        <a:ext cx="2523744" cy="18275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A5A19-2265-4A3D-9304-2DD23028A09E}">
      <dsp:nvSpPr>
        <dsp:cNvPr id="0" name=""/>
        <dsp:cNvSpPr/>
      </dsp:nvSpPr>
      <dsp:spPr>
        <a:xfrm>
          <a:off x="3203" y="255579"/>
          <a:ext cx="1367079" cy="384138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sl-SI" sz="1100" b="1" kern="1200"/>
            <a:t>jezikovn</a:t>
          </a:r>
          <a:r>
            <a:rPr lang="en-US" sz="1100" b="1" kern="1200"/>
            <a:t>a</a:t>
          </a:r>
          <a:r>
            <a:rPr lang="sl-SI" sz="1100" b="1" kern="1200"/>
            <a:t> usposabljanj</a:t>
          </a:r>
          <a:r>
            <a:rPr lang="en-US" sz="1100" b="1" kern="1200"/>
            <a:t>a</a:t>
          </a:r>
          <a:r>
            <a:rPr lang="sl-SI" sz="1100" kern="1200"/>
            <a:t> za tuje študent(k)e</a:t>
          </a:r>
          <a:r>
            <a:rPr lang="en-US" sz="1100" kern="1200"/>
            <a:t> in osebje (Leto plus, spletni tečaji …);</a:t>
          </a:r>
        </a:p>
      </dsp:txBody>
      <dsp:txXfrm>
        <a:off x="3203" y="255579"/>
        <a:ext cx="1367079" cy="3841385"/>
      </dsp:txXfrm>
    </dsp:sp>
    <dsp:sp modelId="{B0984225-767C-4251-BEE1-A0C52625726D}">
      <dsp:nvSpPr>
        <dsp:cNvPr id="0" name=""/>
        <dsp:cNvSpPr/>
      </dsp:nvSpPr>
      <dsp:spPr>
        <a:xfrm>
          <a:off x="1398364" y="2054772"/>
          <a:ext cx="205061" cy="243000"/>
        </a:xfrm>
        <a:prstGeom prst="rightArrow">
          <a:avLst>
            <a:gd name="adj1" fmla="val 50000"/>
            <a:gd name="adj2" fmla="val 5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A7D807-5361-449C-ACAF-832262302339}">
      <dsp:nvSpPr>
        <dsp:cNvPr id="0" name=""/>
        <dsp:cNvSpPr/>
      </dsp:nvSpPr>
      <dsp:spPr>
        <a:xfrm>
          <a:off x="1631506" y="255579"/>
          <a:ext cx="1367079" cy="384138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sl-SI" sz="1100" b="1" kern="1200" dirty="0"/>
            <a:t>pri mobilnosti</a:t>
          </a:r>
          <a:r>
            <a:rPr lang="en-US" sz="1100" b="1" kern="1200" dirty="0"/>
            <a:t> </a:t>
          </a:r>
          <a:r>
            <a:rPr lang="sl-SI" sz="1100" kern="1200" dirty="0"/>
            <a:t>akreditacija košarice predmetov v tujem jeziku za </a:t>
          </a:r>
          <a:r>
            <a:rPr lang="sl-SI" sz="1100" kern="1200" dirty="0" err="1"/>
            <a:t>izmenjavne</a:t>
          </a:r>
          <a:r>
            <a:rPr lang="sl-SI" sz="1100" kern="1200" dirty="0"/>
            <a:t> študent(k)e, hkrati odprta kot izbirne vsebine za domače študente. Širitev ponudbe namreč omogoča prihod večjega števila tujih </a:t>
          </a:r>
          <a:r>
            <a:rPr lang="sl-SI" sz="1100" kern="1200" dirty="0" err="1"/>
            <a:t>izmenjavnih</a:t>
          </a:r>
          <a:r>
            <a:rPr lang="sl-SI" sz="1100" kern="1200" dirty="0"/>
            <a:t> študentov in s tem možnost odhoda na tuje institucije za domače študente</a:t>
          </a:r>
          <a:r>
            <a:rPr lang="en-US" sz="1100" kern="1200" dirty="0"/>
            <a:t>;</a:t>
          </a:r>
          <a:r>
            <a:rPr lang="sl-SI" sz="1100" kern="1200" dirty="0"/>
            <a:t> </a:t>
          </a:r>
          <a:endParaRPr lang="en-US" sz="1100" kern="1200" dirty="0"/>
        </a:p>
      </dsp:txBody>
      <dsp:txXfrm>
        <a:off x="1631506" y="255579"/>
        <a:ext cx="1367079" cy="3841385"/>
      </dsp:txXfrm>
    </dsp:sp>
    <dsp:sp modelId="{46179461-43E7-4BAB-A108-9DE74B8D9DB7}">
      <dsp:nvSpPr>
        <dsp:cNvPr id="0" name=""/>
        <dsp:cNvSpPr/>
      </dsp:nvSpPr>
      <dsp:spPr>
        <a:xfrm>
          <a:off x="3026667" y="2054772"/>
          <a:ext cx="205061" cy="243000"/>
        </a:xfrm>
        <a:prstGeom prst="rightArrow">
          <a:avLst>
            <a:gd name="adj1" fmla="val 50000"/>
            <a:gd name="adj2" fmla="val 5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260D05-0EEF-4B4F-94F0-D62B2F109457}">
      <dsp:nvSpPr>
        <dsp:cNvPr id="0" name=""/>
        <dsp:cNvSpPr/>
      </dsp:nvSpPr>
      <dsp:spPr>
        <a:xfrm>
          <a:off x="3259810" y="255579"/>
          <a:ext cx="1367079" cy="384138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kern="1200" dirty="0"/>
            <a:t>n</a:t>
          </a:r>
          <a:r>
            <a:rPr lang="sl-SI" sz="1100" kern="1200" dirty="0"/>
            <a:t>a fakultetah </a:t>
          </a:r>
          <a:r>
            <a:rPr lang="en-US" sz="1100" kern="1200" dirty="0" err="1"/>
            <a:t>več</a:t>
          </a:r>
          <a:r>
            <a:rPr lang="en-US" sz="1100" kern="1200" dirty="0"/>
            <a:t> </a:t>
          </a:r>
          <a:r>
            <a:rPr lang="sl-SI" sz="1100" kern="1200" dirty="0"/>
            <a:t>predmetov, ki študente opremijo z znanjem o (večjezični) terminologiji, strokovnem pisanju in komuniciranju v stroki</a:t>
          </a:r>
          <a:r>
            <a:rPr lang="en-US" sz="1100" kern="1200" dirty="0"/>
            <a:t>;</a:t>
          </a:r>
        </a:p>
      </dsp:txBody>
      <dsp:txXfrm>
        <a:off x="3259810" y="255579"/>
        <a:ext cx="1367079" cy="3841385"/>
      </dsp:txXfrm>
    </dsp:sp>
    <dsp:sp modelId="{B9AEB432-334A-4078-92B7-355920A86443}">
      <dsp:nvSpPr>
        <dsp:cNvPr id="0" name=""/>
        <dsp:cNvSpPr/>
      </dsp:nvSpPr>
      <dsp:spPr>
        <a:xfrm>
          <a:off x="4654970" y="2054772"/>
          <a:ext cx="205061" cy="243000"/>
        </a:xfrm>
        <a:prstGeom prst="rightArrow">
          <a:avLst>
            <a:gd name="adj1" fmla="val 50000"/>
            <a:gd name="adj2" fmla="val 5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48D00B-098E-4B85-A09E-E6E941842276}">
      <dsp:nvSpPr>
        <dsp:cNvPr id="0" name=""/>
        <dsp:cNvSpPr/>
      </dsp:nvSpPr>
      <dsp:spPr>
        <a:xfrm>
          <a:off x="4888113" y="255579"/>
          <a:ext cx="1367079" cy="384138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kern="1200"/>
            <a:t>m</a:t>
          </a:r>
          <a:r>
            <a:rPr lang="sl-SI" sz="1100" kern="1200"/>
            <a:t>edpredmetno sodelovanje je pogosta praksa na članicah, kjer so zaposleni tudi jezikoslovci</a:t>
          </a:r>
          <a:r>
            <a:rPr lang="en-US" sz="1100" kern="1200"/>
            <a:t>;</a:t>
          </a:r>
        </a:p>
      </dsp:txBody>
      <dsp:txXfrm>
        <a:off x="4888113" y="255579"/>
        <a:ext cx="1367079" cy="3841385"/>
      </dsp:txXfrm>
    </dsp:sp>
    <dsp:sp modelId="{3E400D2B-D864-4547-B79B-F446DEFA8EF6}">
      <dsp:nvSpPr>
        <dsp:cNvPr id="0" name=""/>
        <dsp:cNvSpPr/>
      </dsp:nvSpPr>
      <dsp:spPr>
        <a:xfrm>
          <a:off x="6283274" y="2054772"/>
          <a:ext cx="205061" cy="243000"/>
        </a:xfrm>
        <a:prstGeom prst="rightArrow">
          <a:avLst>
            <a:gd name="adj1" fmla="val 50000"/>
            <a:gd name="adj2" fmla="val 5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2E5CD4-8D28-4571-9FFD-8E2423319150}">
      <dsp:nvSpPr>
        <dsp:cNvPr id="0" name=""/>
        <dsp:cNvSpPr/>
      </dsp:nvSpPr>
      <dsp:spPr>
        <a:xfrm>
          <a:off x="6516417" y="255579"/>
          <a:ext cx="1367079" cy="384138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kern="1200"/>
            <a:t>o</a:t>
          </a:r>
          <a:r>
            <a:rPr lang="sl-SI" sz="1100" kern="1200"/>
            <a:t>gromen korak in možnosti za večanje ponudbe predmetov za tuje študent(k)e ponujajo </a:t>
          </a:r>
          <a:r>
            <a:rPr lang="sl-SI" sz="1100" b="1" kern="1200"/>
            <a:t>jezikovne tehnologije</a:t>
          </a:r>
          <a:r>
            <a:rPr lang="sl-SI" sz="1100" kern="1200"/>
            <a:t>, ki so v tem desetletju izjemno napredovale in omogočajo še pred desetletjem nepredstavljive možnosti za sobivanje jezikov in iskanje novih načinov prenašanja znanja v visokošolskem pedagoškem in znanstvenem prostoru</a:t>
          </a:r>
          <a:r>
            <a:rPr lang="en-US" sz="1100" kern="1200"/>
            <a:t>: UL ON.</a:t>
          </a:r>
        </a:p>
      </dsp:txBody>
      <dsp:txXfrm>
        <a:off x="6516417" y="255579"/>
        <a:ext cx="1367079" cy="38413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4C77F-67A5-4A9B-9F6B-6E240415AA8B}">
      <dsp:nvSpPr>
        <dsp:cNvPr id="0" name=""/>
        <dsp:cNvSpPr/>
      </dsp:nvSpPr>
      <dsp:spPr>
        <a:xfrm>
          <a:off x="680844" y="1268"/>
          <a:ext cx="2718754" cy="163125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l-SI" sz="1100" kern="1200" dirty="0"/>
            <a:t>Normalizacija</a:t>
          </a:r>
          <a:r>
            <a:rPr lang="en-US" sz="1100" kern="1200" dirty="0"/>
            <a:t> </a:t>
          </a:r>
          <a:r>
            <a:rPr lang="sl-SI" sz="1100" kern="1200" dirty="0"/>
            <a:t>jezikovnega</a:t>
          </a:r>
          <a:r>
            <a:rPr lang="en-US" sz="1100" kern="1200" dirty="0"/>
            <a:t> </a:t>
          </a:r>
          <a:r>
            <a:rPr lang="sl-SI" sz="1100" kern="1200" dirty="0"/>
            <a:t>zavedanja</a:t>
          </a:r>
          <a:r>
            <a:rPr lang="en-US" sz="1100" kern="1200" dirty="0"/>
            <a:t>: </a:t>
          </a:r>
          <a:r>
            <a:rPr lang="en-US" sz="1100" kern="1200" dirty="0" err="1"/>
            <a:t>spoštovanje</a:t>
          </a:r>
          <a:r>
            <a:rPr lang="en-US" sz="1100" kern="1200" dirty="0"/>
            <a:t> </a:t>
          </a:r>
          <a:r>
            <a:rPr lang="en-US" sz="1100" kern="1200" dirty="0" err="1"/>
            <a:t>odločitve</a:t>
          </a:r>
          <a:r>
            <a:rPr lang="en-US" sz="1100" kern="1200" dirty="0"/>
            <a:t> o </a:t>
          </a:r>
          <a:r>
            <a:rPr lang="en-US" sz="1100" kern="1200" dirty="0" err="1"/>
            <a:t>statusu</a:t>
          </a:r>
          <a:r>
            <a:rPr lang="en-US" sz="1100" kern="1200" dirty="0"/>
            <a:t> </a:t>
          </a:r>
          <a:r>
            <a:rPr lang="en-US" sz="1100" kern="1200" dirty="0" err="1"/>
            <a:t>slovenščine</a:t>
          </a:r>
          <a:r>
            <a:rPr lang="en-US" sz="1100" kern="1200" dirty="0"/>
            <a:t> </a:t>
          </a:r>
          <a:r>
            <a:rPr lang="en-US" sz="1100" kern="1200" dirty="0" err="1"/>
            <a:t>kot</a:t>
          </a:r>
          <a:r>
            <a:rPr lang="en-US" sz="1100" kern="1200" dirty="0"/>
            <a:t> </a:t>
          </a:r>
          <a:r>
            <a:rPr lang="en-US" sz="1100" kern="1200" dirty="0" err="1"/>
            <a:t>jezika</a:t>
          </a:r>
          <a:r>
            <a:rPr lang="en-US" sz="1100" kern="1200" dirty="0"/>
            <a:t> </a:t>
          </a:r>
          <a:r>
            <a:rPr lang="en-US" sz="1100" kern="1200" dirty="0" err="1"/>
            <a:t>visokega</a:t>
          </a:r>
          <a:r>
            <a:rPr lang="en-US" sz="1100" kern="1200" dirty="0"/>
            <a:t> </a:t>
          </a:r>
          <a:r>
            <a:rPr lang="en-US" sz="1100" kern="1200" dirty="0" err="1"/>
            <a:t>šolstva</a:t>
          </a:r>
          <a:r>
            <a:rPr lang="en-US" sz="1100" kern="1200" dirty="0"/>
            <a:t>. </a:t>
          </a:r>
          <a:r>
            <a:rPr lang="en-US" sz="1100" kern="1200" dirty="0" err="1"/>
            <a:t>Slovenščina</a:t>
          </a:r>
          <a:r>
            <a:rPr lang="en-US" sz="1100" kern="1200" dirty="0"/>
            <a:t> ne </a:t>
          </a:r>
          <a:r>
            <a:rPr lang="en-US" sz="1100" kern="1200" dirty="0" err="1"/>
            <a:t>kot</a:t>
          </a:r>
          <a:r>
            <a:rPr lang="en-US" sz="1100" kern="1200" dirty="0"/>
            <a:t> </a:t>
          </a:r>
          <a:r>
            <a:rPr lang="en-US" sz="1100" kern="1200" dirty="0" err="1"/>
            <a:t>ovira</a:t>
          </a:r>
          <a:r>
            <a:rPr lang="en-US" sz="1100" kern="1200" dirty="0"/>
            <a:t>, </a:t>
          </a:r>
          <a:r>
            <a:rPr lang="en-US" sz="1100" kern="1200" dirty="0" err="1"/>
            <a:t>ampak</a:t>
          </a:r>
          <a:r>
            <a:rPr lang="en-US" sz="1100" kern="1200" dirty="0"/>
            <a:t> </a:t>
          </a:r>
          <a:r>
            <a:rPr lang="en-US" sz="1100" kern="1200" dirty="0" err="1"/>
            <a:t>zagotovilo</a:t>
          </a:r>
          <a:r>
            <a:rPr lang="en-US" sz="1100" kern="1200" dirty="0"/>
            <a:t> </a:t>
          </a:r>
          <a:r>
            <a:rPr lang="en-US" sz="1100" kern="1200" dirty="0" err="1"/>
            <a:t>kakovosti</a:t>
          </a:r>
          <a:r>
            <a:rPr lang="en-US" sz="1100" kern="1200" dirty="0"/>
            <a:t> </a:t>
          </a:r>
          <a:r>
            <a:rPr lang="en-US" sz="1100" kern="1200" dirty="0" err="1"/>
            <a:t>slovenskega</a:t>
          </a:r>
          <a:r>
            <a:rPr lang="en-US" sz="1100" kern="1200" dirty="0"/>
            <a:t> </a:t>
          </a:r>
          <a:r>
            <a:rPr lang="en-US" sz="1100" kern="1200" dirty="0" err="1"/>
            <a:t>visokega</a:t>
          </a:r>
          <a:r>
            <a:rPr lang="en-US" sz="1100" kern="1200" dirty="0"/>
            <a:t> </a:t>
          </a:r>
          <a:r>
            <a:rPr lang="en-US" sz="1100" kern="1200" dirty="0" err="1"/>
            <a:t>šolstva</a:t>
          </a:r>
          <a:r>
            <a:rPr lang="en-US" sz="1100" kern="1200" dirty="0"/>
            <a:t>.</a:t>
          </a:r>
        </a:p>
      </dsp:txBody>
      <dsp:txXfrm>
        <a:off x="728622" y="49046"/>
        <a:ext cx="2623198" cy="1535696"/>
      </dsp:txXfrm>
    </dsp:sp>
    <dsp:sp modelId="{19ED2E6E-D6AD-41C4-AEBF-E68D248C90C2}">
      <dsp:nvSpPr>
        <dsp:cNvPr id="0" name=""/>
        <dsp:cNvSpPr/>
      </dsp:nvSpPr>
      <dsp:spPr>
        <a:xfrm>
          <a:off x="3638849" y="479768"/>
          <a:ext cx="576376" cy="67425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638849" y="614618"/>
        <a:ext cx="403463" cy="404551"/>
      </dsp:txXfrm>
    </dsp:sp>
    <dsp:sp modelId="{76A0C350-0F56-4CBB-9ACC-63F3D9D47CD7}">
      <dsp:nvSpPr>
        <dsp:cNvPr id="0" name=""/>
        <dsp:cNvSpPr/>
      </dsp:nvSpPr>
      <dsp:spPr>
        <a:xfrm>
          <a:off x="4487100" y="1268"/>
          <a:ext cx="2718754" cy="1631252"/>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Jezikovna strategija kot odgovornost slovenskih univerz, povezana s strategijami internacionalizacije.</a:t>
          </a:r>
        </a:p>
      </dsp:txBody>
      <dsp:txXfrm>
        <a:off x="4534878" y="49046"/>
        <a:ext cx="2623198" cy="1535696"/>
      </dsp:txXfrm>
    </dsp:sp>
    <dsp:sp modelId="{9F018021-4797-40CD-A848-30D83E78B610}">
      <dsp:nvSpPr>
        <dsp:cNvPr id="0" name=""/>
        <dsp:cNvSpPr/>
      </dsp:nvSpPr>
      <dsp:spPr>
        <a:xfrm rot="5400000">
          <a:off x="5558290" y="1822833"/>
          <a:ext cx="576376" cy="674251"/>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5644203" y="1871771"/>
        <a:ext cx="404551" cy="403463"/>
      </dsp:txXfrm>
    </dsp:sp>
    <dsp:sp modelId="{FF6AF3A8-6134-4F96-8670-2BC403AEF235}">
      <dsp:nvSpPr>
        <dsp:cNvPr id="0" name=""/>
        <dsp:cNvSpPr/>
      </dsp:nvSpPr>
      <dsp:spPr>
        <a:xfrm>
          <a:off x="4487100" y="2720022"/>
          <a:ext cx="2718754" cy="1631252"/>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U</a:t>
          </a:r>
          <a:r>
            <a:rPr lang="sl-SI" sz="1100" b="1" kern="1200"/>
            <a:t>niverze </a:t>
          </a:r>
          <a:r>
            <a:rPr lang="en-US" sz="1100" b="1" kern="1200"/>
            <a:t>bi </a:t>
          </a:r>
          <a:r>
            <a:rPr lang="sl-SI" sz="1100" b="1" kern="1200"/>
            <a:t>dolgoročno morale ponujati infrastrukturo, ki bi sistemsko omogočala kakovostno internacionalizacijo. </a:t>
          </a:r>
          <a:r>
            <a:rPr lang="sl-SI" sz="1100" kern="1200"/>
            <a:t>To bi lahko omogočali </a:t>
          </a:r>
          <a:r>
            <a:rPr lang="sl-SI" sz="1100" b="1" kern="1200"/>
            <a:t>jezikovni centri na univerzah</a:t>
          </a:r>
          <a:r>
            <a:rPr lang="en-US" sz="1100" kern="1200"/>
            <a:t>.</a:t>
          </a:r>
        </a:p>
      </dsp:txBody>
      <dsp:txXfrm>
        <a:off x="4534878" y="2767800"/>
        <a:ext cx="2623198" cy="1535696"/>
      </dsp:txXfrm>
    </dsp:sp>
    <dsp:sp modelId="{7D369727-683C-4D58-A798-F5363DB2B3B4}">
      <dsp:nvSpPr>
        <dsp:cNvPr id="0" name=""/>
        <dsp:cNvSpPr/>
      </dsp:nvSpPr>
      <dsp:spPr>
        <a:xfrm rot="10800000">
          <a:off x="3671474" y="3198523"/>
          <a:ext cx="576376" cy="674251"/>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3844387" y="3333373"/>
        <a:ext cx="403463" cy="404551"/>
      </dsp:txXfrm>
    </dsp:sp>
    <dsp:sp modelId="{3170842D-A62E-48EB-8782-120E54C72B65}">
      <dsp:nvSpPr>
        <dsp:cNvPr id="0" name=""/>
        <dsp:cNvSpPr/>
      </dsp:nvSpPr>
      <dsp:spPr>
        <a:xfrm>
          <a:off x="680844" y="2720022"/>
          <a:ext cx="2718754" cy="1631252"/>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l-SI" sz="1100" kern="1200"/>
            <a:t>Po naši oceni je zato nujen korak jezikovne politike v visokem </a:t>
          </a:r>
          <a:r>
            <a:rPr lang="sl-SI" sz="1100" b="1" kern="1200"/>
            <a:t>vzpostavitev ustreznega organizacijskega okvira in oseb</a:t>
          </a:r>
          <a:r>
            <a:rPr lang="sl-SI" sz="1100" kern="1200"/>
            <a:t>, odgovornih in usposobljenih</a:t>
          </a:r>
          <a:r>
            <a:rPr lang="sl-SI" sz="1100" b="1" kern="1200"/>
            <a:t> za operativno upravljanje jezikovnih zadev: </a:t>
          </a:r>
          <a:r>
            <a:rPr lang="sl-SI" sz="1100" kern="1200"/>
            <a:t>najsi bo to posamezna oseba v okviru drugih delovnih nalog (na manjših ustanovah) ali pisarna z več zaposlenimi (na velikih univerzah). </a:t>
          </a:r>
          <a:endParaRPr lang="en-US" sz="1100" kern="1200"/>
        </a:p>
      </dsp:txBody>
      <dsp:txXfrm>
        <a:off x="728622" y="2767800"/>
        <a:ext cx="2623198" cy="1535696"/>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DBCAC1-D2E5-8A43-B489-9E8EC96E13AD}" type="datetimeFigureOut">
              <a:rPr lang="en-US" smtClean="0"/>
              <a:t>10/16/2023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0B8C197-A226-8047-8E89-612801B10890}" type="slidenum">
              <a:rPr lang="en-US" smtClean="0"/>
              <a:t>‹#›</a:t>
            </a:fld>
            <a:endParaRPr lang="en-US"/>
          </a:p>
        </p:txBody>
      </p:sp>
    </p:spTree>
    <p:extLst>
      <p:ext uri="{BB962C8B-B14F-4D97-AF65-F5344CB8AC3E}">
        <p14:creationId xmlns:p14="http://schemas.microsoft.com/office/powerpoint/2010/main" val="3627616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6B1C6A-BB22-1445-A2D8-CEC87B60BFED}" type="datetimeFigureOut">
              <a:rPr lang="en-US" smtClean="0"/>
              <a:t>10/16/2023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a:t>Click to edit Master text styles</a:t>
            </a:r>
          </a:p>
          <a:p>
            <a:pPr lvl="1"/>
            <a:r>
              <a:rPr lang="sl-SI"/>
              <a:t>Second level</a:t>
            </a:r>
          </a:p>
          <a:p>
            <a:pPr lvl="2"/>
            <a:r>
              <a:rPr lang="sl-SI"/>
              <a:t>Third level</a:t>
            </a:r>
          </a:p>
          <a:p>
            <a:pPr lvl="3"/>
            <a:r>
              <a:rPr lang="sl-SI"/>
              <a:t>Fourth level</a:t>
            </a:r>
          </a:p>
          <a:p>
            <a:pPr lvl="4"/>
            <a:r>
              <a:rPr lang="sl-SI"/>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66FA7-C30A-5544-AC9C-37484725BCB1}" type="slidenum">
              <a:rPr lang="en-US" smtClean="0"/>
              <a:t>‹#›</a:t>
            </a:fld>
            <a:endParaRPr lang="en-US"/>
          </a:p>
        </p:txBody>
      </p:sp>
    </p:spTree>
    <p:extLst>
      <p:ext uri="{BB962C8B-B14F-4D97-AF65-F5344CB8AC3E}">
        <p14:creationId xmlns:p14="http://schemas.microsoft.com/office/powerpoint/2010/main" val="961002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066FA7-C30A-5544-AC9C-37484725BCB1}" type="slidenum">
              <a:rPr lang="en-US" smtClean="0"/>
              <a:t>1</a:t>
            </a:fld>
            <a:endParaRPr lang="en-US"/>
          </a:p>
        </p:txBody>
      </p:sp>
    </p:spTree>
    <p:extLst>
      <p:ext uri="{BB962C8B-B14F-4D97-AF65-F5344CB8AC3E}">
        <p14:creationId xmlns:p14="http://schemas.microsoft.com/office/powerpoint/2010/main" val="2832230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066FA7-C30A-5544-AC9C-37484725BCB1}" type="slidenum">
              <a:rPr lang="en-US" smtClean="0"/>
              <a:t>2</a:t>
            </a:fld>
            <a:endParaRPr lang="en-US"/>
          </a:p>
        </p:txBody>
      </p:sp>
    </p:spTree>
    <p:extLst>
      <p:ext uri="{BB962C8B-B14F-4D97-AF65-F5344CB8AC3E}">
        <p14:creationId xmlns:p14="http://schemas.microsoft.com/office/powerpoint/2010/main" val="3564664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066FA7-C30A-5544-AC9C-37484725BCB1}" type="slidenum">
              <a:rPr lang="en-US" smtClean="0"/>
              <a:t>3</a:t>
            </a:fld>
            <a:endParaRPr lang="en-US"/>
          </a:p>
        </p:txBody>
      </p:sp>
    </p:spTree>
    <p:extLst>
      <p:ext uri="{BB962C8B-B14F-4D97-AF65-F5344CB8AC3E}">
        <p14:creationId xmlns:p14="http://schemas.microsoft.com/office/powerpoint/2010/main" val="1773961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5"/>
          </p:nvPr>
        </p:nvSpPr>
        <p:spPr/>
        <p:txBody>
          <a:bodyPr/>
          <a:lstStyle/>
          <a:p>
            <a:fld id="{27066FA7-C30A-5544-AC9C-37484725BCB1}" type="slidenum">
              <a:rPr lang="en-US" smtClean="0"/>
              <a:t>6</a:t>
            </a:fld>
            <a:endParaRPr lang="en-US"/>
          </a:p>
        </p:txBody>
      </p:sp>
    </p:spTree>
    <p:extLst>
      <p:ext uri="{BB962C8B-B14F-4D97-AF65-F5344CB8AC3E}">
        <p14:creationId xmlns:p14="http://schemas.microsoft.com/office/powerpoint/2010/main" val="250173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5"/>
          </p:nvPr>
        </p:nvSpPr>
        <p:spPr/>
        <p:txBody>
          <a:bodyPr/>
          <a:lstStyle/>
          <a:p>
            <a:fld id="{27066FA7-C30A-5544-AC9C-37484725BCB1}" type="slidenum">
              <a:rPr lang="en-US" smtClean="0"/>
              <a:t>12</a:t>
            </a:fld>
            <a:endParaRPr lang="en-US"/>
          </a:p>
        </p:txBody>
      </p:sp>
    </p:spTree>
    <p:extLst>
      <p:ext uri="{BB962C8B-B14F-4D97-AF65-F5344CB8AC3E}">
        <p14:creationId xmlns:p14="http://schemas.microsoft.com/office/powerpoint/2010/main" val="710011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6DD50-5955-0749-7B58-0431A10FE5B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sl-SI"/>
          </a:p>
        </p:txBody>
      </p:sp>
      <p:sp>
        <p:nvSpPr>
          <p:cNvPr id="3" name="Subtitle 2">
            <a:extLst>
              <a:ext uri="{FF2B5EF4-FFF2-40B4-BE49-F238E27FC236}">
                <a16:creationId xmlns:a16="http://schemas.microsoft.com/office/drawing/2014/main" id="{E0B50581-9D4B-F753-2DEF-C8E4D57E734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A0B02C03-CBDA-AA58-FF14-16343EB5F72E}"/>
              </a:ext>
            </a:extLst>
          </p:cNvPr>
          <p:cNvSpPr>
            <a:spLocks noGrp="1"/>
          </p:cNvSpPr>
          <p:nvPr>
            <p:ph type="dt" sz="half" idx="10"/>
          </p:nvPr>
        </p:nvSpPr>
        <p:spPr/>
        <p:txBody>
          <a:bodyPr/>
          <a:lstStyle/>
          <a:p>
            <a:fld id="{D2ECD59D-53DB-6B4D-892D-6242D4076954}" type="datetimeFigureOut">
              <a:rPr lang="en-US" smtClean="0"/>
              <a:t>10/16/2023</a:t>
            </a:fld>
            <a:endParaRPr lang="en-US"/>
          </a:p>
        </p:txBody>
      </p:sp>
      <p:sp>
        <p:nvSpPr>
          <p:cNvPr id="5" name="Footer Placeholder 4">
            <a:extLst>
              <a:ext uri="{FF2B5EF4-FFF2-40B4-BE49-F238E27FC236}">
                <a16:creationId xmlns:a16="http://schemas.microsoft.com/office/drawing/2014/main" id="{78365640-7DE7-4115-32A5-937528CD45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5C2AE9-BE66-ED70-E5B5-7F06A5908D3C}"/>
              </a:ext>
            </a:extLst>
          </p:cNvPr>
          <p:cNvSpPr>
            <a:spLocks noGrp="1"/>
          </p:cNvSpPr>
          <p:nvPr>
            <p:ph type="sldNum" sz="quarter" idx="12"/>
          </p:nvPr>
        </p:nvSpPr>
        <p:spPr/>
        <p:txBody>
          <a:bodyPr/>
          <a:lstStyle/>
          <a:p>
            <a:fld id="{86AFD686-1E5F-1A47-A990-D3708A3475AC}" type="slidenum">
              <a:rPr lang="en-US" smtClean="0"/>
              <a:t>‹#›</a:t>
            </a:fld>
            <a:endParaRPr lang="en-US"/>
          </a:p>
        </p:txBody>
      </p:sp>
    </p:spTree>
    <p:extLst>
      <p:ext uri="{BB962C8B-B14F-4D97-AF65-F5344CB8AC3E}">
        <p14:creationId xmlns:p14="http://schemas.microsoft.com/office/powerpoint/2010/main" val="446796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C936C-6044-C461-4B5C-38228C6926E6}"/>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C149610F-34C1-1302-8B50-6D38F0572A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18A72AC1-0245-2E81-5A6E-7A3AE00A3319}"/>
              </a:ext>
            </a:extLst>
          </p:cNvPr>
          <p:cNvSpPr>
            <a:spLocks noGrp="1"/>
          </p:cNvSpPr>
          <p:nvPr>
            <p:ph type="dt" sz="half" idx="10"/>
          </p:nvPr>
        </p:nvSpPr>
        <p:spPr/>
        <p:txBody>
          <a:bodyPr/>
          <a:lstStyle/>
          <a:p>
            <a:fld id="{D2ECD59D-53DB-6B4D-892D-6242D4076954}" type="datetimeFigureOut">
              <a:rPr lang="en-US" smtClean="0"/>
              <a:t>10/16/2023</a:t>
            </a:fld>
            <a:endParaRPr lang="en-US"/>
          </a:p>
        </p:txBody>
      </p:sp>
      <p:sp>
        <p:nvSpPr>
          <p:cNvPr id="5" name="Footer Placeholder 4">
            <a:extLst>
              <a:ext uri="{FF2B5EF4-FFF2-40B4-BE49-F238E27FC236}">
                <a16:creationId xmlns:a16="http://schemas.microsoft.com/office/drawing/2014/main" id="{F2D2F700-7940-3B25-1692-7EC495FC7D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44F15-F360-4012-F494-A5507550CA07}"/>
              </a:ext>
            </a:extLst>
          </p:cNvPr>
          <p:cNvSpPr>
            <a:spLocks noGrp="1"/>
          </p:cNvSpPr>
          <p:nvPr>
            <p:ph type="sldNum" sz="quarter" idx="12"/>
          </p:nvPr>
        </p:nvSpPr>
        <p:spPr/>
        <p:txBody>
          <a:bodyPr/>
          <a:lstStyle/>
          <a:p>
            <a:fld id="{86AFD686-1E5F-1A47-A990-D3708A3475AC}" type="slidenum">
              <a:rPr lang="en-US" smtClean="0"/>
              <a:t>‹#›</a:t>
            </a:fld>
            <a:endParaRPr lang="en-US"/>
          </a:p>
        </p:txBody>
      </p:sp>
    </p:spTree>
    <p:extLst>
      <p:ext uri="{BB962C8B-B14F-4D97-AF65-F5344CB8AC3E}">
        <p14:creationId xmlns:p14="http://schemas.microsoft.com/office/powerpoint/2010/main" val="463277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5B81BC-540F-896D-D20B-E2A23D21BE8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935ABA82-AF6B-BCB4-BF42-B5AE1E6FFCB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9752887F-DAFC-349E-14C9-D89870DD270C}"/>
              </a:ext>
            </a:extLst>
          </p:cNvPr>
          <p:cNvSpPr>
            <a:spLocks noGrp="1"/>
          </p:cNvSpPr>
          <p:nvPr>
            <p:ph type="dt" sz="half" idx="10"/>
          </p:nvPr>
        </p:nvSpPr>
        <p:spPr/>
        <p:txBody>
          <a:bodyPr/>
          <a:lstStyle/>
          <a:p>
            <a:fld id="{D2ECD59D-53DB-6B4D-892D-6242D4076954}" type="datetimeFigureOut">
              <a:rPr lang="en-US" smtClean="0"/>
              <a:t>10/16/2023</a:t>
            </a:fld>
            <a:endParaRPr lang="en-US"/>
          </a:p>
        </p:txBody>
      </p:sp>
      <p:sp>
        <p:nvSpPr>
          <p:cNvPr id="5" name="Footer Placeholder 4">
            <a:extLst>
              <a:ext uri="{FF2B5EF4-FFF2-40B4-BE49-F238E27FC236}">
                <a16:creationId xmlns:a16="http://schemas.microsoft.com/office/drawing/2014/main" id="{FBB096DF-8EEF-EE26-828D-0213D158D6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AACDD4-FE2C-8971-84CD-7480FDDD8953}"/>
              </a:ext>
            </a:extLst>
          </p:cNvPr>
          <p:cNvSpPr>
            <a:spLocks noGrp="1"/>
          </p:cNvSpPr>
          <p:nvPr>
            <p:ph type="sldNum" sz="quarter" idx="12"/>
          </p:nvPr>
        </p:nvSpPr>
        <p:spPr/>
        <p:txBody>
          <a:bodyPr/>
          <a:lstStyle/>
          <a:p>
            <a:fld id="{86AFD686-1E5F-1A47-A990-D3708A3475AC}" type="slidenum">
              <a:rPr lang="en-US" smtClean="0"/>
              <a:t>‹#›</a:t>
            </a:fld>
            <a:endParaRPr lang="en-US"/>
          </a:p>
        </p:txBody>
      </p:sp>
    </p:spTree>
    <p:extLst>
      <p:ext uri="{BB962C8B-B14F-4D97-AF65-F5344CB8AC3E}">
        <p14:creationId xmlns:p14="http://schemas.microsoft.com/office/powerpoint/2010/main" val="4226212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7876A-D9EF-DBB0-B1F4-8B444C7BDBA4}"/>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221DDDC1-9F13-E0ED-9C24-EBD5BFCBA9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BF10D0F8-D21C-D8C5-B39B-414C69522B47}"/>
              </a:ext>
            </a:extLst>
          </p:cNvPr>
          <p:cNvSpPr>
            <a:spLocks noGrp="1"/>
          </p:cNvSpPr>
          <p:nvPr>
            <p:ph type="dt" sz="half" idx="10"/>
          </p:nvPr>
        </p:nvSpPr>
        <p:spPr/>
        <p:txBody>
          <a:bodyPr/>
          <a:lstStyle/>
          <a:p>
            <a:fld id="{D2ECD59D-53DB-6B4D-892D-6242D4076954}" type="datetimeFigureOut">
              <a:rPr lang="en-US" smtClean="0"/>
              <a:t>10/16/2023</a:t>
            </a:fld>
            <a:endParaRPr lang="en-US"/>
          </a:p>
        </p:txBody>
      </p:sp>
      <p:sp>
        <p:nvSpPr>
          <p:cNvPr id="5" name="Footer Placeholder 4">
            <a:extLst>
              <a:ext uri="{FF2B5EF4-FFF2-40B4-BE49-F238E27FC236}">
                <a16:creationId xmlns:a16="http://schemas.microsoft.com/office/drawing/2014/main" id="{BB22E586-2A38-E1E0-5001-DAE41E5EF0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23BDE4-7759-4838-1284-C80035F2CCC7}"/>
              </a:ext>
            </a:extLst>
          </p:cNvPr>
          <p:cNvSpPr>
            <a:spLocks noGrp="1"/>
          </p:cNvSpPr>
          <p:nvPr>
            <p:ph type="sldNum" sz="quarter" idx="12"/>
          </p:nvPr>
        </p:nvSpPr>
        <p:spPr/>
        <p:txBody>
          <a:bodyPr/>
          <a:lstStyle/>
          <a:p>
            <a:fld id="{86AFD686-1E5F-1A47-A990-D3708A3475AC}" type="slidenum">
              <a:rPr lang="en-US" smtClean="0"/>
              <a:t>‹#›</a:t>
            </a:fld>
            <a:endParaRPr lang="en-US"/>
          </a:p>
        </p:txBody>
      </p:sp>
    </p:spTree>
    <p:extLst>
      <p:ext uri="{BB962C8B-B14F-4D97-AF65-F5344CB8AC3E}">
        <p14:creationId xmlns:p14="http://schemas.microsoft.com/office/powerpoint/2010/main" val="564200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43CD2-852D-60A2-4BD8-264DD575E3F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A5456EE5-2B3A-A2C2-776B-D5E587BCFED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4A5ADD-57E6-C86D-DBC5-310E2048A333}"/>
              </a:ext>
            </a:extLst>
          </p:cNvPr>
          <p:cNvSpPr>
            <a:spLocks noGrp="1"/>
          </p:cNvSpPr>
          <p:nvPr>
            <p:ph type="dt" sz="half" idx="10"/>
          </p:nvPr>
        </p:nvSpPr>
        <p:spPr/>
        <p:txBody>
          <a:bodyPr/>
          <a:lstStyle/>
          <a:p>
            <a:fld id="{D2ECD59D-53DB-6B4D-892D-6242D4076954}" type="datetimeFigureOut">
              <a:rPr lang="en-US" smtClean="0"/>
              <a:t>10/16/2023</a:t>
            </a:fld>
            <a:endParaRPr lang="en-US"/>
          </a:p>
        </p:txBody>
      </p:sp>
      <p:sp>
        <p:nvSpPr>
          <p:cNvPr id="5" name="Footer Placeholder 4">
            <a:extLst>
              <a:ext uri="{FF2B5EF4-FFF2-40B4-BE49-F238E27FC236}">
                <a16:creationId xmlns:a16="http://schemas.microsoft.com/office/drawing/2014/main" id="{CA27F796-FC35-B10C-79B3-3B098BBA9D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57B444-38D9-1699-7A6E-624CD7449CF2}"/>
              </a:ext>
            </a:extLst>
          </p:cNvPr>
          <p:cNvSpPr>
            <a:spLocks noGrp="1"/>
          </p:cNvSpPr>
          <p:nvPr>
            <p:ph type="sldNum" sz="quarter" idx="12"/>
          </p:nvPr>
        </p:nvSpPr>
        <p:spPr/>
        <p:txBody>
          <a:bodyPr/>
          <a:lstStyle/>
          <a:p>
            <a:fld id="{86AFD686-1E5F-1A47-A990-D3708A3475AC}" type="slidenum">
              <a:rPr lang="en-US" smtClean="0"/>
              <a:t>‹#›</a:t>
            </a:fld>
            <a:endParaRPr lang="en-US"/>
          </a:p>
        </p:txBody>
      </p:sp>
    </p:spTree>
    <p:extLst>
      <p:ext uri="{BB962C8B-B14F-4D97-AF65-F5344CB8AC3E}">
        <p14:creationId xmlns:p14="http://schemas.microsoft.com/office/powerpoint/2010/main" val="592910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FC0AF-CD4B-D849-AB30-6CEAAE36074E}"/>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09DCEE94-FDE2-B9FD-2F57-25155CCBA6A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25CC5573-F371-B0B7-EC01-688A0D60669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29E7192D-C311-0868-1E05-C534D2EAAEE8}"/>
              </a:ext>
            </a:extLst>
          </p:cNvPr>
          <p:cNvSpPr>
            <a:spLocks noGrp="1"/>
          </p:cNvSpPr>
          <p:nvPr>
            <p:ph type="dt" sz="half" idx="10"/>
          </p:nvPr>
        </p:nvSpPr>
        <p:spPr/>
        <p:txBody>
          <a:bodyPr/>
          <a:lstStyle/>
          <a:p>
            <a:fld id="{D2ECD59D-53DB-6B4D-892D-6242D4076954}" type="datetimeFigureOut">
              <a:rPr lang="en-US" smtClean="0"/>
              <a:t>10/16/2023</a:t>
            </a:fld>
            <a:endParaRPr lang="en-US"/>
          </a:p>
        </p:txBody>
      </p:sp>
      <p:sp>
        <p:nvSpPr>
          <p:cNvPr id="6" name="Footer Placeholder 5">
            <a:extLst>
              <a:ext uri="{FF2B5EF4-FFF2-40B4-BE49-F238E27FC236}">
                <a16:creationId xmlns:a16="http://schemas.microsoft.com/office/drawing/2014/main" id="{D8CD5F81-D0B2-DEFE-D879-8D508E87AC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C8D318-781E-F352-4C51-4EEEC505DF73}"/>
              </a:ext>
            </a:extLst>
          </p:cNvPr>
          <p:cNvSpPr>
            <a:spLocks noGrp="1"/>
          </p:cNvSpPr>
          <p:nvPr>
            <p:ph type="sldNum" sz="quarter" idx="12"/>
          </p:nvPr>
        </p:nvSpPr>
        <p:spPr/>
        <p:txBody>
          <a:bodyPr/>
          <a:lstStyle/>
          <a:p>
            <a:fld id="{86AFD686-1E5F-1A47-A990-D3708A3475AC}" type="slidenum">
              <a:rPr lang="en-US" smtClean="0"/>
              <a:t>‹#›</a:t>
            </a:fld>
            <a:endParaRPr lang="en-US"/>
          </a:p>
        </p:txBody>
      </p:sp>
    </p:spTree>
    <p:extLst>
      <p:ext uri="{BB962C8B-B14F-4D97-AF65-F5344CB8AC3E}">
        <p14:creationId xmlns:p14="http://schemas.microsoft.com/office/powerpoint/2010/main" val="1037755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9ED40-06FD-3D78-24D4-49428999A489}"/>
              </a:ext>
            </a:extLst>
          </p:cNvPr>
          <p:cNvSpPr>
            <a:spLocks noGrp="1"/>
          </p:cNvSpPr>
          <p:nvPr>
            <p:ph type="title"/>
          </p:nvPr>
        </p:nvSpPr>
        <p:spPr>
          <a:xfrm>
            <a:off x="629841" y="365126"/>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0FB7F27C-3E3A-77A3-2D30-610391369E3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EC85F49-847D-C10E-B97B-AD242406DA6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8104CDE9-2E72-7589-06EB-E8E3AA4BD88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A991432-6DA2-FE18-0E26-1F5CF615655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0BDC873B-C6F9-0909-0DE2-92089E6CF590}"/>
              </a:ext>
            </a:extLst>
          </p:cNvPr>
          <p:cNvSpPr>
            <a:spLocks noGrp="1"/>
          </p:cNvSpPr>
          <p:nvPr>
            <p:ph type="dt" sz="half" idx="10"/>
          </p:nvPr>
        </p:nvSpPr>
        <p:spPr/>
        <p:txBody>
          <a:bodyPr/>
          <a:lstStyle/>
          <a:p>
            <a:fld id="{D2ECD59D-53DB-6B4D-892D-6242D4076954}" type="datetimeFigureOut">
              <a:rPr lang="en-US" smtClean="0"/>
              <a:t>10/16/2023</a:t>
            </a:fld>
            <a:endParaRPr lang="en-US"/>
          </a:p>
        </p:txBody>
      </p:sp>
      <p:sp>
        <p:nvSpPr>
          <p:cNvPr id="8" name="Footer Placeholder 7">
            <a:extLst>
              <a:ext uri="{FF2B5EF4-FFF2-40B4-BE49-F238E27FC236}">
                <a16:creationId xmlns:a16="http://schemas.microsoft.com/office/drawing/2014/main" id="{E8846C72-E5AC-3335-03D1-7EE36F1084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6A5938-05C5-38D0-02E2-620DC3A0CED4}"/>
              </a:ext>
            </a:extLst>
          </p:cNvPr>
          <p:cNvSpPr>
            <a:spLocks noGrp="1"/>
          </p:cNvSpPr>
          <p:nvPr>
            <p:ph type="sldNum" sz="quarter" idx="12"/>
          </p:nvPr>
        </p:nvSpPr>
        <p:spPr/>
        <p:txBody>
          <a:bodyPr/>
          <a:lstStyle/>
          <a:p>
            <a:fld id="{86AFD686-1E5F-1A47-A990-D3708A3475AC}" type="slidenum">
              <a:rPr lang="en-US" smtClean="0"/>
              <a:t>‹#›</a:t>
            </a:fld>
            <a:endParaRPr lang="en-US"/>
          </a:p>
        </p:txBody>
      </p:sp>
    </p:spTree>
    <p:extLst>
      <p:ext uri="{BB962C8B-B14F-4D97-AF65-F5344CB8AC3E}">
        <p14:creationId xmlns:p14="http://schemas.microsoft.com/office/powerpoint/2010/main" val="3060500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801EC-E591-65CD-2AEF-7B8F6E7C9F71}"/>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405FDA82-AC57-A994-4D65-2A11E698EA48}"/>
              </a:ext>
            </a:extLst>
          </p:cNvPr>
          <p:cNvSpPr>
            <a:spLocks noGrp="1"/>
          </p:cNvSpPr>
          <p:nvPr>
            <p:ph type="dt" sz="half" idx="10"/>
          </p:nvPr>
        </p:nvSpPr>
        <p:spPr/>
        <p:txBody>
          <a:bodyPr/>
          <a:lstStyle/>
          <a:p>
            <a:fld id="{D2ECD59D-53DB-6B4D-892D-6242D4076954}" type="datetimeFigureOut">
              <a:rPr lang="en-US" smtClean="0"/>
              <a:t>10/16/2023</a:t>
            </a:fld>
            <a:endParaRPr lang="en-US"/>
          </a:p>
        </p:txBody>
      </p:sp>
      <p:sp>
        <p:nvSpPr>
          <p:cNvPr id="4" name="Footer Placeholder 3">
            <a:extLst>
              <a:ext uri="{FF2B5EF4-FFF2-40B4-BE49-F238E27FC236}">
                <a16:creationId xmlns:a16="http://schemas.microsoft.com/office/drawing/2014/main" id="{ADE3C2AB-0ACF-173C-865F-9CB5B9BCBF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F02816-7D89-58F7-CA20-FE231F396469}"/>
              </a:ext>
            </a:extLst>
          </p:cNvPr>
          <p:cNvSpPr>
            <a:spLocks noGrp="1"/>
          </p:cNvSpPr>
          <p:nvPr>
            <p:ph type="sldNum" sz="quarter" idx="12"/>
          </p:nvPr>
        </p:nvSpPr>
        <p:spPr/>
        <p:txBody>
          <a:bodyPr/>
          <a:lstStyle/>
          <a:p>
            <a:fld id="{86AFD686-1E5F-1A47-A990-D3708A3475AC}" type="slidenum">
              <a:rPr lang="en-US" smtClean="0"/>
              <a:t>‹#›</a:t>
            </a:fld>
            <a:endParaRPr lang="en-US"/>
          </a:p>
        </p:txBody>
      </p:sp>
    </p:spTree>
    <p:extLst>
      <p:ext uri="{BB962C8B-B14F-4D97-AF65-F5344CB8AC3E}">
        <p14:creationId xmlns:p14="http://schemas.microsoft.com/office/powerpoint/2010/main" val="1196994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9D0BC9-D408-5711-AE2F-4546E564CE0E}"/>
              </a:ext>
            </a:extLst>
          </p:cNvPr>
          <p:cNvSpPr>
            <a:spLocks noGrp="1"/>
          </p:cNvSpPr>
          <p:nvPr>
            <p:ph type="dt" sz="half" idx="10"/>
          </p:nvPr>
        </p:nvSpPr>
        <p:spPr/>
        <p:txBody>
          <a:bodyPr/>
          <a:lstStyle/>
          <a:p>
            <a:fld id="{D2ECD59D-53DB-6B4D-892D-6242D4076954}" type="datetimeFigureOut">
              <a:rPr lang="en-US" smtClean="0"/>
              <a:t>10/16/2023</a:t>
            </a:fld>
            <a:endParaRPr lang="en-US"/>
          </a:p>
        </p:txBody>
      </p:sp>
      <p:sp>
        <p:nvSpPr>
          <p:cNvPr id="3" name="Footer Placeholder 2">
            <a:extLst>
              <a:ext uri="{FF2B5EF4-FFF2-40B4-BE49-F238E27FC236}">
                <a16:creationId xmlns:a16="http://schemas.microsoft.com/office/drawing/2014/main" id="{6278560F-B430-33B1-4CA1-E78D355239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9B2ADA-FBAA-2037-3DDC-8C0B2C4B6E4F}"/>
              </a:ext>
            </a:extLst>
          </p:cNvPr>
          <p:cNvSpPr>
            <a:spLocks noGrp="1"/>
          </p:cNvSpPr>
          <p:nvPr>
            <p:ph type="sldNum" sz="quarter" idx="12"/>
          </p:nvPr>
        </p:nvSpPr>
        <p:spPr/>
        <p:txBody>
          <a:bodyPr/>
          <a:lstStyle/>
          <a:p>
            <a:fld id="{86AFD686-1E5F-1A47-A990-D3708A3475AC}" type="slidenum">
              <a:rPr lang="en-US" smtClean="0"/>
              <a:t>‹#›</a:t>
            </a:fld>
            <a:endParaRPr lang="en-US"/>
          </a:p>
        </p:txBody>
      </p:sp>
    </p:spTree>
    <p:extLst>
      <p:ext uri="{BB962C8B-B14F-4D97-AF65-F5344CB8AC3E}">
        <p14:creationId xmlns:p14="http://schemas.microsoft.com/office/powerpoint/2010/main" val="1085442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BE36D-101A-0679-2C24-76FEAE46E8D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56A8C11B-EE14-5764-9743-DCAD80865A1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98BD30F0-FF95-F2BB-96E3-9BF1C0CAA23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DB0EB51-53F8-E3AB-9B8A-E3758A7F0D78}"/>
              </a:ext>
            </a:extLst>
          </p:cNvPr>
          <p:cNvSpPr>
            <a:spLocks noGrp="1"/>
          </p:cNvSpPr>
          <p:nvPr>
            <p:ph type="dt" sz="half" idx="10"/>
          </p:nvPr>
        </p:nvSpPr>
        <p:spPr/>
        <p:txBody>
          <a:bodyPr/>
          <a:lstStyle/>
          <a:p>
            <a:fld id="{D2ECD59D-53DB-6B4D-892D-6242D4076954}" type="datetimeFigureOut">
              <a:rPr lang="en-US" smtClean="0"/>
              <a:t>10/16/2023</a:t>
            </a:fld>
            <a:endParaRPr lang="en-US"/>
          </a:p>
        </p:txBody>
      </p:sp>
      <p:sp>
        <p:nvSpPr>
          <p:cNvPr id="6" name="Footer Placeholder 5">
            <a:extLst>
              <a:ext uri="{FF2B5EF4-FFF2-40B4-BE49-F238E27FC236}">
                <a16:creationId xmlns:a16="http://schemas.microsoft.com/office/drawing/2014/main" id="{90194627-EE28-F008-2302-0EEDF6F153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F8C905-4022-3818-15CC-BC06F24AB354}"/>
              </a:ext>
            </a:extLst>
          </p:cNvPr>
          <p:cNvSpPr>
            <a:spLocks noGrp="1"/>
          </p:cNvSpPr>
          <p:nvPr>
            <p:ph type="sldNum" sz="quarter" idx="12"/>
          </p:nvPr>
        </p:nvSpPr>
        <p:spPr/>
        <p:txBody>
          <a:bodyPr/>
          <a:lstStyle/>
          <a:p>
            <a:fld id="{86AFD686-1E5F-1A47-A990-D3708A3475AC}" type="slidenum">
              <a:rPr lang="en-US" smtClean="0"/>
              <a:t>‹#›</a:t>
            </a:fld>
            <a:endParaRPr lang="en-US"/>
          </a:p>
        </p:txBody>
      </p:sp>
    </p:spTree>
    <p:extLst>
      <p:ext uri="{BB962C8B-B14F-4D97-AF65-F5344CB8AC3E}">
        <p14:creationId xmlns:p14="http://schemas.microsoft.com/office/powerpoint/2010/main" val="3430262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F2541-548D-C223-B253-AD59E981E01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F9E6653F-4F36-4086-8EE9-31948331350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l-SI"/>
          </a:p>
        </p:txBody>
      </p:sp>
      <p:sp>
        <p:nvSpPr>
          <p:cNvPr id="4" name="Text Placeholder 3">
            <a:extLst>
              <a:ext uri="{FF2B5EF4-FFF2-40B4-BE49-F238E27FC236}">
                <a16:creationId xmlns:a16="http://schemas.microsoft.com/office/drawing/2014/main" id="{91010629-CFF5-286A-589D-8BB4FC31C2D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C08D82B-A7A3-2D4C-0CD2-5068D21E3C40}"/>
              </a:ext>
            </a:extLst>
          </p:cNvPr>
          <p:cNvSpPr>
            <a:spLocks noGrp="1"/>
          </p:cNvSpPr>
          <p:nvPr>
            <p:ph type="dt" sz="half" idx="10"/>
          </p:nvPr>
        </p:nvSpPr>
        <p:spPr/>
        <p:txBody>
          <a:bodyPr/>
          <a:lstStyle/>
          <a:p>
            <a:fld id="{D2ECD59D-53DB-6B4D-892D-6242D4076954}" type="datetimeFigureOut">
              <a:rPr lang="en-US" smtClean="0"/>
              <a:t>10/16/2023</a:t>
            </a:fld>
            <a:endParaRPr lang="en-US"/>
          </a:p>
        </p:txBody>
      </p:sp>
      <p:sp>
        <p:nvSpPr>
          <p:cNvPr id="6" name="Footer Placeholder 5">
            <a:extLst>
              <a:ext uri="{FF2B5EF4-FFF2-40B4-BE49-F238E27FC236}">
                <a16:creationId xmlns:a16="http://schemas.microsoft.com/office/drawing/2014/main" id="{508EA65C-921E-1292-8620-10542DA6AA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A4F0A3-2456-B4A9-B317-AB27AD28B30B}"/>
              </a:ext>
            </a:extLst>
          </p:cNvPr>
          <p:cNvSpPr>
            <a:spLocks noGrp="1"/>
          </p:cNvSpPr>
          <p:nvPr>
            <p:ph type="sldNum" sz="quarter" idx="12"/>
          </p:nvPr>
        </p:nvSpPr>
        <p:spPr/>
        <p:txBody>
          <a:bodyPr/>
          <a:lstStyle/>
          <a:p>
            <a:fld id="{86AFD686-1E5F-1A47-A990-D3708A3475AC}" type="slidenum">
              <a:rPr lang="en-US" smtClean="0"/>
              <a:t>‹#›</a:t>
            </a:fld>
            <a:endParaRPr lang="en-US"/>
          </a:p>
        </p:txBody>
      </p:sp>
    </p:spTree>
    <p:extLst>
      <p:ext uri="{BB962C8B-B14F-4D97-AF65-F5344CB8AC3E}">
        <p14:creationId xmlns:p14="http://schemas.microsoft.com/office/powerpoint/2010/main" val="4078721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256CF3-E3ED-B7E1-47E5-336E831C6A1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sl-SI"/>
          </a:p>
        </p:txBody>
      </p:sp>
      <p:sp>
        <p:nvSpPr>
          <p:cNvPr id="3" name="Text Placeholder 2">
            <a:extLst>
              <a:ext uri="{FF2B5EF4-FFF2-40B4-BE49-F238E27FC236}">
                <a16:creationId xmlns:a16="http://schemas.microsoft.com/office/drawing/2014/main" id="{E349F046-FDD8-6F9F-5A30-9C701F16B8F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559FBCF2-142C-2E3B-1698-5371E022E6C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2ECD59D-53DB-6B4D-892D-6242D4076954}" type="datetimeFigureOut">
              <a:rPr lang="en-US" smtClean="0"/>
              <a:t>10/16/2023</a:t>
            </a:fld>
            <a:endParaRPr lang="en-US"/>
          </a:p>
        </p:txBody>
      </p:sp>
      <p:sp>
        <p:nvSpPr>
          <p:cNvPr id="5" name="Footer Placeholder 4">
            <a:extLst>
              <a:ext uri="{FF2B5EF4-FFF2-40B4-BE49-F238E27FC236}">
                <a16:creationId xmlns:a16="http://schemas.microsoft.com/office/drawing/2014/main" id="{8D9183BD-060A-2948-7B96-B21D3F13CC8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AF7BC8-4184-BCAF-54EC-2CBDB1CACE8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AFD686-1E5F-1A47-A990-D3708A3475AC}" type="slidenum">
              <a:rPr lang="en-US" smtClean="0"/>
              <a:t>‹#›</a:t>
            </a:fld>
            <a:endParaRPr lang="en-US"/>
          </a:p>
        </p:txBody>
      </p:sp>
    </p:spTree>
    <p:extLst>
      <p:ext uri="{BB962C8B-B14F-4D97-AF65-F5344CB8AC3E}">
        <p14:creationId xmlns:p14="http://schemas.microsoft.com/office/powerpoint/2010/main" val="398647811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l-S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1974C7F-0B63-F50F-B91E-B7BD9D471D63}"/>
              </a:ext>
            </a:extLst>
          </p:cNvPr>
          <p:cNvPicPr>
            <a:picLocks noChangeAspect="1"/>
          </p:cNvPicPr>
          <p:nvPr/>
        </p:nvPicPr>
        <p:blipFill rotWithShape="1">
          <a:blip r:embed="rId3"/>
          <a:srcRect l="11985" r="15693"/>
          <a:stretch/>
        </p:blipFill>
        <p:spPr>
          <a:xfrm>
            <a:off x="20" y="551690"/>
            <a:ext cx="4578808" cy="5698083"/>
          </a:xfrm>
          <a:prstGeom prst="rect">
            <a:avLst/>
          </a:prstGeom>
        </p:spPr>
      </p:pic>
      <p:pic>
        <p:nvPicPr>
          <p:cNvPr id="22" name="Picture 21">
            <a:extLst>
              <a:ext uri="{FF2B5EF4-FFF2-40B4-BE49-F238E27FC236}">
                <a16:creationId xmlns:a16="http://schemas.microsoft.com/office/drawing/2014/main" id="{86BA5DB7-BF33-463C-AE3A-DD318F534B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9831"/>
          <a:stretch/>
        </p:blipFill>
        <p:spPr>
          <a:xfrm>
            <a:off x="2" y="548284"/>
            <a:ext cx="9143998" cy="5704284"/>
          </a:xfrm>
          <a:prstGeom prst="rect">
            <a:avLst/>
          </a:prstGeom>
        </p:spPr>
      </p:pic>
      <p:sp>
        <p:nvSpPr>
          <p:cNvPr id="2" name="Title 1"/>
          <p:cNvSpPr>
            <a:spLocks noGrp="1"/>
          </p:cNvSpPr>
          <p:nvPr>
            <p:ph type="ctrTitle"/>
          </p:nvPr>
        </p:nvSpPr>
        <p:spPr>
          <a:xfrm>
            <a:off x="4570578" y="1381336"/>
            <a:ext cx="4000965" cy="1168669"/>
          </a:xfrm>
        </p:spPr>
        <p:txBody>
          <a:bodyPr vert="horz" lIns="91440" tIns="45720" rIns="91440" bIns="45720" rtlCol="0" anchor="ctr">
            <a:normAutofit fontScale="90000"/>
          </a:bodyPr>
          <a:lstStyle/>
          <a:p>
            <a:pPr algn="l" defTabSz="914400"/>
            <a:br>
              <a:rPr lang="en-US" sz="1100" b="1" kern="1200">
                <a:solidFill>
                  <a:srgbClr val="000000"/>
                </a:solidFill>
                <a:latin typeface="+mj-lt"/>
                <a:ea typeface="+mj-ea"/>
                <a:cs typeface="+mj-cs"/>
              </a:rPr>
            </a:br>
            <a:br>
              <a:rPr lang="en-US" sz="1100" b="1" kern="1200">
                <a:solidFill>
                  <a:srgbClr val="000000"/>
                </a:solidFill>
                <a:latin typeface="+mj-lt"/>
                <a:ea typeface="+mj-ea"/>
                <a:cs typeface="+mj-cs"/>
              </a:rPr>
            </a:br>
            <a:br>
              <a:rPr lang="en-US" sz="1100" b="1" kern="1200">
                <a:solidFill>
                  <a:srgbClr val="000000"/>
                </a:solidFill>
                <a:latin typeface="+mj-lt"/>
                <a:ea typeface="+mj-ea"/>
                <a:cs typeface="+mj-cs"/>
              </a:rPr>
            </a:br>
            <a:br>
              <a:rPr lang="en-US" sz="1100" b="1" kern="1200">
                <a:solidFill>
                  <a:srgbClr val="000000"/>
                </a:solidFill>
                <a:latin typeface="+mj-lt"/>
                <a:ea typeface="+mj-ea"/>
                <a:cs typeface="+mj-cs"/>
              </a:rPr>
            </a:br>
            <a:br>
              <a:rPr lang="en-US" sz="1100" b="1" kern="1200">
                <a:solidFill>
                  <a:srgbClr val="000000"/>
                </a:solidFill>
                <a:latin typeface="+mj-lt"/>
                <a:ea typeface="+mj-ea"/>
                <a:cs typeface="+mj-cs"/>
              </a:rPr>
            </a:br>
            <a:br>
              <a:rPr lang="en-US" sz="1100" b="1" kern="1200">
                <a:solidFill>
                  <a:srgbClr val="000000"/>
                </a:solidFill>
                <a:latin typeface="+mj-lt"/>
                <a:ea typeface="+mj-ea"/>
                <a:cs typeface="+mj-cs"/>
              </a:rPr>
            </a:br>
            <a:br>
              <a:rPr lang="en-US" sz="1100" b="1" kern="1200">
                <a:solidFill>
                  <a:srgbClr val="000000"/>
                </a:solidFill>
                <a:latin typeface="+mj-lt"/>
                <a:ea typeface="+mj-ea"/>
                <a:cs typeface="+mj-cs"/>
              </a:rPr>
            </a:br>
            <a:endParaRPr lang="en-US" sz="1100" b="1" kern="1200">
              <a:solidFill>
                <a:srgbClr val="000000"/>
              </a:solidFill>
              <a:latin typeface="+mj-lt"/>
              <a:ea typeface="+mj-ea"/>
              <a:cs typeface="+mj-cs"/>
            </a:endParaRPr>
          </a:p>
        </p:txBody>
      </p:sp>
      <p:sp>
        <p:nvSpPr>
          <p:cNvPr id="3" name="Subtitle 2"/>
          <p:cNvSpPr>
            <a:spLocks noGrp="1"/>
          </p:cNvSpPr>
          <p:nvPr>
            <p:ph type="subTitle" idx="1"/>
          </p:nvPr>
        </p:nvSpPr>
        <p:spPr>
          <a:xfrm>
            <a:off x="4663440" y="310896"/>
            <a:ext cx="3908104" cy="5289804"/>
          </a:xfrm>
        </p:spPr>
        <p:txBody>
          <a:bodyPr vert="horz" lIns="91440" tIns="45720" rIns="91440" bIns="45720" rtlCol="0" anchor="ctr">
            <a:normAutofit/>
          </a:bodyPr>
          <a:lstStyle/>
          <a:p>
            <a:pPr algn="l" defTabSz="914400"/>
            <a:r>
              <a:rPr lang="en-US" sz="1400" b="1" dirty="0" err="1">
                <a:solidFill>
                  <a:srgbClr val="000000"/>
                </a:solidFill>
              </a:rPr>
              <a:t>Upravljanje</a:t>
            </a:r>
            <a:r>
              <a:rPr lang="en-US" sz="1400" b="1" dirty="0">
                <a:solidFill>
                  <a:srgbClr val="000000"/>
                </a:solidFill>
              </a:rPr>
              <a:t> </a:t>
            </a:r>
            <a:r>
              <a:rPr lang="en-US" sz="1400" b="1" dirty="0" err="1">
                <a:solidFill>
                  <a:srgbClr val="000000"/>
                </a:solidFill>
              </a:rPr>
              <a:t>jezikovne</a:t>
            </a:r>
            <a:r>
              <a:rPr lang="en-US" sz="1400" b="1" dirty="0">
                <a:solidFill>
                  <a:srgbClr val="000000"/>
                </a:solidFill>
              </a:rPr>
              <a:t> </a:t>
            </a:r>
            <a:r>
              <a:rPr lang="en-US" sz="1400" b="1" dirty="0" err="1">
                <a:solidFill>
                  <a:srgbClr val="000000"/>
                </a:solidFill>
              </a:rPr>
              <a:t>politike</a:t>
            </a:r>
            <a:r>
              <a:rPr lang="en-US" sz="1400" b="1" dirty="0">
                <a:solidFill>
                  <a:srgbClr val="000000"/>
                </a:solidFill>
              </a:rPr>
              <a:t> </a:t>
            </a:r>
            <a:r>
              <a:rPr lang="en-US" sz="1400" b="1" dirty="0" err="1">
                <a:solidFill>
                  <a:srgbClr val="000000"/>
                </a:solidFill>
              </a:rPr>
              <a:t>visokega</a:t>
            </a:r>
            <a:r>
              <a:rPr lang="en-US" sz="1400" b="1" dirty="0">
                <a:solidFill>
                  <a:srgbClr val="000000"/>
                </a:solidFill>
              </a:rPr>
              <a:t> </a:t>
            </a:r>
            <a:r>
              <a:rPr lang="en-US" sz="1400" b="1" dirty="0" err="1">
                <a:solidFill>
                  <a:srgbClr val="000000"/>
                </a:solidFill>
              </a:rPr>
              <a:t>šolstva</a:t>
            </a:r>
            <a:r>
              <a:rPr lang="en-US" sz="1400" b="1" dirty="0">
                <a:solidFill>
                  <a:srgbClr val="000000"/>
                </a:solidFill>
              </a:rPr>
              <a:t>: </a:t>
            </a:r>
            <a:r>
              <a:rPr lang="en-US" sz="1400" b="1" dirty="0" err="1">
                <a:solidFill>
                  <a:srgbClr val="000000"/>
                </a:solidFill>
              </a:rPr>
              <a:t>pregled</a:t>
            </a:r>
            <a:r>
              <a:rPr lang="en-US" sz="1400" b="1" dirty="0">
                <a:solidFill>
                  <a:srgbClr val="000000"/>
                </a:solidFill>
              </a:rPr>
              <a:t> </a:t>
            </a:r>
            <a:r>
              <a:rPr lang="en-US" sz="1400" b="1" dirty="0" err="1">
                <a:solidFill>
                  <a:srgbClr val="000000"/>
                </a:solidFill>
              </a:rPr>
              <a:t>stanja</a:t>
            </a:r>
            <a:r>
              <a:rPr lang="en-US" sz="1400" b="1" dirty="0">
                <a:solidFill>
                  <a:srgbClr val="000000"/>
                </a:solidFill>
              </a:rPr>
              <a:t>, </a:t>
            </a:r>
            <a:r>
              <a:rPr lang="en-US" sz="1400" b="1" dirty="0" err="1">
                <a:solidFill>
                  <a:srgbClr val="000000"/>
                </a:solidFill>
              </a:rPr>
              <a:t>dobrih</a:t>
            </a:r>
            <a:r>
              <a:rPr lang="en-US" sz="1400" b="1" dirty="0">
                <a:solidFill>
                  <a:srgbClr val="000000"/>
                </a:solidFill>
              </a:rPr>
              <a:t> </a:t>
            </a:r>
            <a:r>
              <a:rPr lang="en-US" sz="1400" b="1" dirty="0" err="1">
                <a:solidFill>
                  <a:srgbClr val="000000"/>
                </a:solidFill>
              </a:rPr>
              <a:t>praks</a:t>
            </a:r>
            <a:r>
              <a:rPr lang="en-US" sz="1400" b="1" dirty="0">
                <a:solidFill>
                  <a:srgbClr val="000000"/>
                </a:solidFill>
              </a:rPr>
              <a:t> in </a:t>
            </a:r>
            <a:r>
              <a:rPr lang="en-US" sz="1400" b="1" dirty="0" err="1">
                <a:solidFill>
                  <a:srgbClr val="000000"/>
                </a:solidFill>
              </a:rPr>
              <a:t>ukrepi</a:t>
            </a:r>
            <a:r>
              <a:rPr lang="en-US" sz="1400" b="1" dirty="0">
                <a:solidFill>
                  <a:srgbClr val="000000"/>
                </a:solidFill>
              </a:rPr>
              <a:t> (CRP V6-2276)</a:t>
            </a:r>
            <a:br>
              <a:rPr lang="en-US" sz="1400" b="1" dirty="0">
                <a:solidFill>
                  <a:srgbClr val="000000"/>
                </a:solidFill>
              </a:rPr>
            </a:br>
            <a:br>
              <a:rPr lang="en-US" sz="1400" b="1" dirty="0">
                <a:solidFill>
                  <a:srgbClr val="000000"/>
                </a:solidFill>
              </a:rPr>
            </a:br>
            <a:r>
              <a:rPr lang="en-US" sz="1400" b="1" dirty="0" err="1">
                <a:solidFill>
                  <a:srgbClr val="000000"/>
                </a:solidFill>
              </a:rPr>
              <a:t>Finančna</a:t>
            </a:r>
            <a:r>
              <a:rPr lang="en-US" sz="1400" b="1" dirty="0">
                <a:solidFill>
                  <a:srgbClr val="000000"/>
                </a:solidFill>
              </a:rPr>
              <a:t> </a:t>
            </a:r>
            <a:r>
              <a:rPr lang="en-US" sz="1400" b="1" dirty="0" err="1">
                <a:solidFill>
                  <a:srgbClr val="000000"/>
                </a:solidFill>
              </a:rPr>
              <a:t>podpora</a:t>
            </a:r>
            <a:br>
              <a:rPr lang="en-US" sz="1400" b="1" dirty="0">
                <a:solidFill>
                  <a:srgbClr val="000000"/>
                </a:solidFill>
              </a:rPr>
            </a:br>
            <a:r>
              <a:rPr lang="en-US" sz="1400" b="1" dirty="0">
                <a:solidFill>
                  <a:srgbClr val="000000"/>
                </a:solidFill>
              </a:rPr>
              <a:t> ARRS in MVZI</a:t>
            </a:r>
          </a:p>
          <a:p>
            <a:pPr indent="-228600" algn="l" defTabSz="914400">
              <a:buFont typeface="Arial" panose="020B0604020202020204" pitchFamily="34" charset="0"/>
              <a:buChar char="•"/>
            </a:pPr>
            <a:endParaRPr lang="en-US" sz="1400" b="1" dirty="0">
              <a:solidFill>
                <a:srgbClr val="000000"/>
              </a:solidFill>
            </a:endParaRPr>
          </a:p>
          <a:p>
            <a:pPr indent="-228600" algn="l" defTabSz="914400">
              <a:buFont typeface="Arial" panose="020B0604020202020204" pitchFamily="34" charset="0"/>
              <a:buChar char="•"/>
            </a:pPr>
            <a:endParaRPr lang="en-US" sz="1400" b="1" dirty="0">
              <a:solidFill>
                <a:srgbClr val="000000"/>
              </a:solidFill>
            </a:endParaRPr>
          </a:p>
          <a:p>
            <a:pPr indent="-228600" algn="l" defTabSz="914400">
              <a:buFont typeface="Arial" panose="020B0604020202020204" pitchFamily="34" charset="0"/>
              <a:buChar char="•"/>
            </a:pPr>
            <a:endParaRPr lang="en-US" sz="1400" b="1" dirty="0">
              <a:solidFill>
                <a:srgbClr val="000000"/>
              </a:solidFill>
            </a:endParaRPr>
          </a:p>
          <a:p>
            <a:pPr algn="l" defTabSz="914400"/>
            <a:r>
              <a:rPr lang="en-US" sz="1400" b="1" dirty="0" err="1">
                <a:solidFill>
                  <a:srgbClr val="000000"/>
                </a:solidFill>
              </a:rPr>
              <a:t>Trajanje</a:t>
            </a:r>
            <a:r>
              <a:rPr lang="en-US" sz="1400" b="1" dirty="0">
                <a:solidFill>
                  <a:srgbClr val="000000"/>
                </a:solidFill>
              </a:rPr>
              <a:t> </a:t>
            </a:r>
            <a:r>
              <a:rPr lang="en-US" sz="1400" b="1" dirty="0" err="1">
                <a:solidFill>
                  <a:srgbClr val="000000"/>
                </a:solidFill>
              </a:rPr>
              <a:t>projekta</a:t>
            </a:r>
            <a:br>
              <a:rPr lang="en-US" sz="1400" b="1" dirty="0">
                <a:solidFill>
                  <a:srgbClr val="000000"/>
                </a:solidFill>
              </a:rPr>
            </a:br>
            <a:r>
              <a:rPr lang="en-US" sz="1400" b="1" dirty="0">
                <a:solidFill>
                  <a:srgbClr val="000000"/>
                </a:solidFill>
              </a:rPr>
              <a:t> 1. 10. 2022–30. 9. 2023</a:t>
            </a:r>
            <a:br>
              <a:rPr lang="en-US" sz="1400" b="1" dirty="0">
                <a:solidFill>
                  <a:srgbClr val="000000"/>
                </a:solidFill>
              </a:rPr>
            </a:br>
            <a:br>
              <a:rPr lang="en-US" sz="1400" b="1" dirty="0">
                <a:solidFill>
                  <a:srgbClr val="000000"/>
                </a:solidFill>
              </a:rPr>
            </a:br>
            <a:endParaRPr lang="en-US" sz="1400" b="1" dirty="0">
              <a:solidFill>
                <a:srgbClr val="000000"/>
              </a:solidFill>
            </a:endParaRPr>
          </a:p>
          <a:p>
            <a:pPr indent="-228600" algn="l" defTabSz="914400">
              <a:buFont typeface="Arial" panose="020B0604020202020204" pitchFamily="34" charset="0"/>
              <a:buChar char="•"/>
            </a:pPr>
            <a:endParaRPr lang="en-US" sz="1400" b="1" dirty="0">
              <a:solidFill>
                <a:srgbClr val="000000"/>
              </a:solidFill>
            </a:endParaRPr>
          </a:p>
          <a:p>
            <a:pPr algn="l" defTabSz="914400"/>
            <a:r>
              <a:rPr lang="en-US" sz="1400" b="1" dirty="0" err="1">
                <a:solidFill>
                  <a:srgbClr val="000000"/>
                </a:solidFill>
              </a:rPr>
              <a:t>Avtorici</a:t>
            </a:r>
            <a:r>
              <a:rPr lang="en-US" sz="1400" b="1" dirty="0">
                <a:solidFill>
                  <a:srgbClr val="000000"/>
                </a:solidFill>
              </a:rPr>
              <a:t> in </a:t>
            </a:r>
            <a:r>
              <a:rPr lang="en-US" sz="1400" b="1" dirty="0" err="1">
                <a:solidFill>
                  <a:srgbClr val="000000"/>
                </a:solidFill>
              </a:rPr>
              <a:t>avtorji</a:t>
            </a:r>
            <a:r>
              <a:rPr lang="en-US" sz="1400" b="1" dirty="0">
                <a:solidFill>
                  <a:srgbClr val="000000"/>
                </a:solidFill>
              </a:rPr>
              <a:t>:</a:t>
            </a:r>
            <a:br>
              <a:rPr lang="en-US" sz="1400" b="1" dirty="0">
                <a:solidFill>
                  <a:srgbClr val="000000"/>
                </a:solidFill>
              </a:rPr>
            </a:br>
            <a:r>
              <a:rPr lang="en-US" sz="1400" b="1" dirty="0">
                <a:solidFill>
                  <a:srgbClr val="000000"/>
                </a:solidFill>
              </a:rPr>
              <a:t>Monika Kalin Golob</a:t>
            </a:r>
            <a:br>
              <a:rPr lang="en-US" sz="1400" b="1" dirty="0">
                <a:solidFill>
                  <a:srgbClr val="000000"/>
                </a:solidFill>
              </a:rPr>
            </a:br>
            <a:r>
              <a:rPr lang="en-US" sz="1400" b="1" dirty="0">
                <a:solidFill>
                  <a:srgbClr val="000000"/>
                </a:solidFill>
              </a:rPr>
              <a:t>Simon Krek</a:t>
            </a:r>
            <a:br>
              <a:rPr lang="en-US" sz="1400" b="1" dirty="0">
                <a:solidFill>
                  <a:srgbClr val="000000"/>
                </a:solidFill>
              </a:rPr>
            </a:br>
            <a:r>
              <a:rPr lang="en-US" sz="1400" b="1" dirty="0">
                <a:solidFill>
                  <a:srgbClr val="000000"/>
                </a:solidFill>
              </a:rPr>
              <a:t>Tadeja Rozman</a:t>
            </a:r>
            <a:br>
              <a:rPr lang="en-US" sz="1400" b="1" dirty="0">
                <a:solidFill>
                  <a:srgbClr val="000000"/>
                </a:solidFill>
              </a:rPr>
            </a:br>
            <a:r>
              <a:rPr lang="en-US" sz="1400" b="1" dirty="0">
                <a:solidFill>
                  <a:srgbClr val="000000"/>
                </a:solidFill>
              </a:rPr>
              <a:t>Marko Stabej</a:t>
            </a:r>
            <a:br>
              <a:rPr lang="en-US" sz="1400" b="1" dirty="0">
                <a:solidFill>
                  <a:srgbClr val="000000"/>
                </a:solidFill>
              </a:rPr>
            </a:br>
            <a:r>
              <a:rPr lang="en-US" sz="1400" b="1" dirty="0">
                <a:solidFill>
                  <a:srgbClr val="000000"/>
                </a:solidFill>
              </a:rPr>
              <a:t>Boštjan Udovič</a:t>
            </a:r>
            <a:br>
              <a:rPr lang="en-US" sz="1400" b="1" dirty="0">
                <a:solidFill>
                  <a:srgbClr val="000000"/>
                </a:solidFill>
              </a:rPr>
            </a:br>
            <a:r>
              <a:rPr lang="en-US" sz="1400" b="1" dirty="0">
                <a:solidFill>
                  <a:srgbClr val="000000"/>
                </a:solidFill>
              </a:rPr>
              <a:t> </a:t>
            </a:r>
          </a:p>
          <a:p>
            <a:pPr algn="l" defTabSz="914400"/>
            <a:r>
              <a:rPr lang="en-US" sz="1400" b="1" dirty="0" err="1">
                <a:solidFill>
                  <a:srgbClr val="000000"/>
                </a:solidFill>
              </a:rPr>
              <a:t>Univerza</a:t>
            </a:r>
            <a:r>
              <a:rPr lang="en-US" sz="1400" b="1" dirty="0">
                <a:solidFill>
                  <a:srgbClr val="000000"/>
                </a:solidFill>
              </a:rPr>
              <a:t> v </a:t>
            </a:r>
            <a:r>
              <a:rPr lang="en-US" sz="1400" b="1" dirty="0" err="1">
                <a:solidFill>
                  <a:srgbClr val="000000"/>
                </a:solidFill>
              </a:rPr>
              <a:t>Ljubljani</a:t>
            </a:r>
            <a:br>
              <a:rPr lang="en-US" sz="1400" b="1" dirty="0">
                <a:solidFill>
                  <a:srgbClr val="000000"/>
                </a:solidFill>
              </a:rPr>
            </a:br>
            <a:endParaRPr lang="en-US" sz="1400" dirty="0">
              <a:solidFill>
                <a:srgbClr val="000000"/>
              </a:solidFill>
            </a:endParaRPr>
          </a:p>
        </p:txBody>
      </p:sp>
    </p:spTree>
    <p:extLst>
      <p:ext uri="{BB962C8B-B14F-4D97-AF65-F5344CB8AC3E}">
        <p14:creationId xmlns:p14="http://schemas.microsoft.com/office/powerpoint/2010/main" val="26049240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Front steps and columns of a majestic city building">
            <a:extLst>
              <a:ext uri="{FF2B5EF4-FFF2-40B4-BE49-F238E27FC236}">
                <a16:creationId xmlns:a16="http://schemas.microsoft.com/office/drawing/2014/main" id="{1467815E-3B00-1DBC-BA6D-93FFF1246628}"/>
              </a:ext>
            </a:extLst>
          </p:cNvPr>
          <p:cNvPicPr>
            <a:picLocks noChangeAspect="1"/>
          </p:cNvPicPr>
          <p:nvPr/>
        </p:nvPicPr>
        <p:blipFill rotWithShape="1">
          <a:blip r:embed="rId2"/>
          <a:srcRect l="26601" r="28950" b="-1"/>
          <a:stretch/>
        </p:blipFill>
        <p:spPr>
          <a:xfrm>
            <a:off x="4577270" y="10"/>
            <a:ext cx="4566728" cy="6857990"/>
          </a:xfrm>
          <a:prstGeom prst="rect">
            <a:avLst/>
          </a:prstGeom>
        </p:spPr>
      </p:pic>
      <p:sp useBgFill="1">
        <p:nvSpPr>
          <p:cNvPr id="20" name="Rectangle 19">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E8669A-DF1B-AB07-120C-0BC8BD7B05BF}"/>
              </a:ext>
            </a:extLst>
          </p:cNvPr>
          <p:cNvSpPr>
            <a:spLocks noGrp="1"/>
          </p:cNvSpPr>
          <p:nvPr>
            <p:ph type="title"/>
          </p:nvPr>
        </p:nvSpPr>
        <p:spPr>
          <a:xfrm>
            <a:off x="571350" y="328512"/>
            <a:ext cx="3583791" cy="1628970"/>
          </a:xfrm>
        </p:spPr>
        <p:txBody>
          <a:bodyPr anchor="ctr">
            <a:normAutofit/>
          </a:bodyPr>
          <a:lstStyle/>
          <a:p>
            <a:r>
              <a:rPr lang="en-US" sz="3500"/>
              <a:t>Skrb za slovenski jezik: strokovno izrazje?</a:t>
            </a:r>
            <a:endParaRPr lang="sl-SI" sz="3500"/>
          </a:p>
        </p:txBody>
      </p:sp>
      <p:sp>
        <p:nvSpPr>
          <p:cNvPr id="3" name="Content Placeholder 2">
            <a:extLst>
              <a:ext uri="{FF2B5EF4-FFF2-40B4-BE49-F238E27FC236}">
                <a16:creationId xmlns:a16="http://schemas.microsoft.com/office/drawing/2014/main" id="{004749DA-E3D9-5FCC-861A-CCCE0E208E2A}"/>
              </a:ext>
            </a:extLst>
          </p:cNvPr>
          <p:cNvSpPr>
            <a:spLocks noGrp="1"/>
          </p:cNvSpPr>
          <p:nvPr>
            <p:ph idx="1"/>
          </p:nvPr>
        </p:nvSpPr>
        <p:spPr>
          <a:xfrm>
            <a:off x="571350" y="2884929"/>
            <a:ext cx="3494817" cy="3374137"/>
          </a:xfrm>
        </p:spPr>
        <p:txBody>
          <a:bodyPr anchor="ctr">
            <a:normAutofit/>
          </a:bodyPr>
          <a:lstStyle/>
          <a:p>
            <a:r>
              <a:rPr lang="en-US" sz="1200" dirty="0"/>
              <a:t>T</a:t>
            </a:r>
            <a:r>
              <a:rPr lang="sl-SI" sz="1200" dirty="0" err="1"/>
              <a:t>erminologija</a:t>
            </a:r>
            <a:r>
              <a:rPr lang="sl-SI" sz="1200" dirty="0"/>
              <a:t> dejavno obstaja in se razvija v nekem jeziku le tedaj, če se ta jezik redno in obsežno uporablja v visokošolskem, strokovnem in znanstvenem komuniciranju. </a:t>
            </a:r>
          </a:p>
          <a:p>
            <a:pPr marL="0" indent="0">
              <a:buNone/>
            </a:pPr>
            <a:r>
              <a:rPr lang="en-US" sz="1200" b="1" dirty="0"/>
              <a:t>   S</a:t>
            </a:r>
            <a:r>
              <a:rPr lang="sl-SI" sz="1200" b="1" dirty="0" err="1"/>
              <a:t>krb</a:t>
            </a:r>
            <a:r>
              <a:rPr lang="sl-SI" sz="1200" b="1" dirty="0"/>
              <a:t> za slovenski jezik</a:t>
            </a:r>
            <a:r>
              <a:rPr lang="en-US" sz="1200" b="1" dirty="0"/>
              <a:t> </a:t>
            </a:r>
            <a:r>
              <a:rPr lang="en-US" sz="1200" b="1" dirty="0" err="1"/>
              <a:t>pomeni</a:t>
            </a:r>
            <a:r>
              <a:rPr lang="en-US" sz="1200" b="1" dirty="0"/>
              <a:t>:</a:t>
            </a:r>
            <a:endParaRPr lang="sl-SI" sz="1200" b="1" dirty="0"/>
          </a:p>
          <a:p>
            <a:r>
              <a:rPr lang="sl-SI" sz="1200" dirty="0"/>
              <a:t>dejavnosti, s katerimi jezik nadgrajujemo z novimi poimenovalnimi in drugimi izraznimi sredstvi, potrebnimi za učinkovito pedagoško in znanstveno komuniciranje;</a:t>
            </a:r>
          </a:p>
          <a:p>
            <a:r>
              <a:rPr lang="sl-SI" sz="1200" dirty="0"/>
              <a:t>dejavnosti, s katerimi zagotavljamo in nadgrajujemo jezikovno zmožnost vseh udeležencev in udeleženk, ki jim omogoča učinkovito komuniciranje na določenem področju.</a:t>
            </a:r>
          </a:p>
          <a:p>
            <a:pPr marL="0" indent="0">
              <a:buNone/>
            </a:pPr>
            <a:endParaRPr lang="sl-SI" sz="1200" dirty="0"/>
          </a:p>
          <a:p>
            <a:r>
              <a:rPr lang="en-US" sz="1200" b="1" dirty="0" err="1"/>
              <a:t>Internacionalizacija</a:t>
            </a:r>
            <a:r>
              <a:rPr lang="en-US" sz="1200" b="1" dirty="0"/>
              <a:t> </a:t>
            </a:r>
            <a:r>
              <a:rPr lang="en-US" sz="1200" b="1" dirty="0" err="1"/>
              <a:t>pomeni</a:t>
            </a:r>
            <a:r>
              <a:rPr lang="en-US" sz="1200" b="1" dirty="0"/>
              <a:t>? </a:t>
            </a:r>
            <a:endParaRPr lang="sl-SI" sz="1200" b="1" dirty="0"/>
          </a:p>
        </p:txBody>
      </p:sp>
    </p:spTree>
    <p:extLst>
      <p:ext uri="{BB962C8B-B14F-4D97-AF65-F5344CB8AC3E}">
        <p14:creationId xmlns:p14="http://schemas.microsoft.com/office/powerpoint/2010/main" val="924359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6C490-3BBF-453A-096C-453AD49DAFFD}"/>
              </a:ext>
            </a:extLst>
          </p:cNvPr>
          <p:cNvSpPr>
            <a:spLocks noGrp="1"/>
          </p:cNvSpPr>
          <p:nvPr>
            <p:ph type="title"/>
          </p:nvPr>
        </p:nvSpPr>
        <p:spPr>
          <a:xfrm>
            <a:off x="628650" y="557188"/>
            <a:ext cx="7886700" cy="1133499"/>
          </a:xfrm>
        </p:spPr>
        <p:txBody>
          <a:bodyPr>
            <a:normAutofit/>
          </a:bodyPr>
          <a:lstStyle/>
          <a:p>
            <a:pPr algn="ctr"/>
            <a:r>
              <a:rPr lang="en-US" sz="4500"/>
              <a:t>Praksa v desetletju: napredek</a:t>
            </a:r>
            <a:endParaRPr lang="sl-SI" sz="4500"/>
          </a:p>
        </p:txBody>
      </p:sp>
      <p:graphicFrame>
        <p:nvGraphicFramePr>
          <p:cNvPr id="12" name="Content Placeholder 2">
            <a:extLst>
              <a:ext uri="{FF2B5EF4-FFF2-40B4-BE49-F238E27FC236}">
                <a16:creationId xmlns:a16="http://schemas.microsoft.com/office/drawing/2014/main" id="{866AA70C-D2C6-B4AF-50C7-FEFCBC53585C}"/>
              </a:ext>
            </a:extLst>
          </p:cNvPr>
          <p:cNvGraphicFramePr>
            <a:graphicFrameLocks noGrp="1"/>
          </p:cNvGraphicFramePr>
          <p:nvPr>
            <p:ph idx="1"/>
            <p:extLst>
              <p:ext uri="{D42A27DB-BD31-4B8C-83A1-F6EECF244321}">
                <p14:modId xmlns:p14="http://schemas.microsoft.com/office/powerpoint/2010/main" val="3724327779"/>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3438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97" y="508838"/>
            <a:ext cx="3913467"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5AA15CF-312E-F035-2DB8-3E6EFE0BB416}"/>
              </a:ext>
            </a:extLst>
          </p:cNvPr>
          <p:cNvSpPr>
            <a:spLocks noGrp="1"/>
          </p:cNvSpPr>
          <p:nvPr>
            <p:ph type="title"/>
          </p:nvPr>
        </p:nvSpPr>
        <p:spPr>
          <a:xfrm>
            <a:off x="480060" y="1243013"/>
            <a:ext cx="2891790" cy="4371974"/>
          </a:xfrm>
        </p:spPr>
        <p:txBody>
          <a:bodyPr>
            <a:normAutofit/>
          </a:bodyPr>
          <a:lstStyle/>
          <a:p>
            <a:r>
              <a:rPr lang="en-US" sz="3100">
                <a:solidFill>
                  <a:schemeClr val="tx2"/>
                </a:solidFill>
              </a:rPr>
              <a:t>Težava v praksi: neorganiziranost</a:t>
            </a:r>
            <a:endParaRPr lang="sl-SI" sz="3100">
              <a:solidFill>
                <a:schemeClr val="tx2"/>
              </a:solidFill>
            </a:endParaRPr>
          </a:p>
        </p:txBody>
      </p:sp>
      <p:sp>
        <p:nvSpPr>
          <p:cNvPr id="3" name="Content Placeholder 2">
            <a:extLst>
              <a:ext uri="{FF2B5EF4-FFF2-40B4-BE49-F238E27FC236}">
                <a16:creationId xmlns:a16="http://schemas.microsoft.com/office/drawing/2014/main" id="{95BA6B59-1DEC-B214-0B4C-A3DDBDC87A66}"/>
              </a:ext>
            </a:extLst>
          </p:cNvPr>
          <p:cNvSpPr>
            <a:spLocks noGrp="1"/>
          </p:cNvSpPr>
          <p:nvPr>
            <p:ph idx="1"/>
          </p:nvPr>
        </p:nvSpPr>
        <p:spPr>
          <a:xfrm>
            <a:off x="4629150" y="804672"/>
            <a:ext cx="3915918" cy="5230368"/>
          </a:xfrm>
        </p:spPr>
        <p:txBody>
          <a:bodyPr anchor="ctr">
            <a:normAutofit/>
          </a:bodyPr>
          <a:lstStyle/>
          <a:p>
            <a:r>
              <a:rPr lang="en-US" sz="1400">
                <a:solidFill>
                  <a:schemeClr val="tx2"/>
                </a:solidFill>
                <a:effectLst/>
                <a:latin typeface="Calibri" panose="020F0502020204030204" pitchFamily="34" charset="0"/>
                <a:ea typeface="Times New Roman" panose="02020603050405020304" pitchFamily="18" charset="0"/>
              </a:rPr>
              <a:t>Dobre </a:t>
            </a:r>
            <a:r>
              <a:rPr lang="sl-SI" sz="1400">
                <a:solidFill>
                  <a:schemeClr val="tx2"/>
                </a:solidFill>
                <a:effectLst/>
                <a:latin typeface="Calibri" panose="020F0502020204030204" pitchFamily="34" charset="0"/>
                <a:ea typeface="Times New Roman" panose="02020603050405020304" pitchFamily="18" charset="0"/>
              </a:rPr>
              <a:t>prakse pogosto povezane s posamičnimi pobudami in odvisne od zavzetosti osebja v mednarodnih pisarnah ter pedagoškega osebja, niti znotraj posamezne univerze članice niso obveščene o praksah druge članice, kaj šele, da bi obstajale </a:t>
            </a:r>
            <a:r>
              <a:rPr lang="sl-SI" sz="1400" b="1">
                <a:solidFill>
                  <a:schemeClr val="tx2"/>
                </a:solidFill>
                <a:effectLst/>
                <a:latin typeface="Calibri" panose="020F0502020204030204" pitchFamily="34" charset="0"/>
                <a:ea typeface="Times New Roman" panose="02020603050405020304" pitchFamily="18" charset="0"/>
              </a:rPr>
              <a:t>okvirno poenotene dejavnosti na vseh javnih univerzah</a:t>
            </a:r>
            <a:r>
              <a:rPr lang="sl-SI" sz="1400">
                <a:solidFill>
                  <a:schemeClr val="tx2"/>
                </a:solidFill>
                <a:effectLst/>
                <a:latin typeface="Calibri" panose="020F0502020204030204" pitchFamily="34" charset="0"/>
                <a:ea typeface="Times New Roman" panose="02020603050405020304" pitchFamily="18" charset="0"/>
              </a:rPr>
              <a:t>.</a:t>
            </a:r>
            <a:endParaRPr lang="en-US" sz="1400">
              <a:solidFill>
                <a:schemeClr val="tx2"/>
              </a:solidFill>
              <a:effectLst/>
              <a:latin typeface="Calibri" panose="020F0502020204030204" pitchFamily="34" charset="0"/>
              <a:ea typeface="Times New Roman" panose="02020603050405020304" pitchFamily="18" charset="0"/>
            </a:endParaRPr>
          </a:p>
          <a:p>
            <a:endParaRPr lang="en-US" sz="1400">
              <a:solidFill>
                <a:schemeClr val="tx2"/>
              </a:solidFill>
              <a:latin typeface="Calibri" panose="020F0502020204030204" pitchFamily="34" charset="0"/>
              <a:ea typeface="Times New Roman" panose="02020603050405020304" pitchFamily="18" charset="0"/>
            </a:endParaRPr>
          </a:p>
          <a:p>
            <a:r>
              <a:rPr lang="en-US" sz="1400" b="1">
                <a:solidFill>
                  <a:schemeClr val="tx2"/>
                </a:solidFill>
                <a:effectLst/>
                <a:latin typeface="Calibri" panose="020F0502020204030204" pitchFamily="34" charset="0"/>
                <a:ea typeface="Calibri" panose="020F0502020204030204" pitchFamily="34" charset="0"/>
                <a:cs typeface="Calibri" panose="020F0502020204030204" pitchFamily="34" charset="0"/>
              </a:rPr>
              <a:t>Z</a:t>
            </a:r>
            <a:r>
              <a:rPr lang="sl-SI" sz="1400" b="1">
                <a:solidFill>
                  <a:schemeClr val="tx2"/>
                </a:solidFill>
                <a:effectLst/>
                <a:latin typeface="Calibri" panose="020F0502020204030204" pitchFamily="34" charset="0"/>
                <a:ea typeface="Calibri" panose="020F0502020204030204" pitchFamily="34" charset="0"/>
                <a:cs typeface="Calibri" panose="020F0502020204030204" pitchFamily="34" charset="0"/>
              </a:rPr>
              <a:t>a operativno upravljanje jezikovnih zadev </a:t>
            </a:r>
            <a:r>
              <a:rPr lang="en-US" sz="1400" b="1">
                <a:solidFill>
                  <a:schemeClr val="tx2"/>
                </a:solidFill>
                <a:effectLst/>
                <a:latin typeface="Calibri" panose="020F0502020204030204" pitchFamily="34" charset="0"/>
                <a:ea typeface="Calibri" panose="020F0502020204030204" pitchFamily="34" charset="0"/>
                <a:cs typeface="Calibri" panose="020F0502020204030204" pitchFamily="34" charset="0"/>
              </a:rPr>
              <a:t>bi moral biti </a:t>
            </a:r>
            <a:r>
              <a:rPr lang="sl-SI" sz="1400" b="1">
                <a:solidFill>
                  <a:schemeClr val="tx2"/>
                </a:solidFill>
                <a:effectLst/>
                <a:latin typeface="Calibri" panose="020F0502020204030204" pitchFamily="34" charset="0"/>
                <a:ea typeface="Calibri" panose="020F0502020204030204" pitchFamily="34" charset="0"/>
                <a:cs typeface="Calibri" panose="020F0502020204030204" pitchFamily="34" charset="0"/>
              </a:rPr>
              <a:t>nekdo pristojen, odgovoren in usposobljen</a:t>
            </a:r>
            <a:r>
              <a:rPr lang="sl-SI" sz="1400">
                <a:solidFill>
                  <a:schemeClr val="tx2"/>
                </a:solidFill>
                <a:effectLst/>
                <a:latin typeface="Calibri" panose="020F0502020204030204" pitchFamily="34" charset="0"/>
                <a:ea typeface="Calibri" panose="020F0502020204030204" pitchFamily="34" charset="0"/>
                <a:cs typeface="Calibri" panose="020F0502020204030204" pitchFamily="34" charset="0"/>
              </a:rPr>
              <a:t>, najsi bo to posamezna oseba v okviru drugih delovnih nalog (na manjših ustanovah) ali pisarna z več zaposlenimi (na velikih univerzah). Vsi visokošolski deležniki in deležnice, od študentov do profesoric, morajo biti seznanjeni s tem, da lahko pri takem pooblaščenem jezikovnem informatorju, informatorki oz. jezikovni pisarni </a:t>
            </a:r>
            <a:r>
              <a:rPr lang="sl-SI" sz="1400" b="1">
                <a:solidFill>
                  <a:schemeClr val="tx2"/>
                </a:solidFill>
                <a:effectLst/>
                <a:latin typeface="Calibri" panose="020F0502020204030204" pitchFamily="34" charset="0"/>
                <a:ea typeface="Calibri" panose="020F0502020204030204" pitchFamily="34" charset="0"/>
                <a:cs typeface="Calibri" panose="020F0502020204030204" pitchFamily="34" charset="0"/>
              </a:rPr>
              <a:t>pridejo do vseh potrebnih informacij o jezikovni ureditvi svoje ustanove, o možnostih jezikovnega izobraževanja, jezikovnih storitev, jezikovnotehnološke podpore in podobno.</a:t>
            </a:r>
            <a:endParaRPr lang="sl-SI" sz="140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1400" b="1">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400" b="1">
                <a:solidFill>
                  <a:schemeClr val="tx2"/>
                </a:solidFill>
                <a:effectLst/>
                <a:latin typeface="Calibri" panose="020F0502020204030204" pitchFamily="34" charset="0"/>
                <a:ea typeface="Calibri" panose="020F0502020204030204" pitchFamily="34" charset="0"/>
                <a:cs typeface="Calibri" panose="020F0502020204030204" pitchFamily="34" charset="0"/>
              </a:rPr>
              <a:t>JEZIKOVNE PISARNE</a:t>
            </a:r>
            <a:endParaRPr lang="sl-SI" sz="140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p>
            <a:endParaRPr lang="sl-SI" sz="1400">
              <a:solidFill>
                <a:schemeClr val="tx2"/>
              </a:solidFill>
              <a:effectLst/>
              <a:latin typeface="Times New Roman" panose="02020603050405020304" pitchFamily="18" charset="0"/>
              <a:ea typeface="Times New Roman" panose="02020603050405020304" pitchFamily="18" charset="0"/>
            </a:endParaRPr>
          </a:p>
          <a:p>
            <a:endParaRPr lang="sl-SI" sz="1400">
              <a:solidFill>
                <a:schemeClr val="tx2"/>
              </a:solidFill>
            </a:endParaRPr>
          </a:p>
        </p:txBody>
      </p:sp>
    </p:spTree>
    <p:extLst>
      <p:ext uri="{BB962C8B-B14F-4D97-AF65-F5344CB8AC3E}">
        <p14:creationId xmlns:p14="http://schemas.microsoft.com/office/powerpoint/2010/main" val="4038707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57188"/>
            <a:ext cx="7886700" cy="1133499"/>
          </a:xfrm>
        </p:spPr>
        <p:txBody>
          <a:bodyPr>
            <a:normAutofit/>
          </a:bodyPr>
          <a:lstStyle/>
          <a:p>
            <a:pPr algn="ctr"/>
            <a:r>
              <a:rPr lang="en-US" sz="4500"/>
              <a:t>Priporočila</a:t>
            </a:r>
          </a:p>
        </p:txBody>
      </p:sp>
      <p:graphicFrame>
        <p:nvGraphicFramePr>
          <p:cNvPr id="5" name="Content Placeholder 2">
            <a:extLst>
              <a:ext uri="{FF2B5EF4-FFF2-40B4-BE49-F238E27FC236}">
                <a16:creationId xmlns:a16="http://schemas.microsoft.com/office/drawing/2014/main" id="{AF9E24A5-E337-7AE0-5602-E2DDEF7EE99C}"/>
              </a:ext>
            </a:extLst>
          </p:cNvPr>
          <p:cNvGraphicFramePr>
            <a:graphicFrameLocks noGrp="1"/>
          </p:cNvGraphicFramePr>
          <p:nvPr>
            <p:ph idx="1"/>
            <p:extLst>
              <p:ext uri="{D42A27DB-BD31-4B8C-83A1-F6EECF244321}">
                <p14:modId xmlns:p14="http://schemas.microsoft.com/office/powerpoint/2010/main" val="3902761291"/>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1216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FD872-88F0-60B0-C6F7-E97FDF9E5707}"/>
              </a:ext>
            </a:extLst>
          </p:cNvPr>
          <p:cNvSpPr>
            <a:spLocks noGrp="1"/>
          </p:cNvSpPr>
          <p:nvPr>
            <p:ph type="title"/>
          </p:nvPr>
        </p:nvSpPr>
        <p:spPr/>
        <p:txBody>
          <a:bodyPr/>
          <a:lstStyle/>
          <a:p>
            <a:r>
              <a:rPr lang="sl-SI" sz="3600">
                <a:effectLst/>
                <a:latin typeface="Calibri" panose="020F0502020204030204" pitchFamily="34" charset="0"/>
                <a:ea typeface="Yu Mincho" panose="020B0400000000000000" pitchFamily="18" charset="-128"/>
                <a:cs typeface="Arial" panose="020B0604020202020204" pitchFamily="34" charset="0"/>
              </a:rPr>
              <a:t>8. člen</a:t>
            </a:r>
            <a:endParaRPr lang="sl-SI" dirty="0"/>
          </a:p>
        </p:txBody>
      </p:sp>
      <p:sp>
        <p:nvSpPr>
          <p:cNvPr id="3" name="Content Placeholder 2">
            <a:extLst>
              <a:ext uri="{FF2B5EF4-FFF2-40B4-BE49-F238E27FC236}">
                <a16:creationId xmlns:a16="http://schemas.microsoft.com/office/drawing/2014/main" id="{4DC0AB37-9280-BD8B-1B26-11BFA4BBEEFD}"/>
              </a:ext>
            </a:extLst>
          </p:cNvPr>
          <p:cNvSpPr>
            <a:spLocks noGrp="1"/>
          </p:cNvSpPr>
          <p:nvPr>
            <p:ph idx="1"/>
          </p:nvPr>
        </p:nvSpPr>
        <p:spPr>
          <a:xfrm>
            <a:off x="329184" y="1825624"/>
            <a:ext cx="8186166" cy="5032375"/>
          </a:xfrm>
        </p:spPr>
        <p:txBody>
          <a:bodyPr>
            <a:normAutofit fontScale="85000" lnSpcReduction="10000"/>
          </a:bodyPr>
          <a:lstStyle/>
          <a:p>
            <a:pPr marL="0" indent="0">
              <a:buNone/>
            </a:pPr>
            <a:r>
              <a:rPr lang="sl-SI" sz="1800">
                <a:effectLst/>
                <a:latin typeface="Calibri" panose="020F0502020204030204" pitchFamily="34" charset="0"/>
                <a:ea typeface="Yu Mincho" panose="020B0400000000000000" pitchFamily="18" charset="-128"/>
                <a:cs typeface="Arial" panose="020B0604020202020204" pitchFamily="34" charset="0"/>
              </a:rPr>
              <a:t>Učni jezik je slovenski. </a:t>
            </a:r>
            <a:endParaRPr lang="sl-SI" sz="180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sl-SI" sz="1800">
                <a:effectLst/>
                <a:latin typeface="Calibri" panose="020F0502020204030204" pitchFamily="34" charset="0"/>
                <a:ea typeface="Yu Mincho" panose="020B0400000000000000" pitchFamily="18" charset="-128"/>
                <a:cs typeface="Arial" panose="020B0604020202020204" pitchFamily="34" charset="0"/>
              </a:rPr>
              <a:t>Visokošolski zavod lahko izvaja študijske programe ali njihove dele v tujem jeziku, pod pogoji, določenimi s statutom. </a:t>
            </a:r>
            <a:endParaRPr lang="sl-SI" sz="180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sl-SI" sz="1800">
                <a:effectLst/>
                <a:latin typeface="Calibri" panose="020F0502020204030204" pitchFamily="34" charset="0"/>
                <a:ea typeface="Yu Mincho" panose="020B0400000000000000" pitchFamily="18" charset="-128"/>
                <a:cs typeface="Arial" panose="020B0604020202020204" pitchFamily="34" charset="0"/>
              </a:rPr>
              <a:t>Če visokošolski zavod opravlja javno službo, se lahko v tujem jeziku izvajajo: </a:t>
            </a:r>
            <a:endParaRPr lang="sl-SI" sz="180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sl-SI" sz="1800">
                <a:effectLst/>
                <a:latin typeface="Calibri" panose="020F0502020204030204" pitchFamily="34" charset="0"/>
                <a:ea typeface="Yu Mincho" panose="020B0400000000000000" pitchFamily="18" charset="-128"/>
                <a:cs typeface="Arial" panose="020B0604020202020204" pitchFamily="34" charset="0"/>
              </a:rPr>
              <a:t>-       študijski programi tujih jezikov, </a:t>
            </a:r>
            <a:endParaRPr lang="sl-SI" sz="180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sl-SI" sz="1800">
                <a:effectLst/>
                <a:latin typeface="Calibri" panose="020F0502020204030204" pitchFamily="34" charset="0"/>
                <a:ea typeface="Yu Mincho" panose="020B0400000000000000" pitchFamily="18" charset="-128"/>
                <a:cs typeface="Arial" panose="020B0604020202020204" pitchFamily="34" charset="0"/>
              </a:rPr>
              <a:t>-       deli študijskih programov, če pri njihovem izvajanju sodelujejo gostujoči visokošolski učitelji iz tujine ali je vanje vpisano večje število tujih študentov, </a:t>
            </a:r>
            <a:endParaRPr lang="sl-SI" sz="180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sl-SI" sz="1800">
                <a:effectLst/>
                <a:latin typeface="Calibri" panose="020F0502020204030204" pitchFamily="34" charset="0"/>
                <a:ea typeface="Yu Mincho" panose="020B0400000000000000" pitchFamily="18" charset="-128"/>
                <a:cs typeface="Arial" panose="020B0604020202020204" pitchFamily="34" charset="0"/>
              </a:rPr>
              <a:t>-       študijski programi, če se ti programi na visokošolskem zavodu izvajajo tudi v slovenskem jeziku,</a:t>
            </a:r>
            <a:endParaRPr lang="sl-SI" sz="180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sl-SI" sz="1800">
                <a:effectLst/>
                <a:latin typeface="Calibri" panose="020F0502020204030204" pitchFamily="34" charset="0"/>
                <a:ea typeface="Yu Mincho" panose="020B0400000000000000" pitchFamily="18" charset="-128"/>
                <a:cs typeface="Arial" panose="020B0604020202020204" pitchFamily="34" charset="0"/>
              </a:rPr>
              <a:t>-</a:t>
            </a:r>
            <a:r>
              <a:rPr lang="en-US" sz="1800">
                <a:effectLst/>
                <a:latin typeface="Calibri" panose="020F0502020204030204" pitchFamily="34" charset="0"/>
                <a:ea typeface="Calibri" panose="020F0502020204030204" pitchFamily="34" charset="0"/>
                <a:cs typeface="Arial" panose="020B0604020202020204" pitchFamily="34" charset="0"/>
              </a:rPr>
              <a:t>      </a:t>
            </a:r>
            <a:r>
              <a:rPr lang="sl-SI" sz="1800">
                <a:solidFill>
                  <a:srgbClr val="0070C0"/>
                </a:solidFill>
                <a:effectLst/>
                <a:latin typeface="Calibri" panose="020F0502020204030204" pitchFamily="34" charset="0"/>
                <a:ea typeface="Yu Mincho" panose="020B0400000000000000" pitchFamily="18" charset="-128"/>
                <a:cs typeface="Arial" panose="020B0604020202020204" pitchFamily="34" charset="0"/>
              </a:rPr>
              <a:t>študijski programi ali njihovi deli, če je s tehničnimi sredstvi študentom v slovenščini omogočeno sprotno spremljanje predavanj in opravljanje študijskih obveznosti.</a:t>
            </a:r>
            <a:endParaRPr lang="sl-SI" sz="180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sl-SI" sz="1800">
                <a:solidFill>
                  <a:srgbClr val="0070C0"/>
                </a:solidFill>
                <a:effectLst/>
                <a:latin typeface="Calibri" panose="020F0502020204030204" pitchFamily="34" charset="0"/>
                <a:ea typeface="Yu Mincho" panose="020B0400000000000000" pitchFamily="18" charset="-128"/>
                <a:cs typeface="Arial" panose="020B0604020202020204" pitchFamily="34" charset="0"/>
              </a:rPr>
              <a:t> </a:t>
            </a:r>
            <a:endParaRPr lang="sl-SI" sz="1800">
              <a:effectLst/>
              <a:latin typeface="Calibri" panose="020F0502020204030204" pitchFamily="34" charset="0"/>
              <a:ea typeface="Calibri" panose="020F0502020204030204" pitchFamily="34" charset="0"/>
              <a:cs typeface="Arial" panose="020B0604020202020204" pitchFamily="34" charset="0"/>
            </a:endParaRPr>
          </a:p>
          <a:p>
            <a:pPr marL="0" indent="0" algn="just">
              <a:buNone/>
            </a:pPr>
            <a:r>
              <a:rPr lang="sl-SI" sz="1800">
                <a:effectLst/>
                <a:latin typeface="Calibri" panose="020F0502020204030204" pitchFamily="34" charset="0"/>
                <a:ea typeface="Yu Mincho" panose="020B0400000000000000" pitchFamily="18" charset="-128"/>
                <a:cs typeface="Arial" panose="020B0604020202020204" pitchFamily="34" charset="0"/>
              </a:rPr>
              <a:t>Visokošolski zavodi skrbijo za razvoj slovenščine kot strokovnega oziroma znanstvenega </a:t>
            </a:r>
            <a:r>
              <a:rPr lang="sl-SI" sz="1800">
                <a:solidFill>
                  <a:srgbClr val="000000"/>
                </a:solidFill>
                <a:effectLst/>
                <a:latin typeface="Calibri" panose="020F0502020204030204" pitchFamily="34" charset="0"/>
                <a:ea typeface="Yu Mincho" panose="020B0400000000000000" pitchFamily="18" charset="-128"/>
                <a:cs typeface="Arial" panose="020B0604020202020204" pitchFamily="34" charset="0"/>
              </a:rPr>
              <a:t>jezika.</a:t>
            </a:r>
            <a:r>
              <a:rPr lang="sl-SI" sz="1800">
                <a:solidFill>
                  <a:srgbClr val="FF0000"/>
                </a:solidFill>
                <a:effectLst/>
                <a:latin typeface="Calibri" panose="020F0502020204030204" pitchFamily="34" charset="0"/>
                <a:ea typeface="Yu Mincho" panose="020B0400000000000000" pitchFamily="18" charset="-128"/>
                <a:cs typeface="Arial" panose="020B0604020202020204" pitchFamily="34" charset="0"/>
              </a:rPr>
              <a:t> </a:t>
            </a:r>
            <a:r>
              <a:rPr lang="sl-SI" sz="1800">
                <a:solidFill>
                  <a:srgbClr val="0070C0"/>
                </a:solidFill>
                <a:effectLst/>
                <a:latin typeface="Calibri" panose="020F0502020204030204" pitchFamily="34" charset="0"/>
                <a:ea typeface="Yu Mincho" panose="020B0400000000000000" pitchFamily="18" charset="-128"/>
                <a:cs typeface="Arial" panose="020B0604020202020204" pitchFamily="34" charset="0"/>
              </a:rPr>
              <a:t>O tem letno poročajo pristojnemu ministrstvu. </a:t>
            </a:r>
            <a:r>
              <a:rPr lang="sl-SI" sz="1800">
                <a:solidFill>
                  <a:srgbClr val="0070C0"/>
                </a:solidFill>
                <a:effectLst/>
                <a:latin typeface="Calibri" panose="020F0502020204030204" pitchFamily="34" charset="0"/>
                <a:ea typeface="Calibri" panose="020F0502020204030204" pitchFamily="34" charset="0"/>
                <a:cs typeface="Calibri" panose="020F0502020204030204" pitchFamily="34" charset="0"/>
              </a:rPr>
              <a:t>Terminološki slovarji, ki nastanejo ob strokovno-znanstvenem delu, morajo biti odprto dostopni pod ustrezno licenco ter strojno berljivi v primerni računalniški obliki. Posebej so k temu zavezani izvajalci, ki uporabljajo tehnična sredstva za sprotno strojno prevajanje, ki so pred tovrstno izvedbo dolžni aktivno sodelovati pri posodabljanju terminologije za nemoteno prevajanje.  </a:t>
            </a:r>
            <a:r>
              <a:rPr lang="sl-SI" sz="1800">
                <a:solidFill>
                  <a:srgbClr val="0070C0"/>
                </a:solidFill>
                <a:effectLst/>
                <a:latin typeface="Calibri" panose="020F0502020204030204" pitchFamily="34" charset="0"/>
                <a:ea typeface="Yu Mincho" panose="020B0400000000000000" pitchFamily="18" charset="-128"/>
                <a:cs typeface="Arial" panose="020B0604020202020204" pitchFamily="34" charset="0"/>
              </a:rPr>
              <a:t> </a:t>
            </a:r>
            <a:endParaRPr lang="sl-SI" sz="1800">
              <a:effectLst/>
              <a:latin typeface="Calibri" panose="020F0502020204030204" pitchFamily="34" charset="0"/>
              <a:ea typeface="Calibri" panose="020F0502020204030204" pitchFamily="34" charset="0"/>
              <a:cs typeface="Arial" panose="020B0604020202020204" pitchFamily="34" charset="0"/>
            </a:endParaRPr>
          </a:p>
          <a:p>
            <a:pPr marL="0" indent="0" algn="just">
              <a:buNone/>
            </a:pPr>
            <a:r>
              <a:rPr lang="sl-SI" sz="1800">
                <a:effectLst/>
                <a:latin typeface="Calibri" panose="020F0502020204030204" pitchFamily="34" charset="0"/>
                <a:ea typeface="Yu Mincho" panose="020B0400000000000000" pitchFamily="18" charset="-128"/>
                <a:cs typeface="Arial" panose="020B0604020202020204" pitchFamily="34" charset="0"/>
              </a:rPr>
              <a:t> </a:t>
            </a:r>
            <a:endParaRPr lang="sl-SI" sz="180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sl-SI" sz="1800">
                <a:effectLst/>
                <a:latin typeface="Calibri" panose="020F0502020204030204" pitchFamily="34" charset="0"/>
                <a:ea typeface="Yu Mincho" panose="020B0400000000000000" pitchFamily="18" charset="-128"/>
                <a:cs typeface="Arial" panose="020B0604020202020204" pitchFamily="34" charset="0"/>
              </a:rPr>
              <a:t>Tujcem in Slovencem brez slovenskega državljanstva se omogoči učenje slovenščine. </a:t>
            </a:r>
            <a:endParaRPr lang="sl-SI" sz="180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sl-SI" sz="1800" strike="sngStrike">
                <a:effectLst/>
                <a:latin typeface="Calibri" panose="020F0502020204030204" pitchFamily="34" charset="0"/>
                <a:ea typeface="Yu Mincho" panose="020B0400000000000000" pitchFamily="18" charset="-128"/>
                <a:cs typeface="Arial" panose="020B0604020202020204" pitchFamily="34" charset="0"/>
              </a:rPr>
              <a:t> </a:t>
            </a:r>
            <a:r>
              <a:rPr lang="sl-SI" sz="1800" strike="sngStrike">
                <a:solidFill>
                  <a:srgbClr val="FF0000"/>
                </a:solidFill>
                <a:effectLst/>
                <a:latin typeface="Calibri" panose="020F0502020204030204" pitchFamily="34" charset="0"/>
                <a:ea typeface="Yu Mincho" panose="020B0400000000000000" pitchFamily="18" charset="-128"/>
                <a:cs typeface="Arial" panose="020B0604020202020204" pitchFamily="34" charset="0"/>
              </a:rPr>
              <a:t>Podrobnejši način skrbi za razvoj in učenje slovenščine določi minister, pristojen za visoko šolstvo.</a:t>
            </a:r>
            <a:endParaRPr lang="sl-SI" sz="1800">
              <a:effectLst/>
              <a:latin typeface="Calibri" panose="020F0502020204030204" pitchFamily="34" charset="0"/>
              <a:ea typeface="Calibri" panose="020F0502020204030204" pitchFamily="34" charset="0"/>
              <a:cs typeface="Arial" panose="020B0604020202020204" pitchFamily="34" charset="0"/>
            </a:endParaRPr>
          </a:p>
          <a:p>
            <a:endParaRPr lang="sl-SI" dirty="0"/>
          </a:p>
        </p:txBody>
      </p:sp>
    </p:spTree>
    <p:extLst>
      <p:ext uri="{BB962C8B-B14F-4D97-AF65-F5344CB8AC3E}">
        <p14:creationId xmlns:p14="http://schemas.microsoft.com/office/powerpoint/2010/main" val="3420994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nt">
            <a:extLst>
              <a:ext uri="{FF2B5EF4-FFF2-40B4-BE49-F238E27FC236}">
                <a16:creationId xmlns:a16="http://schemas.microsoft.com/office/drawing/2014/main" id="{D380959B-464C-9ED8-C9EB-AB6FC997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086" y="8300"/>
            <a:ext cx="8224913"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6B83858-ED7D-57B6-6CAA-83168807C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562311" cy="6858000"/>
          </a:xfrm>
          <a:prstGeom prst="rect">
            <a:avLst/>
          </a:prstGeom>
          <a:ln>
            <a:noFill/>
          </a:ln>
          <a:effectLst>
            <a:outerShdw blurRad="317500" dist="127000" dir="2400000" sx="95000" sy="95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F97FFD4-A8B9-3D4D-1623-7BE467E46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7650" cy="6858000"/>
          </a:xfrm>
          <a:prstGeom prst="rect">
            <a:avLst/>
          </a:prstGeom>
          <a:solidFill>
            <a:srgbClr val="FFFFFF"/>
          </a:solidFill>
          <a:ln>
            <a:noFill/>
          </a:ln>
          <a:effectLst>
            <a:outerShdw blurRad="190500" dist="139700" dir="300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9" descr="C:\Program Files\Common Files\Microsoft Shared\Clipart\cagcat50\bd06675_.wmf"/>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6654" y="1652396"/>
            <a:ext cx="2904342" cy="358771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4572000" y="2267712"/>
            <a:ext cx="3454976" cy="3972368"/>
          </a:xfrm>
        </p:spPr>
        <p:txBody>
          <a:bodyPr anchor="ctr">
            <a:normAutofit/>
          </a:bodyPr>
          <a:lstStyle/>
          <a:p>
            <a:r>
              <a:rPr lang="sl-SI" sz="1400" dirty="0"/>
              <a:t>Odgovorna jezikovna politika je pomemben del ohranjanja slovenskega jezika v </a:t>
            </a:r>
            <a:r>
              <a:rPr lang="sl-SI" sz="1400" dirty="0" err="1"/>
              <a:t>polnofunkcijskem</a:t>
            </a:r>
            <a:r>
              <a:rPr lang="sl-SI" sz="1400" dirty="0"/>
              <a:t> delovanju ter zagotavljanja kakovosti in specifičnosti slovenskega nacionalnega visokega šolstva. </a:t>
            </a:r>
          </a:p>
          <a:p>
            <a:r>
              <a:rPr lang="sl-SI" sz="1400" dirty="0"/>
              <a:t>Le s polno delujočim državnim jezikom lahko slovenska politika in družba prispevata k uresničevanju skupnega evropskega visokošolskega prostora, saj ta skupaj z idejo Evropske unije obstaja samo na temeljih jezikovne in kulturne raznolikosti. </a:t>
            </a:r>
            <a:endParaRPr lang="en-US" sz="1400" dirty="0"/>
          </a:p>
          <a:p>
            <a:r>
              <a:rPr lang="en-US" sz="1400" dirty="0"/>
              <a:t>Po </a:t>
            </a:r>
            <a:r>
              <a:rPr lang="en-US" sz="1400" dirty="0" err="1"/>
              <a:t>dvajsetih</a:t>
            </a:r>
            <a:r>
              <a:rPr lang="en-US" sz="1400" dirty="0"/>
              <a:t> </a:t>
            </a:r>
            <a:r>
              <a:rPr lang="en-US" sz="1400" dirty="0" err="1"/>
              <a:t>letih</a:t>
            </a:r>
            <a:r>
              <a:rPr lang="en-US" sz="1400" dirty="0"/>
              <a:t> </a:t>
            </a:r>
            <a:r>
              <a:rPr lang="en-US" sz="1400" dirty="0" err="1"/>
              <a:t>zapisov</a:t>
            </a:r>
            <a:r>
              <a:rPr lang="en-US" sz="1400" dirty="0"/>
              <a:t> o </a:t>
            </a:r>
            <a:r>
              <a:rPr lang="en-US" sz="1400" dirty="0" err="1"/>
              <a:t>skrbi</a:t>
            </a:r>
            <a:r>
              <a:rPr lang="en-US" sz="1400" dirty="0"/>
              <a:t> za </a:t>
            </a:r>
            <a:r>
              <a:rPr lang="en-US" sz="1400" dirty="0" err="1"/>
              <a:t>slovenščino</a:t>
            </a:r>
            <a:r>
              <a:rPr lang="en-US" sz="1400" dirty="0"/>
              <a:t>, </a:t>
            </a:r>
            <a:r>
              <a:rPr lang="en-US" sz="1400" dirty="0" err="1"/>
              <a:t>internacionalizacijo</a:t>
            </a:r>
            <a:r>
              <a:rPr lang="en-US" sz="1400" dirty="0"/>
              <a:t> in </a:t>
            </a:r>
            <a:r>
              <a:rPr lang="en-US" sz="1400" dirty="0" err="1"/>
              <a:t>vključujočo</a:t>
            </a:r>
            <a:r>
              <a:rPr lang="en-US" sz="1400" dirty="0"/>
              <a:t> </a:t>
            </a:r>
            <a:r>
              <a:rPr lang="en-US" sz="1400" dirty="0" err="1"/>
              <a:t>jezikovno</a:t>
            </a:r>
            <a:r>
              <a:rPr lang="en-US" sz="1400" dirty="0"/>
              <a:t> </a:t>
            </a:r>
            <a:r>
              <a:rPr lang="en-US" sz="1400" dirty="0" err="1"/>
              <a:t>politiko</a:t>
            </a:r>
            <a:r>
              <a:rPr lang="en-US" sz="1400" dirty="0"/>
              <a:t> je </a:t>
            </a:r>
            <a:r>
              <a:rPr lang="en-US" sz="1400" dirty="0" err="1"/>
              <a:t>naloga</a:t>
            </a:r>
            <a:r>
              <a:rPr lang="en-US" sz="1400" dirty="0"/>
              <a:t> </a:t>
            </a:r>
            <a:r>
              <a:rPr lang="en-US" sz="1400" dirty="0" err="1"/>
              <a:t>odločevalcev</a:t>
            </a:r>
            <a:r>
              <a:rPr lang="en-US" sz="1400" dirty="0"/>
              <a:t>, da se </a:t>
            </a:r>
            <a:r>
              <a:rPr lang="en-US" sz="1400" dirty="0" err="1"/>
              <a:t>ukrepi</a:t>
            </a:r>
            <a:r>
              <a:rPr lang="en-US" sz="1400" dirty="0"/>
              <a:t> </a:t>
            </a:r>
            <a:r>
              <a:rPr lang="en-US" sz="1400" dirty="0" err="1"/>
              <a:t>udejanjijo</a:t>
            </a:r>
            <a:r>
              <a:rPr lang="en-US" sz="1400" dirty="0"/>
              <a:t> v </a:t>
            </a:r>
            <a:r>
              <a:rPr lang="en-US" sz="1400" dirty="0" err="1"/>
              <a:t>praksi</a:t>
            </a:r>
            <a:r>
              <a:rPr lang="en-US" sz="1400" dirty="0"/>
              <a:t>. </a:t>
            </a:r>
          </a:p>
          <a:p>
            <a:endParaRPr lang="en-US" sz="1400" dirty="0"/>
          </a:p>
        </p:txBody>
      </p:sp>
    </p:spTree>
    <p:extLst>
      <p:ext uri="{BB962C8B-B14F-4D97-AF65-F5344CB8AC3E}">
        <p14:creationId xmlns:p14="http://schemas.microsoft.com/office/powerpoint/2010/main" val="4005524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28650" y="556995"/>
            <a:ext cx="7886700" cy="113369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500" b="1" kern="1200">
                <a:solidFill>
                  <a:schemeClr val="tx1"/>
                </a:solidFill>
                <a:latin typeface="+mj-lt"/>
                <a:ea typeface="+mj-ea"/>
                <a:cs typeface="+mj-cs"/>
              </a:rPr>
              <a:t>Položaj jezika visokega šolstva v Sloveniji: začetki trenj</a:t>
            </a:r>
          </a:p>
        </p:txBody>
      </p:sp>
      <p:graphicFrame>
        <p:nvGraphicFramePr>
          <p:cNvPr id="9" name="Diagram 8"/>
          <p:cNvGraphicFramePr/>
          <p:nvPr>
            <p:extLst>
              <p:ext uri="{D42A27DB-BD31-4B8C-83A1-F6EECF244321}">
                <p14:modId xmlns:p14="http://schemas.microsoft.com/office/powerpoint/2010/main" val="2093321607"/>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7406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28650" y="557188"/>
            <a:ext cx="7886700" cy="11334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500" b="1" kern="1200">
                <a:solidFill>
                  <a:schemeClr val="tx1"/>
                </a:solidFill>
                <a:latin typeface="+mj-lt"/>
                <a:ea typeface="+mj-ea"/>
                <a:cs typeface="+mj-cs"/>
              </a:rPr>
              <a:t>Stroka o jeziku visokega šolstva</a:t>
            </a:r>
          </a:p>
        </p:txBody>
      </p:sp>
      <p:graphicFrame>
        <p:nvGraphicFramePr>
          <p:cNvPr id="2" name="Diagram 1"/>
          <p:cNvGraphicFramePr/>
          <p:nvPr>
            <p:extLst>
              <p:ext uri="{D42A27DB-BD31-4B8C-83A1-F6EECF244321}">
                <p14:modId xmlns:p14="http://schemas.microsoft.com/office/powerpoint/2010/main" val="4250177628"/>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12561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E2A4-632C-AE1E-6706-5FF2BB34ED27}"/>
              </a:ext>
            </a:extLst>
          </p:cNvPr>
          <p:cNvSpPr>
            <a:spLocks noGrp="1"/>
          </p:cNvSpPr>
          <p:nvPr>
            <p:ph type="ctrTitle"/>
          </p:nvPr>
        </p:nvSpPr>
        <p:spPr>
          <a:xfrm>
            <a:off x="744241" y="1175335"/>
            <a:ext cx="3129360" cy="2495971"/>
          </a:xfrm>
        </p:spPr>
        <p:txBody>
          <a:bodyPr anchor="b">
            <a:normAutofit/>
          </a:bodyPr>
          <a:lstStyle/>
          <a:p>
            <a:r>
              <a:rPr lang="en-US" sz="3500"/>
              <a:t>2022 CRP</a:t>
            </a:r>
            <a:endParaRPr lang="sl-SI" sz="3500"/>
          </a:p>
        </p:txBody>
      </p:sp>
      <p:sp>
        <p:nvSpPr>
          <p:cNvPr id="3" name="Subtitle 2">
            <a:extLst>
              <a:ext uri="{FF2B5EF4-FFF2-40B4-BE49-F238E27FC236}">
                <a16:creationId xmlns:a16="http://schemas.microsoft.com/office/drawing/2014/main" id="{DA777D62-D282-BA6A-414F-9F5D95AEE19A}"/>
              </a:ext>
            </a:extLst>
          </p:cNvPr>
          <p:cNvSpPr>
            <a:spLocks noGrp="1"/>
          </p:cNvSpPr>
          <p:nvPr>
            <p:ph type="subTitle" idx="1"/>
          </p:nvPr>
        </p:nvSpPr>
        <p:spPr>
          <a:xfrm>
            <a:off x="733365" y="3930449"/>
            <a:ext cx="3148859" cy="1724313"/>
          </a:xfrm>
        </p:spPr>
        <p:txBody>
          <a:bodyPr anchor="t">
            <a:normAutofit/>
          </a:bodyPr>
          <a:lstStyle/>
          <a:p>
            <a:r>
              <a:rPr lang="en-US" sz="1700"/>
              <a:t>Deset let kasneje</a:t>
            </a:r>
            <a:endParaRPr lang="sl-SI" sz="1700"/>
          </a:p>
        </p:txBody>
      </p:sp>
      <p:pic>
        <p:nvPicPr>
          <p:cNvPr id="17" name="Picture 16" descr="3D numbers in white and orange">
            <a:extLst>
              <a:ext uri="{FF2B5EF4-FFF2-40B4-BE49-F238E27FC236}">
                <a16:creationId xmlns:a16="http://schemas.microsoft.com/office/drawing/2014/main" id="{77E0E529-9DB1-1B7C-EAF2-8A20C091B3B5}"/>
              </a:ext>
            </a:extLst>
          </p:cNvPr>
          <p:cNvPicPr>
            <a:picLocks noChangeAspect="1"/>
          </p:cNvPicPr>
          <p:nvPr/>
        </p:nvPicPr>
        <p:blipFill rotWithShape="1">
          <a:blip r:embed="rId2"/>
          <a:srcRect l="31106" r="31394"/>
          <a:stretch/>
        </p:blipFill>
        <p:spPr>
          <a:xfrm>
            <a:off x="4572000" y="-1"/>
            <a:ext cx="4572000" cy="6858001"/>
          </a:xfrm>
          <a:prstGeom prst="rect">
            <a:avLst/>
          </a:prstGeom>
        </p:spPr>
      </p:pic>
      <p:grpSp>
        <p:nvGrpSpPr>
          <p:cNvPr id="18" name="Group 17">
            <a:extLst>
              <a:ext uri="{FF2B5EF4-FFF2-40B4-BE49-F238E27FC236}">
                <a16:creationId xmlns:a16="http://schemas.microsoft.com/office/drawing/2014/main" id="{2B33CDD2-C0CB-D8AD-886D-0ABC95A02B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572000" y="-2"/>
            <a:ext cx="4572000" cy="6858001"/>
            <a:chOff x="-1" y="0"/>
            <a:chExt cx="7390263" cy="6858001"/>
          </a:xfrm>
        </p:grpSpPr>
        <p:sp>
          <p:nvSpPr>
            <p:cNvPr id="10" name="Rectangle 9">
              <a:extLst>
                <a:ext uri="{FF2B5EF4-FFF2-40B4-BE49-F238E27FC236}">
                  <a16:creationId xmlns:a16="http://schemas.microsoft.com/office/drawing/2014/main" id="{AC7F47A2-1E11-C302-6F8E-F03239998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AED115-5F26-CFFE-25B4-8CCB743BA1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FB3032F8-FDD1-98F1-B20E-FB9CDF9EB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Tree>
    <p:extLst>
      <p:ext uri="{BB962C8B-B14F-4D97-AF65-F5344CB8AC3E}">
        <p14:creationId xmlns:p14="http://schemas.microsoft.com/office/powerpoint/2010/main" val="94444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0121"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F975A4-7721-5DE4-E9D1-7481FF37A5C3}"/>
              </a:ext>
            </a:extLst>
          </p:cNvPr>
          <p:cNvSpPr>
            <a:spLocks noGrp="1"/>
          </p:cNvSpPr>
          <p:nvPr>
            <p:ph type="title"/>
          </p:nvPr>
        </p:nvSpPr>
        <p:spPr>
          <a:xfrm>
            <a:off x="755175" y="1188637"/>
            <a:ext cx="2356072" cy="4480726"/>
          </a:xfrm>
        </p:spPr>
        <p:txBody>
          <a:bodyPr>
            <a:normAutofit/>
          </a:bodyPr>
          <a:lstStyle/>
          <a:p>
            <a:pPr algn="r"/>
            <a:r>
              <a:rPr lang="en-US" sz="5700"/>
              <a:t>Analiza</a:t>
            </a:r>
            <a:endParaRPr lang="sl-SI" sz="5700"/>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0172E22-EF1A-7737-1ABA-14650BED8826}"/>
              </a:ext>
            </a:extLst>
          </p:cNvPr>
          <p:cNvSpPr>
            <a:spLocks noGrp="1"/>
          </p:cNvSpPr>
          <p:nvPr>
            <p:ph idx="1"/>
          </p:nvPr>
        </p:nvSpPr>
        <p:spPr>
          <a:xfrm>
            <a:off x="3854196" y="1338729"/>
            <a:ext cx="3596688" cy="4180542"/>
          </a:xfrm>
        </p:spPr>
        <p:txBody>
          <a:bodyPr anchor="ctr">
            <a:normAutofit/>
          </a:bodyPr>
          <a:lstStyle/>
          <a:p>
            <a:pPr marL="457200" indent="-457200">
              <a:buFont typeface="+mj-lt"/>
              <a:buAutoNum type="arabicPeriod"/>
            </a:pPr>
            <a:r>
              <a:rPr lang="sl-SI" sz="1000"/>
              <a:t>pregled in povzetek veljavnih pravnih podlag in predpisov v Sloveniji in na njenih javnih univerzah, nanašajočih se na jezikovno ureditev</a:t>
            </a:r>
            <a:r>
              <a:rPr lang="en-US" sz="1000"/>
              <a:t> </a:t>
            </a:r>
            <a:r>
              <a:rPr lang="sl-SI" sz="1000"/>
              <a:t>visokega šolstva;</a:t>
            </a:r>
          </a:p>
          <a:p>
            <a:pPr marL="457200" indent="-457200">
              <a:buFont typeface="+mj-lt"/>
              <a:buAutoNum type="arabicPeriod"/>
            </a:pPr>
            <a:r>
              <a:rPr lang="sl-SI" sz="1000"/>
              <a:t>sociolingvistično opredelitev pojma </a:t>
            </a:r>
            <a:r>
              <a:rPr lang="sl-SI" sz="1000" b="1"/>
              <a:t>skrb za jezik </a:t>
            </a:r>
            <a:r>
              <a:rPr lang="sl-SI" sz="1000"/>
              <a:t>visokega šolstva;</a:t>
            </a:r>
          </a:p>
          <a:p>
            <a:pPr marL="457200" indent="-457200">
              <a:buFont typeface="+mj-lt"/>
              <a:buAutoNum type="arabicPeriod"/>
            </a:pPr>
            <a:r>
              <a:rPr lang="sl-SI" sz="1000"/>
              <a:t>primerjalni pregled predmetnikov slovenskih javnih univerz glede na predmete, ki vsebujejo kompetence za strokovno pisanje in</a:t>
            </a:r>
            <a:r>
              <a:rPr lang="en-US" sz="1000"/>
              <a:t> </a:t>
            </a:r>
            <a:r>
              <a:rPr lang="sl-SI" sz="1000"/>
              <a:t>terminologijo (2013 : 2023);</a:t>
            </a:r>
          </a:p>
          <a:p>
            <a:pPr marL="457200" indent="-457200">
              <a:buFont typeface="+mj-lt"/>
              <a:buAutoNum type="arabicPeriod"/>
            </a:pPr>
            <a:r>
              <a:rPr lang="sl-SI" sz="1000"/>
              <a:t>pisni intervju z elementi ankete in nato skupinski intervju z elementi fokusne skupine z vodji mednarodnih pisarn za študent(k)e na treh javnih slovenskih univerzah;</a:t>
            </a:r>
          </a:p>
          <a:p>
            <a:pPr marL="457200" indent="-457200">
              <a:buFont typeface="+mj-lt"/>
              <a:buAutoNum type="arabicPeriod"/>
            </a:pPr>
            <a:r>
              <a:rPr lang="sl-SI" sz="1000"/>
              <a:t>pregled jezikovne ureditve visokega šolstva v devetih izbranih primerljivih evropskih državah;</a:t>
            </a:r>
          </a:p>
          <a:p>
            <a:pPr marL="457200" indent="-457200">
              <a:buFont typeface="+mj-lt"/>
              <a:buAutoNum type="arabicPeriod"/>
            </a:pPr>
            <a:r>
              <a:rPr lang="sl-SI" sz="1000"/>
              <a:t>pregled jezikovnih dejavnosti za redne tuje študent(k)e na treh javnih univerzah;</a:t>
            </a:r>
          </a:p>
          <a:p>
            <a:pPr marL="457200" indent="-457200">
              <a:buFont typeface="+mj-lt"/>
              <a:buAutoNum type="arabicPeriod"/>
            </a:pPr>
            <a:r>
              <a:rPr lang="sl-SI" sz="1000"/>
              <a:t>intervjuje z odgovornimi osebami za posamezna področja;</a:t>
            </a:r>
          </a:p>
          <a:p>
            <a:pPr marL="457200" indent="-457200">
              <a:buFont typeface="+mj-lt"/>
              <a:buAutoNum type="arabicPeriod"/>
            </a:pPr>
            <a:r>
              <a:rPr lang="sl-SI" sz="1000"/>
              <a:t>statistiko jezika doktorskih disertacij od 1991 do konca septembra 2023 (primerjalno slovenski – angleški).</a:t>
            </a:r>
          </a:p>
          <a:p>
            <a:endParaRPr lang="sl-SI" sz="1000"/>
          </a:p>
        </p:txBody>
      </p:sp>
    </p:spTree>
    <p:extLst>
      <p:ext uri="{BB962C8B-B14F-4D97-AF65-F5344CB8AC3E}">
        <p14:creationId xmlns:p14="http://schemas.microsoft.com/office/powerpoint/2010/main" val="3608673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0121"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177AB1-0684-3087-9725-79DB357F0CC2}"/>
              </a:ext>
            </a:extLst>
          </p:cNvPr>
          <p:cNvSpPr>
            <a:spLocks noGrp="1"/>
          </p:cNvSpPr>
          <p:nvPr>
            <p:ph type="title"/>
          </p:nvPr>
        </p:nvSpPr>
        <p:spPr>
          <a:xfrm>
            <a:off x="755175" y="1188637"/>
            <a:ext cx="2356072" cy="4480726"/>
          </a:xfrm>
        </p:spPr>
        <p:txBody>
          <a:bodyPr>
            <a:normAutofit/>
          </a:bodyPr>
          <a:lstStyle/>
          <a:p>
            <a:pPr algn="r"/>
            <a:r>
              <a:rPr lang="en-US" sz="3600"/>
              <a:t>Ustava, zakoni, dokumenti</a:t>
            </a:r>
            <a:endParaRPr lang="sl-SI" sz="3600"/>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0A065AA-ED11-6885-34A2-0F58F6A19DF0}"/>
              </a:ext>
            </a:extLst>
          </p:cNvPr>
          <p:cNvSpPr>
            <a:spLocks noGrp="1"/>
          </p:cNvSpPr>
          <p:nvPr>
            <p:ph idx="1"/>
          </p:nvPr>
        </p:nvSpPr>
        <p:spPr>
          <a:xfrm>
            <a:off x="3854196" y="1338729"/>
            <a:ext cx="3596688" cy="4180542"/>
          </a:xfrm>
        </p:spPr>
        <p:txBody>
          <a:bodyPr anchor="ctr">
            <a:normAutofit/>
          </a:bodyPr>
          <a:lstStyle/>
          <a:p>
            <a:r>
              <a:rPr lang="sl-SI" sz="1300">
                <a:effectLst/>
                <a:latin typeface="Calibri" panose="020F0502020204030204" pitchFamily="34" charset="0"/>
                <a:ea typeface="Calibri" panose="020F0502020204030204" pitchFamily="34" charset="0"/>
              </a:rPr>
              <a:t>Ustava 11. člen: uradni jezik v RS je slovenščina</a:t>
            </a:r>
            <a:r>
              <a:rPr lang="en-US" sz="1300">
                <a:effectLst/>
                <a:latin typeface="Calibri" panose="020F0502020204030204" pitchFamily="34" charset="0"/>
                <a:ea typeface="Calibri" panose="020F0502020204030204" pitchFamily="34" charset="0"/>
              </a:rPr>
              <a:t>.</a:t>
            </a:r>
            <a:endParaRPr lang="sl-SI" sz="1300">
              <a:effectLst/>
              <a:latin typeface="Calibri" panose="020F0502020204030204" pitchFamily="34" charset="0"/>
              <a:ea typeface="Calibri" panose="020F0502020204030204" pitchFamily="34" charset="0"/>
            </a:endParaRPr>
          </a:p>
          <a:p>
            <a:r>
              <a:rPr lang="sl-SI" sz="1300">
                <a:latin typeface="Calibri" panose="020F0502020204030204" pitchFamily="34" charset="0"/>
                <a:ea typeface="Calibri" panose="020F0502020204030204" pitchFamily="34" charset="0"/>
              </a:rPr>
              <a:t>Zakon o javni rabi slovenščine: vzgoja in izobraževanje v javno veljavnih programih, od predšolske stopnje do univerze, potekata v slovenščini. </a:t>
            </a:r>
          </a:p>
          <a:p>
            <a:r>
              <a:rPr lang="sl-SI" sz="1300">
                <a:effectLst/>
                <a:latin typeface="Calibri" panose="020F0502020204030204" pitchFamily="34" charset="0"/>
                <a:ea typeface="Calibri" panose="020F0502020204030204" pitchFamily="34" charset="0"/>
              </a:rPr>
              <a:t>Zakon v visokem šolstvu 8. člen.</a:t>
            </a:r>
          </a:p>
          <a:p>
            <a:r>
              <a:rPr lang="sl-SI" sz="1300">
                <a:effectLst/>
                <a:latin typeface="Calibri" panose="020F0502020204030204" pitchFamily="34" charset="0"/>
                <a:ea typeface="Calibri" panose="020F0502020204030204" pitchFamily="34" charset="0"/>
              </a:rPr>
              <a:t>V dobrih desetih letih se jezikovnopolitični in strateški </a:t>
            </a:r>
            <a:r>
              <a:rPr lang="sl-SI" sz="1300" b="1">
                <a:effectLst/>
                <a:latin typeface="Calibri" panose="020F0502020204030204" pitchFamily="34" charset="0"/>
                <a:ea typeface="Calibri" panose="020F0502020204030204" pitchFamily="34" charset="0"/>
              </a:rPr>
              <a:t>dokumenti</a:t>
            </a:r>
            <a:r>
              <a:rPr lang="sl-SI" sz="1300">
                <a:effectLst/>
                <a:latin typeface="Calibri" panose="020F0502020204030204" pitchFamily="34" charset="0"/>
                <a:ea typeface="Calibri" panose="020F0502020204030204" pitchFamily="34" charset="0"/>
              </a:rPr>
              <a:t> niso veliko spremenili</a:t>
            </a:r>
            <a:r>
              <a:rPr lang="en-US" sz="1300">
                <a:effectLst/>
                <a:latin typeface="Calibri" panose="020F0502020204030204" pitchFamily="34" charset="0"/>
                <a:ea typeface="Calibri" panose="020F0502020204030204" pitchFamily="34" charset="0"/>
              </a:rPr>
              <a:t>: v</a:t>
            </a:r>
            <a:r>
              <a:rPr lang="sl-SI" sz="1300">
                <a:effectLst/>
                <a:latin typeface="Calibri" panose="020F0502020204030204" pitchFamily="34" charset="0"/>
                <a:ea typeface="Calibri" panose="020F0502020204030204" pitchFamily="34" charset="0"/>
              </a:rPr>
              <a:t> besedilih ostajajo na eni strani implicitni, pa tudi eksplicitni zapisi o slovenskem jeziku kot </a:t>
            </a:r>
            <a:r>
              <a:rPr lang="sl-SI" sz="1300" b="1">
                <a:effectLst/>
                <a:latin typeface="Calibri" panose="020F0502020204030204" pitchFamily="34" charset="0"/>
                <a:ea typeface="Calibri" panose="020F0502020204030204" pitchFamily="34" charset="0"/>
              </a:rPr>
              <a:t>oviri</a:t>
            </a:r>
            <a:r>
              <a:rPr lang="sl-SI" sz="1300">
                <a:effectLst/>
                <a:latin typeface="Calibri" panose="020F0502020204030204" pitchFamily="34" charset="0"/>
                <a:ea typeface="Calibri" panose="020F0502020204030204" pitchFamily="34" charset="0"/>
              </a:rPr>
              <a:t> za internacionalizacijo slovenskega visokega šolstva in na drugi zahteve po </a:t>
            </a:r>
            <a:r>
              <a:rPr lang="sl-SI" sz="1300" b="1">
                <a:effectLst/>
                <a:latin typeface="Calibri" panose="020F0502020204030204" pitchFamily="34" charset="0"/>
                <a:ea typeface="Calibri" panose="020F0502020204030204" pitchFamily="34" charset="0"/>
              </a:rPr>
              <a:t>zaščiti</a:t>
            </a:r>
            <a:r>
              <a:rPr lang="sl-SI" sz="1300">
                <a:effectLst/>
                <a:latin typeface="Calibri" panose="020F0502020204030204" pitchFamily="34" charset="0"/>
                <a:ea typeface="Calibri" panose="020F0502020204030204" pitchFamily="34" charset="0"/>
              </a:rPr>
              <a:t> slovenščine na univerzi. </a:t>
            </a:r>
            <a:endParaRPr lang="en-US" sz="1300">
              <a:effectLst/>
              <a:latin typeface="Calibri" panose="020F0502020204030204" pitchFamily="34" charset="0"/>
              <a:ea typeface="Calibri" panose="020F0502020204030204" pitchFamily="34" charset="0"/>
            </a:endParaRPr>
          </a:p>
          <a:p>
            <a:r>
              <a:rPr lang="sl-SI" sz="1300">
                <a:effectLst/>
                <a:latin typeface="Calibri" panose="020F0502020204030204" pitchFamily="34" charset="0"/>
                <a:ea typeface="Calibri" panose="020F0502020204030204" pitchFamily="34" charset="0"/>
              </a:rPr>
              <a:t>Najbolj nazorno sta ti dve dikciji trčili ob vsakokratnih poskusih odločevalcev, da kakorkoli posežejo v 8. člen: mnenja so se gibala od skrajno nacionalističnih do skrajno anarhističnih</a:t>
            </a:r>
            <a:r>
              <a:rPr lang="en-US" sz="1300">
                <a:effectLst/>
                <a:latin typeface="Calibri" panose="020F0502020204030204" pitchFamily="34" charset="0"/>
                <a:ea typeface="Calibri" panose="020F0502020204030204" pitchFamily="34" charset="0"/>
              </a:rPr>
              <a:t>.</a:t>
            </a:r>
            <a:endParaRPr lang="sl-SI" sz="1300"/>
          </a:p>
        </p:txBody>
      </p:sp>
    </p:spTree>
    <p:extLst>
      <p:ext uri="{BB962C8B-B14F-4D97-AF65-F5344CB8AC3E}">
        <p14:creationId xmlns:p14="http://schemas.microsoft.com/office/powerpoint/2010/main" val="159232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52C888-9BD9-A23C-893D-3EA26446CA1B}"/>
              </a:ext>
            </a:extLst>
          </p:cNvPr>
          <p:cNvSpPr>
            <a:spLocks noGrp="1"/>
          </p:cNvSpPr>
          <p:nvPr>
            <p:ph type="title"/>
          </p:nvPr>
        </p:nvSpPr>
        <p:spPr>
          <a:xfrm>
            <a:off x="806825" y="1188637"/>
            <a:ext cx="2241175" cy="4480726"/>
          </a:xfrm>
        </p:spPr>
        <p:txBody>
          <a:bodyPr>
            <a:normAutofit/>
          </a:bodyPr>
          <a:lstStyle/>
          <a:p>
            <a:pPr algn="r"/>
            <a:r>
              <a:rPr lang="pt-BR" sz="3100"/>
              <a:t>Resolucija o nacionalnem programu visokega šolstva do 2030</a:t>
            </a:r>
            <a:br>
              <a:rPr lang="pt-BR" sz="3100"/>
            </a:br>
            <a:endParaRPr lang="sl-SI" sz="3100"/>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8AACEAC-D467-2910-FD3E-9BF1A7A4471B}"/>
              </a:ext>
            </a:extLst>
          </p:cNvPr>
          <p:cNvSpPr>
            <a:spLocks noGrp="1"/>
          </p:cNvSpPr>
          <p:nvPr>
            <p:ph idx="1"/>
          </p:nvPr>
        </p:nvSpPr>
        <p:spPr>
          <a:xfrm>
            <a:off x="3941445" y="1648870"/>
            <a:ext cx="3527136" cy="3560260"/>
          </a:xfrm>
        </p:spPr>
        <p:txBody>
          <a:bodyPr anchor="ctr">
            <a:normAutofit/>
          </a:bodyPr>
          <a:lstStyle/>
          <a:p>
            <a:r>
              <a:rPr lang="sl-SI" sz="1000" dirty="0">
                <a:effectLst/>
                <a:latin typeface="Calibri" panose="020F0502020204030204" pitchFamily="34" charset="0"/>
                <a:ea typeface="Calibri" panose="020F0502020204030204" pitchFamily="34" charset="0"/>
                <a:cs typeface="Arial" panose="020B0604020202020204" pitchFamily="34" charset="0"/>
              </a:rPr>
              <a:t>S spremenjeno zakonodajno ureditvijo bi bilo vzpostavljeno prilagodljivo in odzivno slovensko visokošolsko okolje, ki bo nudilo privlačne možnosti za študij in delo za namene internacionalizacije izobraževanja, raziskovanja in umetnosti ter pridobivanja visokokvalificiranega kadra iz tujine.</a:t>
            </a:r>
          </a:p>
          <a:p>
            <a:r>
              <a:rPr lang="en-US" sz="1000" dirty="0" err="1">
                <a:latin typeface="Calibri" panose="020F0502020204030204" pitchFamily="34" charset="0"/>
                <a:ea typeface="Calibri" panose="020F0502020204030204" pitchFamily="34" charset="0"/>
                <a:cs typeface="Arial" panose="020B0604020202020204" pitchFamily="34" charset="0"/>
              </a:rPr>
              <a:t>Aktivna</a:t>
            </a:r>
            <a:r>
              <a:rPr lang="en-US" sz="1000" dirty="0">
                <a:latin typeface="Calibri" panose="020F0502020204030204" pitchFamily="34" charset="0"/>
                <a:ea typeface="Calibri" panose="020F0502020204030204" pitchFamily="34" charset="0"/>
                <a:cs typeface="Arial" panose="020B0604020202020204" pitchFamily="34" charset="0"/>
              </a:rPr>
              <a:t> </a:t>
            </a:r>
            <a:r>
              <a:rPr lang="sl-SI" sz="1000" dirty="0">
                <a:effectLst/>
                <a:latin typeface="Calibri" panose="020F0502020204030204" pitchFamily="34" charset="0"/>
                <a:ea typeface="Calibri" panose="020F0502020204030204" pitchFamily="34" charset="0"/>
                <a:cs typeface="Arial" panose="020B0604020202020204" pitchFamily="34" charset="0"/>
              </a:rPr>
              <a:t>vključenost visokošolskih zavodov pri razvoju slovenskega jezika ter ohranjanju in razvoju nacionalne kulturne dediščine in identitete. Visokošolski zavodi naj </a:t>
            </a:r>
            <a:r>
              <a:rPr lang="sl-SI" sz="1000" b="1" dirty="0">
                <a:effectLst/>
                <a:latin typeface="Calibri" panose="020F0502020204030204" pitchFamily="34" charset="0"/>
                <a:ea typeface="Calibri" panose="020F0502020204030204" pitchFamily="34" charset="0"/>
                <a:cs typeface="Arial" panose="020B0604020202020204" pitchFamily="34" charset="0"/>
              </a:rPr>
              <a:t>bi dejavno prispevali k razvoju slovenskega jezika, ohranjanju in razvoju nacionalne kulturne dediščine in raziskovanju identitet v nacionalnem prostoru ob hkratni močni vpetosti slovenskega visokošolskega sistema v mednarodno visokošolsko skupnost.</a:t>
            </a:r>
            <a:endParaRPr lang="sl-SI" sz="1000" dirty="0">
              <a:effectLst/>
              <a:latin typeface="Calibri" panose="020F0502020204030204" pitchFamily="34" charset="0"/>
              <a:ea typeface="Calibri" panose="020F0502020204030204" pitchFamily="34" charset="0"/>
              <a:cs typeface="Arial" panose="020B0604020202020204" pitchFamily="34" charset="0"/>
            </a:endParaRPr>
          </a:p>
          <a:p>
            <a:r>
              <a:rPr lang="sl-SI" sz="1000" b="1" dirty="0">
                <a:effectLst/>
                <a:latin typeface="Calibri" panose="020F0502020204030204" pitchFamily="34" charset="0"/>
                <a:ea typeface="Calibri" panose="020F0502020204030204" pitchFamily="34" charset="0"/>
                <a:cs typeface="Arial" panose="020B0604020202020204" pitchFamily="34" charset="0"/>
              </a:rPr>
              <a:t>Visokošolske ustanove morajo skrbeti za razvoj slovenskega jezika in strokovnega izrazoslovja.</a:t>
            </a:r>
            <a:r>
              <a:rPr lang="sl-SI" sz="1000" dirty="0">
                <a:effectLst/>
                <a:latin typeface="Calibri" panose="020F0502020204030204" pitchFamily="34" charset="0"/>
                <a:ea typeface="Calibri" panose="020F0502020204030204" pitchFamily="34" charset="0"/>
                <a:cs typeface="Arial" panose="020B0604020202020204" pitchFamily="34" charset="0"/>
              </a:rPr>
              <a:t> Deležniki, vključeni v proces internacionalizacije, </a:t>
            </a:r>
            <a:r>
              <a:rPr lang="sl-SI" sz="1000" b="1" dirty="0">
                <a:effectLst/>
                <a:latin typeface="Calibri" panose="020F0502020204030204" pitchFamily="34" charset="0"/>
                <a:ea typeface="Calibri" panose="020F0502020204030204" pitchFamily="34" charset="0"/>
                <a:cs typeface="Arial" panose="020B0604020202020204" pitchFamily="34" charset="0"/>
              </a:rPr>
              <a:t>skrbijo za prenos konceptov in terminologije v slovenski jezik in ga s tem bogatijo, v primeru izvajanja študijskega programa v tujem jeziku bo zagotovljen razvoj slovenskega jezika in terminologije v visokem šolstvu in znanosti tudi z dostopnostjo študijskih vsebin v slovenskem jeziku.</a:t>
            </a:r>
            <a:endParaRPr lang="sl-SI" sz="10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sl-SI" sz="1000" dirty="0">
              <a:effectLst/>
              <a:latin typeface="Calibri" panose="020F0502020204030204" pitchFamily="34" charset="0"/>
              <a:ea typeface="Calibri" panose="020F0502020204030204" pitchFamily="34" charset="0"/>
              <a:cs typeface="Arial" panose="020B0604020202020204" pitchFamily="34" charset="0"/>
            </a:endParaRPr>
          </a:p>
          <a:p>
            <a:endParaRPr lang="sl-SI" sz="1000" dirty="0">
              <a:effectLst/>
              <a:latin typeface="Calibri" panose="020F0502020204030204" pitchFamily="34" charset="0"/>
              <a:ea typeface="Calibri" panose="020F0502020204030204" pitchFamily="34" charset="0"/>
              <a:cs typeface="Arial" panose="020B0604020202020204" pitchFamily="34" charset="0"/>
            </a:endParaRPr>
          </a:p>
          <a:p>
            <a:endParaRPr lang="sl-SI" sz="1000" dirty="0"/>
          </a:p>
        </p:txBody>
      </p:sp>
    </p:spTree>
    <p:extLst>
      <p:ext uri="{BB962C8B-B14F-4D97-AF65-F5344CB8AC3E}">
        <p14:creationId xmlns:p14="http://schemas.microsoft.com/office/powerpoint/2010/main" val="471386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711B94-2382-8D11-DE80-FCEB3EDEC92B}"/>
              </a:ext>
            </a:extLst>
          </p:cNvPr>
          <p:cNvSpPr>
            <a:spLocks noGrp="1"/>
          </p:cNvSpPr>
          <p:nvPr>
            <p:ph type="title"/>
          </p:nvPr>
        </p:nvSpPr>
        <p:spPr>
          <a:xfrm>
            <a:off x="806825" y="1188637"/>
            <a:ext cx="2241175" cy="4480726"/>
          </a:xfrm>
        </p:spPr>
        <p:txBody>
          <a:bodyPr>
            <a:normAutofit/>
          </a:bodyPr>
          <a:lstStyle/>
          <a:p>
            <a:pPr algn="r"/>
            <a:r>
              <a:rPr lang="en-US" sz="1900"/>
              <a:t>Strategija internacionalizacije visokega šolstva in znanosti v RS do 2030</a:t>
            </a:r>
            <a:br>
              <a:rPr lang="sl-SI" sz="1900">
                <a:effectLst/>
                <a:latin typeface="Calibri" panose="020F0502020204030204" pitchFamily="34" charset="0"/>
                <a:ea typeface="Calibri" panose="020F0502020204030204" pitchFamily="34" charset="0"/>
                <a:cs typeface="Arial" panose="020B0604020202020204" pitchFamily="34" charset="0"/>
              </a:rPr>
            </a:br>
            <a:r>
              <a:rPr lang="sl-SI" sz="1900">
                <a:effectLst/>
                <a:latin typeface="Calibri" panose="020F0502020204030204" pitchFamily="34" charset="0"/>
                <a:ea typeface="Calibri" panose="020F0502020204030204" pitchFamily="34" charset="0"/>
                <a:cs typeface="Arial" panose="020B0604020202020204" pitchFamily="34" charset="0"/>
              </a:rPr>
              <a:t> </a:t>
            </a:r>
            <a:br>
              <a:rPr lang="sl-SI" sz="1900">
                <a:effectLst/>
                <a:latin typeface="Calibri" panose="020F0502020204030204" pitchFamily="34" charset="0"/>
                <a:ea typeface="Calibri" panose="020F0502020204030204" pitchFamily="34" charset="0"/>
                <a:cs typeface="Arial" panose="020B0604020202020204" pitchFamily="34" charset="0"/>
              </a:rPr>
            </a:br>
            <a:endParaRPr lang="sl-SI" sz="1900"/>
          </a:p>
        </p:txBody>
      </p:sp>
      <p:cxnSp>
        <p:nvCxnSpPr>
          <p:cNvPr id="19" name="Straight Connector 18">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F9A33ED-F45C-8C0F-F527-73BFF345CC8B}"/>
              </a:ext>
            </a:extLst>
          </p:cNvPr>
          <p:cNvSpPr>
            <a:spLocks noGrp="1"/>
          </p:cNvSpPr>
          <p:nvPr>
            <p:ph idx="1"/>
          </p:nvPr>
        </p:nvSpPr>
        <p:spPr>
          <a:xfrm>
            <a:off x="3941445" y="1648870"/>
            <a:ext cx="3527136" cy="3560260"/>
          </a:xfrm>
        </p:spPr>
        <p:txBody>
          <a:bodyPr anchor="ctr">
            <a:normAutofit/>
          </a:bodyPr>
          <a:lstStyle/>
          <a:p>
            <a:r>
              <a:rPr lang="sl-SI" sz="1900" b="1" dirty="0"/>
              <a:t>skrb za slovenski jezik</a:t>
            </a:r>
            <a:r>
              <a:rPr lang="sl-SI" sz="1900" dirty="0"/>
              <a:t> </a:t>
            </a:r>
            <a:r>
              <a:rPr lang="en-US" sz="1900" dirty="0"/>
              <a:t>=</a:t>
            </a:r>
            <a:r>
              <a:rPr lang="sl-SI" sz="1900" dirty="0"/>
              <a:t> nastajanj</a:t>
            </a:r>
            <a:r>
              <a:rPr lang="en-US" sz="1900" dirty="0"/>
              <a:t>e</a:t>
            </a:r>
            <a:r>
              <a:rPr lang="sl-SI" sz="1900" dirty="0"/>
              <a:t> nove slovenske strokovne literature, razvoja strokovnih izrazov v slovenskem jeziku, tečajev slovenščine za tujce in lektoratov na tujih univerzah ter spremljanja in raziskav slovenskega jezika. </a:t>
            </a:r>
            <a:endParaRPr lang="en-US" sz="1900" dirty="0"/>
          </a:p>
          <a:p>
            <a:r>
              <a:rPr lang="en-US" sz="1900" dirty="0"/>
              <a:t>R</a:t>
            </a:r>
            <a:r>
              <a:rPr lang="sl-SI" sz="1900" dirty="0" err="1"/>
              <a:t>azvija</a:t>
            </a:r>
            <a:r>
              <a:rPr lang="en-US" sz="1900" dirty="0" err="1"/>
              <a:t>ti</a:t>
            </a:r>
            <a:r>
              <a:rPr lang="sl-SI" sz="1900" dirty="0"/>
              <a:t> pristope »v zvezi z opredelitvijo jezikov učenja in poučevanja ob upoštevanju večjezičnosti«.</a:t>
            </a:r>
          </a:p>
          <a:p>
            <a:endParaRPr lang="sl-SI" sz="1900" dirty="0"/>
          </a:p>
        </p:txBody>
      </p:sp>
    </p:spTree>
    <p:extLst>
      <p:ext uri="{BB962C8B-B14F-4D97-AF65-F5344CB8AC3E}">
        <p14:creationId xmlns:p14="http://schemas.microsoft.com/office/powerpoint/2010/main" val="1178133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C1B31F-4CE2-3B8A-A007-46311F7DFB25}"/>
              </a:ext>
            </a:extLst>
          </p:cNvPr>
          <p:cNvSpPr>
            <a:spLocks noGrp="1"/>
          </p:cNvSpPr>
          <p:nvPr>
            <p:ph type="title"/>
          </p:nvPr>
        </p:nvSpPr>
        <p:spPr>
          <a:xfrm>
            <a:off x="628650" y="556995"/>
            <a:ext cx="7886700" cy="1133693"/>
          </a:xfrm>
        </p:spPr>
        <p:txBody>
          <a:bodyPr>
            <a:normAutofit/>
          </a:bodyPr>
          <a:lstStyle/>
          <a:p>
            <a:r>
              <a:rPr lang="en-US" sz="4500"/>
              <a:t>Trenje – ravnotežje?</a:t>
            </a:r>
            <a:endParaRPr lang="sl-SI" sz="4500"/>
          </a:p>
        </p:txBody>
      </p:sp>
      <p:graphicFrame>
        <p:nvGraphicFramePr>
          <p:cNvPr id="4" name="Content Placeholder 3">
            <a:extLst>
              <a:ext uri="{FF2B5EF4-FFF2-40B4-BE49-F238E27FC236}">
                <a16:creationId xmlns:a16="http://schemas.microsoft.com/office/drawing/2014/main" id="{A9A5B161-1C05-41E9-0AE8-522F0AAA2394}"/>
              </a:ext>
            </a:extLst>
          </p:cNvPr>
          <p:cNvGraphicFramePr>
            <a:graphicFrameLocks noGrp="1"/>
          </p:cNvGraphicFramePr>
          <p:nvPr>
            <p:ph idx="1"/>
            <p:extLst>
              <p:ext uri="{D42A27DB-BD31-4B8C-83A1-F6EECF244321}">
                <p14:modId xmlns:p14="http://schemas.microsoft.com/office/powerpoint/2010/main" val="72282850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2124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780</TotalTime>
  <Words>1504</Words>
  <Application>Microsoft Office PowerPoint</Application>
  <PresentationFormat>On-screen Show (4:3)</PresentationFormat>
  <Paragraphs>96</Paragraphs>
  <Slides>15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       </vt:lpstr>
      <vt:lpstr>PowerPoint Presentation</vt:lpstr>
      <vt:lpstr>PowerPoint Presentation</vt:lpstr>
      <vt:lpstr>2022 CRP</vt:lpstr>
      <vt:lpstr>Analiza</vt:lpstr>
      <vt:lpstr>Ustava, zakoni, dokumenti</vt:lpstr>
      <vt:lpstr>Resolucija o nacionalnem programu visokega šolstva do 2030 </vt:lpstr>
      <vt:lpstr>Strategija internacionalizacije visokega šolstva in znanosti v RS do 2030   </vt:lpstr>
      <vt:lpstr>Trenje – ravnotežje?</vt:lpstr>
      <vt:lpstr>Skrb za slovenski jezik: strokovno izrazje?</vt:lpstr>
      <vt:lpstr>Praksa v desetletju: napredek</vt:lpstr>
      <vt:lpstr>Težava v praksi: neorganiziranost</vt:lpstr>
      <vt:lpstr>Priporočila</vt:lpstr>
      <vt:lpstr>8. člen</vt:lpstr>
      <vt:lpstr>PowerPoint Presentation</vt:lpstr>
    </vt:vector>
  </TitlesOfParts>
  <Company>UL FDV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 tnalom in nakovalom: jezik visokega šolstva</dc:title>
  <dc:creator>Monika Kalin-Golob</dc:creator>
  <cp:lastModifiedBy>Kalin-Golob, Monika</cp:lastModifiedBy>
  <cp:revision>62</cp:revision>
  <cp:lastPrinted>2012-06-07T19:48:45Z</cp:lastPrinted>
  <dcterms:created xsi:type="dcterms:W3CDTF">2012-06-05T11:29:26Z</dcterms:created>
  <dcterms:modified xsi:type="dcterms:W3CDTF">2023-10-16T13:08:28Z</dcterms:modified>
</cp:coreProperties>
</file>