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5"/>
  </p:notesMasterIdLst>
  <p:sldIdLst>
    <p:sldId id="256" r:id="rId2"/>
    <p:sldId id="257" r:id="rId3"/>
    <p:sldId id="259" r:id="rId4"/>
    <p:sldId id="258" r:id="rId5"/>
    <p:sldId id="273" r:id="rId6"/>
    <p:sldId id="260" r:id="rId7"/>
    <p:sldId id="261" r:id="rId8"/>
    <p:sldId id="262" r:id="rId9"/>
    <p:sldId id="279" r:id="rId10"/>
    <p:sldId id="280" r:id="rId11"/>
    <p:sldId id="284" r:id="rId12"/>
    <p:sldId id="282" r:id="rId13"/>
    <p:sldId id="283"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6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6D72CF-D836-4B63-92EF-257B531D3EDB}" type="datetimeFigureOut">
              <a:rPr lang="sl-SI"/>
              <a:pPr>
                <a:defRPr/>
              </a:pPr>
              <a:t>12. 04. 2018</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F1F6A6B-466A-474D-A0E6-0DA87B10C8DB}" type="slidenum">
              <a:rPr lang="sl-SI"/>
              <a:pPr>
                <a:defRPr/>
              </a:pPr>
              <a:t>‹#›</a:t>
            </a:fld>
            <a:endParaRPr lang="sl-SI"/>
          </a:p>
        </p:txBody>
      </p:sp>
    </p:spTree>
    <p:extLst>
      <p:ext uri="{BB962C8B-B14F-4D97-AF65-F5344CB8AC3E}">
        <p14:creationId xmlns:p14="http://schemas.microsoft.com/office/powerpoint/2010/main" val="480321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p:cNvSpPr>
            <a:spLocks noGrp="1" noRot="1" noChangeAspect="1" noTextEdit="1"/>
          </p:cNvSpPr>
          <p:nvPr>
            <p:ph type="sldImg"/>
          </p:nvPr>
        </p:nvSpPr>
        <p:spPr bwMode="auto">
          <a:noFill/>
          <a:ln>
            <a:solidFill>
              <a:srgbClr val="000000"/>
            </a:solidFill>
            <a:miter lim="800000"/>
            <a:headEnd/>
            <a:tailEnd/>
          </a:ln>
        </p:spPr>
      </p:sp>
      <p:sp>
        <p:nvSpPr>
          <p:cNvPr id="2253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a:p>
        </p:txBody>
      </p:sp>
      <p:sp>
        <p:nvSpPr>
          <p:cNvPr id="2253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30D35-AE5D-409E-A07C-8D23C1837D1B}" type="slidenum">
              <a:rPr lang="sl-SI" smtClean="0"/>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slov 28"/>
          <p:cNvSpPr>
            <a:spLocks noGrp="1"/>
          </p:cNvSpPr>
          <p:nvPr>
            <p:ph type="ctrTitle"/>
          </p:nvPr>
        </p:nvSpPr>
        <p:spPr>
          <a:xfrm>
            <a:off x="381000" y="4853411"/>
            <a:ext cx="8458200" cy="1222375"/>
          </a:xfrm>
        </p:spPr>
        <p:txBody>
          <a:bodyPr anchor="t"/>
          <a:lstStyle/>
          <a:p>
            <a:r>
              <a:rPr kumimoji="0" lang="sl-SI"/>
              <a:t>Uredite slog naslova matrice</a:t>
            </a:r>
            <a:endParaRPr kumimoji="0"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Uredite slog podnaslova matrice</a:t>
            </a:r>
            <a:endParaRPr kumimoji="0" lang="en-US"/>
          </a:p>
        </p:txBody>
      </p:sp>
      <p:sp>
        <p:nvSpPr>
          <p:cNvPr id="16" name="Ograda datuma 15"/>
          <p:cNvSpPr>
            <a:spLocks noGrp="1"/>
          </p:cNvSpPr>
          <p:nvPr>
            <p:ph type="dt" sz="half" idx="10"/>
          </p:nvPr>
        </p:nvSpPr>
        <p:spPr/>
        <p:txBody>
          <a:bodyPr/>
          <a:lstStyle/>
          <a:p>
            <a:pPr>
              <a:defRPr/>
            </a:pPr>
            <a:fld id="{E590B3BE-A9DF-41EF-82F7-AD3C2DD3BA66}" type="datetimeFigureOut">
              <a:rPr lang="sl-SI" smtClean="0"/>
              <a:pPr>
                <a:defRPr/>
              </a:pPr>
              <a:t>12. 04. 2018</a:t>
            </a:fld>
            <a:endParaRPr lang="sl-SI" dirty="0"/>
          </a:p>
        </p:txBody>
      </p:sp>
      <p:sp>
        <p:nvSpPr>
          <p:cNvPr id="2" name="Ograda noge 1"/>
          <p:cNvSpPr>
            <a:spLocks noGrp="1"/>
          </p:cNvSpPr>
          <p:nvPr>
            <p:ph type="ftr" sz="quarter" idx="11"/>
          </p:nvPr>
        </p:nvSpPr>
        <p:spPr/>
        <p:txBody>
          <a:bodyPr/>
          <a:lstStyle/>
          <a:p>
            <a:pPr>
              <a:defRPr/>
            </a:pPr>
            <a:endParaRPr lang="sl-SI"/>
          </a:p>
        </p:txBody>
      </p:sp>
      <p:sp>
        <p:nvSpPr>
          <p:cNvPr id="15" name="Ograda številke diapozitiva 14"/>
          <p:cNvSpPr>
            <a:spLocks noGrp="1"/>
          </p:cNvSpPr>
          <p:nvPr>
            <p:ph type="sldNum" sz="quarter" idx="12"/>
          </p:nvPr>
        </p:nvSpPr>
        <p:spPr>
          <a:xfrm>
            <a:off x="8229600" y="6473952"/>
            <a:ext cx="758952" cy="246888"/>
          </a:xfrm>
        </p:spPr>
        <p:txBody>
          <a:bodyPr/>
          <a:lstStyle/>
          <a:p>
            <a:pPr>
              <a:defRPr/>
            </a:pPr>
            <a:fld id="{4DE8D504-87DD-4B52-934B-FA9390C4C051}" type="slidenum">
              <a:rPr lang="sl-SI" smtClean="0"/>
              <a:pPr>
                <a:defRPr/>
              </a:pPr>
              <a:t>‹#›</a:t>
            </a:fld>
            <a:endParaRPr lang="sl-S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pPr>
              <a:defRPr/>
            </a:pPr>
            <a:fld id="{7559B1DB-29A9-4A54-B48A-959DDE2125C8}" type="datetimeFigureOut">
              <a:rPr lang="sl-SI" smtClean="0"/>
              <a:pPr>
                <a:defRPr/>
              </a:pPr>
              <a:t>12. 04. 2018</a:t>
            </a:fld>
            <a:endParaRPr lang="sl-SI" dirty="0"/>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F1568711-A4BA-4441-9268-A60A3838FEFE}" type="slidenum">
              <a:rPr lang="sl-SI" smtClean="0"/>
              <a:pPr>
                <a:defRPr/>
              </a:pPr>
              <a:t>‹#›</a:t>
            </a:fld>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549276"/>
            <a:ext cx="1828800" cy="5851525"/>
          </a:xfrm>
        </p:spPr>
        <p:txBody>
          <a:bodyPr vert="eaVert"/>
          <a:lstStyle/>
          <a:p>
            <a:r>
              <a:rPr kumimoji="0" lang="sl-SI"/>
              <a:t>Uredite slog naslova matrice</a:t>
            </a:r>
            <a:endParaRPr kumimoji="0" lang="en-US"/>
          </a:p>
        </p:txBody>
      </p:sp>
      <p:sp>
        <p:nvSpPr>
          <p:cNvPr id="3" name="Ograda navpičnega besedila 2"/>
          <p:cNvSpPr>
            <a:spLocks noGrp="1"/>
          </p:cNvSpPr>
          <p:nvPr>
            <p:ph type="body" orient="vert" idx="1"/>
          </p:nvPr>
        </p:nvSpPr>
        <p:spPr>
          <a:xfrm>
            <a:off x="457200" y="549276"/>
            <a:ext cx="6248400" cy="5851525"/>
          </a:xfrm>
        </p:spPr>
        <p:txBody>
          <a:bodyPr vert="eaVert"/>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pPr>
              <a:defRPr/>
            </a:pPr>
            <a:fld id="{75FE2904-A432-4143-93A3-706B4ADAF420}" type="datetimeFigureOut">
              <a:rPr lang="sl-SI" smtClean="0"/>
              <a:pPr>
                <a:defRPr/>
              </a:pPr>
              <a:t>12. 04. 2018</a:t>
            </a:fld>
            <a:endParaRPr lang="sl-SI" dirty="0"/>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8F584A1C-3253-409B-AC35-988B7C838B57}" type="slidenum">
              <a:rPr lang="sl-SI" smtClean="0"/>
              <a:pPr>
                <a:defRPr/>
              </a:pPr>
              <a:t>‹#›</a:t>
            </a:fld>
            <a:endParaRPr lang="sl-S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kumimoji="0" lang="sl-SI"/>
              <a:t>Uredite slog naslova matrice</a:t>
            </a:r>
            <a:endParaRPr kumimoji="0" lang="en-US"/>
          </a:p>
        </p:txBody>
      </p:sp>
      <p:sp>
        <p:nvSpPr>
          <p:cNvPr id="27" name="Ograda vsebine 26"/>
          <p:cNvSpPr>
            <a:spLocks noGrp="1"/>
          </p:cNvSpPr>
          <p:nvPr>
            <p:ph idx="1"/>
          </p:nvPr>
        </p:nvSpPr>
        <p:spPr/>
        <p:txBody>
          <a:body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5" name="Ograda datuma 24"/>
          <p:cNvSpPr>
            <a:spLocks noGrp="1"/>
          </p:cNvSpPr>
          <p:nvPr>
            <p:ph type="dt" sz="half" idx="10"/>
          </p:nvPr>
        </p:nvSpPr>
        <p:spPr/>
        <p:txBody>
          <a:bodyPr/>
          <a:lstStyle/>
          <a:p>
            <a:pPr>
              <a:defRPr/>
            </a:pPr>
            <a:fld id="{2FDCA35C-7070-4F56-8095-687442B70336}" type="datetimeFigureOut">
              <a:rPr lang="sl-SI" smtClean="0"/>
              <a:pPr>
                <a:defRPr/>
              </a:pPr>
              <a:t>12. 04. 2018</a:t>
            </a:fld>
            <a:endParaRPr lang="sl-SI" dirty="0"/>
          </a:p>
        </p:txBody>
      </p:sp>
      <p:sp>
        <p:nvSpPr>
          <p:cNvPr id="19" name="Ograda noge 18"/>
          <p:cNvSpPr>
            <a:spLocks noGrp="1"/>
          </p:cNvSpPr>
          <p:nvPr>
            <p:ph type="ftr" sz="quarter" idx="11"/>
          </p:nvPr>
        </p:nvSpPr>
        <p:spPr>
          <a:xfrm>
            <a:off x="3581400" y="76200"/>
            <a:ext cx="2895600" cy="288925"/>
          </a:xfrm>
        </p:spPr>
        <p:txBody>
          <a:bodyPr/>
          <a:lstStyle/>
          <a:p>
            <a:pPr>
              <a:defRPr/>
            </a:pPr>
            <a:endParaRPr lang="sl-SI"/>
          </a:p>
        </p:txBody>
      </p:sp>
      <p:sp>
        <p:nvSpPr>
          <p:cNvPr id="16" name="Ograda številke diapozitiva 15"/>
          <p:cNvSpPr>
            <a:spLocks noGrp="1"/>
          </p:cNvSpPr>
          <p:nvPr>
            <p:ph type="sldNum" sz="quarter" idx="12"/>
          </p:nvPr>
        </p:nvSpPr>
        <p:spPr>
          <a:xfrm>
            <a:off x="8229600" y="6473952"/>
            <a:ext cx="758952" cy="246888"/>
          </a:xfrm>
        </p:spPr>
        <p:txBody>
          <a:bodyPr/>
          <a:lstStyle/>
          <a:p>
            <a:pPr>
              <a:defRPr/>
            </a:pPr>
            <a:fld id="{4494A0C5-5601-48DD-A0F1-A24402C2F03E}" type="slidenum">
              <a:rPr lang="sl-SI" smtClean="0"/>
              <a:pPr>
                <a:defRPr/>
              </a:pPr>
              <a:t>‹#›</a:t>
            </a:fld>
            <a:endParaRPr lang="sl-S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2"/>
      </p:bgRef>
    </p:bg>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besedil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Uredite sloge besedila matrice</a:t>
            </a:r>
          </a:p>
        </p:txBody>
      </p:sp>
      <p:sp>
        <p:nvSpPr>
          <p:cNvPr id="19" name="Ograda datuma 18"/>
          <p:cNvSpPr>
            <a:spLocks noGrp="1"/>
          </p:cNvSpPr>
          <p:nvPr>
            <p:ph type="dt" sz="half" idx="10"/>
          </p:nvPr>
        </p:nvSpPr>
        <p:spPr/>
        <p:txBody>
          <a:bodyPr/>
          <a:lstStyle/>
          <a:p>
            <a:pPr>
              <a:defRPr/>
            </a:pPr>
            <a:fld id="{169445EE-4F20-4C77-BDC9-7B726A03B476}" type="datetimeFigureOut">
              <a:rPr lang="sl-SI" smtClean="0"/>
              <a:pPr>
                <a:defRPr/>
              </a:pPr>
              <a:t>12. 04. 2018</a:t>
            </a:fld>
            <a:endParaRPr lang="sl-SI" dirty="0"/>
          </a:p>
        </p:txBody>
      </p:sp>
      <p:sp>
        <p:nvSpPr>
          <p:cNvPr id="11" name="Ograda noge 10"/>
          <p:cNvSpPr>
            <a:spLocks noGrp="1"/>
          </p:cNvSpPr>
          <p:nvPr>
            <p:ph type="ftr" sz="quarter" idx="11"/>
          </p:nvPr>
        </p:nvSpPr>
        <p:spPr/>
        <p:txBody>
          <a:bodyPr/>
          <a:lstStyle/>
          <a:p>
            <a:pPr>
              <a:defRPr/>
            </a:pPr>
            <a:endParaRPr lang="sl-SI"/>
          </a:p>
        </p:txBody>
      </p:sp>
      <p:sp>
        <p:nvSpPr>
          <p:cNvPr id="16" name="Ograda številke diapozitiva 15"/>
          <p:cNvSpPr>
            <a:spLocks noGrp="1"/>
          </p:cNvSpPr>
          <p:nvPr>
            <p:ph type="sldNum" sz="quarter" idx="12"/>
          </p:nvPr>
        </p:nvSpPr>
        <p:spPr/>
        <p:txBody>
          <a:bodyPr/>
          <a:lstStyle/>
          <a:p>
            <a:pPr>
              <a:defRPr/>
            </a:pPr>
            <a:fld id="{2C37963F-0573-4049-BED5-CA91F2E0A759}" type="slidenum">
              <a:rPr lang="sl-SI" smtClean="0"/>
              <a:pPr>
                <a:defRPr/>
              </a:pPr>
              <a:t>‹#›</a:t>
            </a:fld>
            <a:endParaRPr lang="sl-SI" dirty="0"/>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kumimoji="0" lang="sl-SI"/>
              <a:t>Uredite slog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kumimoji="0" lang="sl-SI"/>
              <a:t>Uredite slog naslova matrice</a:t>
            </a:r>
            <a:endParaRPr kumimoji="0" lang="en-US"/>
          </a:p>
        </p:txBody>
      </p:sp>
      <p:sp>
        <p:nvSpPr>
          <p:cNvPr id="14" name="Ograda vsebin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3" name="Ograda vsebin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1" name="Ograda datuma 20"/>
          <p:cNvSpPr>
            <a:spLocks noGrp="1"/>
          </p:cNvSpPr>
          <p:nvPr>
            <p:ph type="dt" sz="half" idx="10"/>
          </p:nvPr>
        </p:nvSpPr>
        <p:spPr/>
        <p:txBody>
          <a:bodyPr/>
          <a:lstStyle/>
          <a:p>
            <a:pPr>
              <a:defRPr/>
            </a:pPr>
            <a:fld id="{E47C2468-D8AE-4F2B-AEFF-5F65E84F9356}" type="datetimeFigureOut">
              <a:rPr lang="sl-SI" smtClean="0"/>
              <a:pPr>
                <a:defRPr/>
              </a:pPr>
              <a:t>12. 04. 2018</a:t>
            </a:fld>
            <a:endParaRPr lang="sl-SI" dirty="0"/>
          </a:p>
        </p:txBody>
      </p:sp>
      <p:sp>
        <p:nvSpPr>
          <p:cNvPr id="10" name="Ograda noge 9"/>
          <p:cNvSpPr>
            <a:spLocks noGrp="1"/>
          </p:cNvSpPr>
          <p:nvPr>
            <p:ph type="ftr" sz="quarter" idx="11"/>
          </p:nvPr>
        </p:nvSpPr>
        <p:spPr/>
        <p:txBody>
          <a:bodyPr/>
          <a:lstStyle/>
          <a:p>
            <a:pPr>
              <a:defRPr/>
            </a:pPr>
            <a:endParaRPr lang="sl-SI"/>
          </a:p>
        </p:txBody>
      </p:sp>
      <p:sp>
        <p:nvSpPr>
          <p:cNvPr id="31" name="Ograda številke diapozitiva 30"/>
          <p:cNvSpPr>
            <a:spLocks noGrp="1"/>
          </p:cNvSpPr>
          <p:nvPr>
            <p:ph type="sldNum" sz="quarter" idx="12"/>
          </p:nvPr>
        </p:nvSpPr>
        <p:spPr/>
        <p:txBody>
          <a:bodyPr/>
          <a:lstStyle/>
          <a:p>
            <a:pPr>
              <a:defRPr/>
            </a:pPr>
            <a:fld id="{9091ED53-D537-4105-A1DE-D6AFCA7D6A51}" type="slidenum">
              <a:rPr lang="sl-SI" smtClean="0"/>
              <a:pPr>
                <a:defRPr/>
              </a:pPr>
              <a:t>‹#›</a:t>
            </a:fld>
            <a:endParaRPr lang="sl-S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9" name="Naslov 28"/>
          <p:cNvSpPr>
            <a:spLocks noGrp="1"/>
          </p:cNvSpPr>
          <p:nvPr>
            <p:ph type="title"/>
          </p:nvPr>
        </p:nvSpPr>
        <p:spPr>
          <a:xfrm>
            <a:off x="304800" y="5410200"/>
            <a:ext cx="8610600" cy="882650"/>
          </a:xfrm>
        </p:spPr>
        <p:txBody>
          <a:bodyPr anchor="ctr"/>
          <a:lstStyle>
            <a:lvl1pPr>
              <a:defRPr/>
            </a:lvl1pPr>
          </a:lstStyle>
          <a:p>
            <a:r>
              <a:rPr kumimoji="0" lang="sl-SI"/>
              <a:t>Uredite slog naslova matrice</a:t>
            </a:r>
            <a:endParaRPr kumimoji="0" lang="en-US"/>
          </a:p>
        </p:txBody>
      </p:sp>
      <p:sp>
        <p:nvSpPr>
          <p:cNvPr id="13" name="Ograda besedil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sp>
        <p:nvSpPr>
          <p:cNvPr id="25" name="Ograda besedil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Uredite sloge besedila matrice</a:t>
            </a:r>
          </a:p>
        </p:txBody>
      </p:sp>
      <p:sp>
        <p:nvSpPr>
          <p:cNvPr id="4" name="Ograda vsebin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8" name="Ograda vsebin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0" name="Ograda datuma 9"/>
          <p:cNvSpPr>
            <a:spLocks noGrp="1"/>
          </p:cNvSpPr>
          <p:nvPr>
            <p:ph type="dt" sz="half" idx="10"/>
          </p:nvPr>
        </p:nvSpPr>
        <p:spPr/>
        <p:txBody>
          <a:bodyPr/>
          <a:lstStyle/>
          <a:p>
            <a:pPr>
              <a:defRPr/>
            </a:pPr>
            <a:fld id="{445F30DC-2E8E-4997-B2BF-6DC5BB58193B}" type="datetimeFigureOut">
              <a:rPr lang="sl-SI" smtClean="0"/>
              <a:pPr>
                <a:defRPr/>
              </a:pPr>
              <a:t>12. 04. 2018</a:t>
            </a:fld>
            <a:endParaRPr lang="sl-SI" dirty="0"/>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a:xfrm>
            <a:off x="8229600" y="6477000"/>
            <a:ext cx="762000" cy="246888"/>
          </a:xfrm>
        </p:spPr>
        <p:txBody>
          <a:bodyPr/>
          <a:lstStyle/>
          <a:p>
            <a:pPr>
              <a:defRPr/>
            </a:pPr>
            <a:fld id="{EA331CC5-53E0-4E56-89E9-D3CA935154AE}" type="slidenum">
              <a:rPr lang="sl-SI" smtClean="0"/>
              <a:pPr>
                <a:defRPr/>
              </a:pPr>
              <a:t>‹#›</a:t>
            </a:fld>
            <a:endParaRPr lang="sl-SI" dirty="0"/>
          </a:p>
        </p:txBody>
      </p:sp>
      <p:sp>
        <p:nvSpPr>
          <p:cNvPr id="11" name="Raven povezovalnik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kumimoji="0" lang="sl-SI"/>
              <a:t>Uredite slog naslova matrice</a:t>
            </a:r>
            <a:endParaRPr kumimoji="0" lang="en-US"/>
          </a:p>
        </p:txBody>
      </p:sp>
      <p:sp>
        <p:nvSpPr>
          <p:cNvPr id="12" name="Ograda datuma 11"/>
          <p:cNvSpPr>
            <a:spLocks noGrp="1"/>
          </p:cNvSpPr>
          <p:nvPr>
            <p:ph type="dt" sz="half" idx="10"/>
          </p:nvPr>
        </p:nvSpPr>
        <p:spPr/>
        <p:txBody>
          <a:bodyPr/>
          <a:lstStyle/>
          <a:p>
            <a:pPr>
              <a:defRPr/>
            </a:pPr>
            <a:fld id="{43006C83-9124-402A-862A-DA46670980F7}" type="datetimeFigureOut">
              <a:rPr lang="sl-SI" smtClean="0"/>
              <a:pPr>
                <a:defRPr/>
              </a:pPr>
              <a:t>12. 04. 2018</a:t>
            </a:fld>
            <a:endParaRPr lang="sl-SI" dirty="0"/>
          </a:p>
        </p:txBody>
      </p:sp>
      <p:sp>
        <p:nvSpPr>
          <p:cNvPr id="21" name="Ograda noge 20"/>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F4374D81-0B45-4B75-BA34-4B0F836225C7}" type="slidenum">
              <a:rPr lang="sl-SI" smtClean="0"/>
              <a:pPr>
                <a:defRPr/>
              </a:pPr>
              <a:t>‹#›</a:t>
            </a:fld>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pPr>
              <a:defRPr/>
            </a:pPr>
            <a:fld id="{654215A3-E295-4E04-BA49-E8E1A6CBAA16}" type="datetimeFigureOut">
              <a:rPr lang="sl-SI" smtClean="0"/>
              <a:pPr>
                <a:defRPr/>
              </a:pPr>
              <a:t>12. 04. 2018</a:t>
            </a:fld>
            <a:endParaRPr lang="sl-SI" dirty="0"/>
          </a:p>
        </p:txBody>
      </p:sp>
      <p:sp>
        <p:nvSpPr>
          <p:cNvPr id="24" name="Ograda noge 23"/>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47B8EA67-CDD3-4F88-81E4-14CD6669946A}" type="slidenum">
              <a:rPr lang="sl-SI" smtClean="0"/>
              <a:pPr>
                <a:defRPr/>
              </a:pPr>
              <a:t>‹#›</a:t>
            </a:fld>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8" name="Raven povezovalnik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title"/>
          </p:nvPr>
        </p:nvSpPr>
        <p:spPr>
          <a:xfrm>
            <a:off x="457200" y="5486400"/>
            <a:ext cx="8458200" cy="520700"/>
          </a:xfrm>
        </p:spPr>
        <p:txBody>
          <a:bodyPr anchor="ctr"/>
          <a:lstStyle>
            <a:lvl1pPr algn="l">
              <a:buNone/>
              <a:defRPr sz="2000" b="1"/>
            </a:lvl1pPr>
          </a:lstStyle>
          <a:p>
            <a:r>
              <a:rPr kumimoji="0" lang="sl-SI"/>
              <a:t>Uredite slog naslova matrice</a:t>
            </a:r>
            <a:endParaRPr kumimoji="0" lang="en-US"/>
          </a:p>
        </p:txBody>
      </p:sp>
      <p:sp>
        <p:nvSpPr>
          <p:cNvPr id="26" name="Ograda besedil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a:t>Uredite sloge besedila matrice</a:t>
            </a:r>
          </a:p>
        </p:txBody>
      </p:sp>
      <p:sp>
        <p:nvSpPr>
          <p:cNvPr id="14" name="Ograda vsebin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a:t>Uredite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5" name="Ograda datuma 24"/>
          <p:cNvSpPr>
            <a:spLocks noGrp="1"/>
          </p:cNvSpPr>
          <p:nvPr>
            <p:ph type="dt" sz="half" idx="10"/>
          </p:nvPr>
        </p:nvSpPr>
        <p:spPr/>
        <p:txBody>
          <a:bodyPr/>
          <a:lstStyle/>
          <a:p>
            <a:pPr>
              <a:defRPr/>
            </a:pPr>
            <a:fld id="{CFEE6FAC-3CC5-4B2D-A9D4-C47987F8521F}" type="datetimeFigureOut">
              <a:rPr lang="sl-SI" smtClean="0"/>
              <a:pPr>
                <a:defRPr/>
              </a:pPr>
              <a:t>12. 04. 2018</a:t>
            </a:fld>
            <a:endParaRPr lang="sl-SI" dirty="0"/>
          </a:p>
        </p:txBody>
      </p:sp>
      <p:sp>
        <p:nvSpPr>
          <p:cNvPr id="29" name="Ograda noge 28"/>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A202BBFF-0140-4D29-87BC-422C334258F8}" type="slidenum">
              <a:rPr lang="sl-SI" smtClean="0"/>
              <a:pPr>
                <a:defRPr/>
              </a:pPr>
              <a:t>‹#›</a:t>
            </a:fld>
            <a:endParaRPr lang="sl-S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3" name="Ograda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l-SI"/>
              <a:t>Kliknite ikono, če želite dodati sliko</a:t>
            </a:r>
            <a:endParaRPr kumimoji="0" lang="en-US" dirty="0"/>
          </a:p>
        </p:txBody>
      </p:sp>
      <p:sp>
        <p:nvSpPr>
          <p:cNvPr id="7" name="Ograda datuma 6"/>
          <p:cNvSpPr>
            <a:spLocks noGrp="1"/>
          </p:cNvSpPr>
          <p:nvPr>
            <p:ph type="dt" sz="half" idx="10"/>
          </p:nvPr>
        </p:nvSpPr>
        <p:spPr/>
        <p:txBody>
          <a:bodyPr/>
          <a:lstStyle/>
          <a:p>
            <a:pPr>
              <a:defRPr/>
            </a:pPr>
            <a:fld id="{D1FA66D4-9FBA-4ECB-B5A9-F50846CDB424}" type="datetimeFigureOut">
              <a:rPr lang="sl-SI" smtClean="0"/>
              <a:pPr>
                <a:defRPr/>
              </a:pPr>
              <a:t>12. 04. 2018</a:t>
            </a:fld>
            <a:endParaRPr lang="sl-SI" dirty="0"/>
          </a:p>
        </p:txBody>
      </p:sp>
      <p:sp>
        <p:nvSpPr>
          <p:cNvPr id="5" name="Ograda noge 4"/>
          <p:cNvSpPr>
            <a:spLocks noGrp="1"/>
          </p:cNvSpPr>
          <p:nvPr>
            <p:ph type="ftr" sz="quarter" idx="11"/>
          </p:nvPr>
        </p:nvSpPr>
        <p:spPr/>
        <p:txBody>
          <a:bodyPr/>
          <a:lstStyle/>
          <a:p>
            <a:pPr>
              <a:defRPr/>
            </a:pPr>
            <a:endParaRPr lang="sl-SI"/>
          </a:p>
        </p:txBody>
      </p:sp>
      <p:sp>
        <p:nvSpPr>
          <p:cNvPr id="31" name="Ograda številke diapozitiva 30"/>
          <p:cNvSpPr>
            <a:spLocks noGrp="1"/>
          </p:cNvSpPr>
          <p:nvPr>
            <p:ph type="sldNum" sz="quarter" idx="12"/>
          </p:nvPr>
        </p:nvSpPr>
        <p:spPr/>
        <p:txBody>
          <a:bodyPr/>
          <a:lstStyle/>
          <a:p>
            <a:pPr>
              <a:defRPr/>
            </a:pPr>
            <a:fld id="{6CC98DD7-9FF0-4DD4-8F8C-1F4A541DB68F}" type="slidenum">
              <a:rPr lang="sl-SI" smtClean="0"/>
              <a:pPr>
                <a:defRPr/>
              </a:pPr>
              <a:t>‹#›</a:t>
            </a:fld>
            <a:endParaRPr lang="sl-SI" dirty="0"/>
          </a:p>
        </p:txBody>
      </p:sp>
      <p:sp>
        <p:nvSpPr>
          <p:cNvPr id="17" name="Naslov 16"/>
          <p:cNvSpPr>
            <a:spLocks noGrp="1"/>
          </p:cNvSpPr>
          <p:nvPr>
            <p:ph type="title"/>
          </p:nvPr>
        </p:nvSpPr>
        <p:spPr>
          <a:xfrm>
            <a:off x="381000" y="4993760"/>
            <a:ext cx="5867400" cy="522288"/>
          </a:xfrm>
        </p:spPr>
        <p:txBody>
          <a:bodyPr anchor="ctr"/>
          <a:lstStyle>
            <a:lvl1pPr algn="l">
              <a:buNone/>
              <a:defRPr sz="2000" b="1"/>
            </a:lvl1pPr>
          </a:lstStyle>
          <a:p>
            <a:r>
              <a:rPr kumimoji="0" lang="sl-SI"/>
              <a:t>Uredite slog naslova matrice</a:t>
            </a:r>
            <a:endParaRPr kumimoji="0" lang="en-US"/>
          </a:p>
        </p:txBody>
      </p:sp>
      <p:sp>
        <p:nvSpPr>
          <p:cNvPr id="26" name="Ograda besedil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l-SI"/>
              <a:t>Uredite sloge besedila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Ograda besedila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l-SI"/>
              <a:t>Uredite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11" name="Ograda datum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883CD985-73AC-475D-9842-C22B9A7972F6}" type="datetimeFigureOut">
              <a:rPr lang="sl-SI" smtClean="0"/>
              <a:pPr>
                <a:defRPr/>
              </a:pPr>
              <a:t>12. 04. 2018</a:t>
            </a:fld>
            <a:endParaRPr lang="sl-SI" dirty="0"/>
          </a:p>
        </p:txBody>
      </p:sp>
      <p:sp>
        <p:nvSpPr>
          <p:cNvPr id="28" name="Ograda no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sl-SI"/>
          </a:p>
        </p:txBody>
      </p:sp>
      <p:sp>
        <p:nvSpPr>
          <p:cNvPr id="5" name="Ograda številke diapoz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1CD8AF55-2136-42A4-8009-B6C5134D239B}" type="slidenum">
              <a:rPr lang="sl-SI" smtClean="0"/>
              <a:pPr>
                <a:defRPr/>
              </a:pPr>
              <a:t>‹#›</a:t>
            </a:fld>
            <a:endParaRPr lang="sl-SI" dirty="0"/>
          </a:p>
        </p:txBody>
      </p:sp>
      <p:sp>
        <p:nvSpPr>
          <p:cNvPr id="10" name="Ograda naslova 9"/>
          <p:cNvSpPr>
            <a:spLocks noGrp="1"/>
          </p:cNvSpPr>
          <p:nvPr>
            <p:ph type="title"/>
          </p:nvPr>
        </p:nvSpPr>
        <p:spPr>
          <a:xfrm>
            <a:off x="304800" y="457200"/>
            <a:ext cx="8686800" cy="838200"/>
          </a:xfrm>
          <a:prstGeom prst="rect">
            <a:avLst/>
          </a:prstGeom>
        </p:spPr>
        <p:txBody>
          <a:bodyPr vert="horz" anchor="ctr">
            <a:normAutofit/>
          </a:bodyPr>
          <a:lstStyle/>
          <a:p>
            <a:r>
              <a:rPr kumimoji="0" lang="sl-SI"/>
              <a:t>Uredite slog naslova matrice</a:t>
            </a:r>
            <a:endParaRPr kumimoji="0" lang="en-US"/>
          </a:p>
        </p:txBody>
      </p:sp>
      <p:sp>
        <p:nvSpPr>
          <p:cNvPr id="9" name="Raven povezovalnik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aven povezovalnik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9512" y="1844824"/>
            <a:ext cx="8677275" cy="2160587"/>
          </a:xfrm>
        </p:spPr>
        <p:txBody>
          <a:bodyPr>
            <a:noAutofit/>
          </a:bodyPr>
          <a:lstStyle/>
          <a:p>
            <a:pPr marL="484632" algn="ctr" eaLnBrk="1" fontAlgn="auto" hangingPunct="1">
              <a:spcAft>
                <a:spcPts val="0"/>
              </a:spcAft>
              <a:defRPr/>
            </a:pPr>
            <a:r>
              <a:rPr lang="sl-SI" sz="8000" b="1" dirty="0">
                <a:solidFill>
                  <a:schemeClr val="accent6">
                    <a:lumMod val="50000"/>
                  </a:schemeClr>
                </a:solidFill>
                <a:latin typeface="Calibri" pitchFamily="34" charset="0"/>
              </a:rPr>
              <a:t>ZABAVNA MATEMATIKA</a:t>
            </a:r>
            <a:br>
              <a:rPr lang="sl-SI" sz="9600" b="1" dirty="0">
                <a:solidFill>
                  <a:schemeClr val="accent1">
                    <a:tint val="83000"/>
                    <a:satMod val="150000"/>
                  </a:schemeClr>
                </a:solidFill>
              </a:rPr>
            </a:br>
            <a:endParaRPr lang="sl-SI" sz="9600" b="1" dirty="0">
              <a:solidFill>
                <a:schemeClr val="accent1">
                  <a:tint val="83000"/>
                  <a:satMod val="1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332656"/>
            <a:ext cx="8686800" cy="838200"/>
          </a:xfrm>
        </p:spPr>
        <p:txBody>
          <a:bodyPr/>
          <a:lstStyle/>
          <a:p>
            <a:pPr algn="ctr" eaLnBrk="1" fontAlgn="auto" hangingPunct="1">
              <a:spcAft>
                <a:spcPts val="0"/>
              </a:spcAft>
              <a:defRPr/>
            </a:pPr>
            <a:r>
              <a:rPr lang="sl-SI" b="1" dirty="0">
                <a:solidFill>
                  <a:schemeClr val="accent6">
                    <a:lumMod val="50000"/>
                  </a:schemeClr>
                </a:solidFill>
                <a:latin typeface="Calibri" pitchFamily="34" charset="0"/>
              </a:rPr>
              <a:t>5. naloga: DENAR</a:t>
            </a:r>
            <a:endParaRPr lang="sl-SI" dirty="0">
              <a:solidFill>
                <a:schemeClr val="accent6">
                  <a:lumMod val="50000"/>
                </a:schemeClr>
              </a:solidFill>
            </a:endParaRPr>
          </a:p>
        </p:txBody>
      </p:sp>
      <p:sp>
        <p:nvSpPr>
          <p:cNvPr id="17411" name="Ograda vsebine 2"/>
          <p:cNvSpPr>
            <a:spLocks noGrp="1"/>
          </p:cNvSpPr>
          <p:nvPr>
            <p:ph idx="1"/>
          </p:nvPr>
        </p:nvSpPr>
        <p:spPr>
          <a:xfrm>
            <a:off x="1043608" y="1412776"/>
            <a:ext cx="7747000" cy="4800600"/>
          </a:xfrm>
        </p:spPr>
        <p:txBody>
          <a:bodyPr/>
          <a:lstStyle/>
          <a:p>
            <a:pPr algn="just" eaLnBrk="1" hangingPunct="1">
              <a:buFont typeface="Wingdings 2" pitchFamily="18" charset="2"/>
              <a:buNone/>
            </a:pPr>
            <a:r>
              <a:rPr lang="sl-SI" b="1" dirty="0">
                <a:latin typeface="Calibri" pitchFamily="34" charset="0"/>
              </a:rPr>
              <a:t>	</a:t>
            </a:r>
            <a:r>
              <a:rPr lang="sl-SI" dirty="0">
                <a:latin typeface="Calibri" pitchFamily="34" charset="0"/>
              </a:rPr>
              <a:t>Po velikosti od najmanjšega do največjega uredite vse kovance in bankovce denarja, ki ga uporabljajo državljani večine držav Evropske unije.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600" y="188640"/>
            <a:ext cx="7497763" cy="1143000"/>
          </a:xfrm>
        </p:spPr>
        <p:txBody>
          <a:bodyPr/>
          <a:lstStyle/>
          <a:p>
            <a:pPr algn="ctr" eaLnBrk="1" fontAlgn="auto" hangingPunct="1">
              <a:spcAft>
                <a:spcPts val="0"/>
              </a:spcAft>
              <a:defRPr/>
            </a:pPr>
            <a:r>
              <a:rPr lang="sl-SI" b="1" dirty="0">
                <a:solidFill>
                  <a:schemeClr val="accent6">
                    <a:lumMod val="50000"/>
                  </a:schemeClr>
                </a:solidFill>
                <a:latin typeface="Calibri" pitchFamily="34" charset="0"/>
              </a:rPr>
              <a:t>Rešitev</a:t>
            </a:r>
            <a:endParaRPr lang="sl-SI" dirty="0">
              <a:solidFill>
                <a:schemeClr val="accent6">
                  <a:lumMod val="50000"/>
                </a:schemeClr>
              </a:solidFill>
            </a:endParaRPr>
          </a:p>
        </p:txBody>
      </p:sp>
      <p:sp>
        <p:nvSpPr>
          <p:cNvPr id="18435" name="Ograda vsebine 2"/>
          <p:cNvSpPr>
            <a:spLocks noGrp="1"/>
          </p:cNvSpPr>
          <p:nvPr>
            <p:ph idx="1"/>
          </p:nvPr>
        </p:nvSpPr>
        <p:spPr>
          <a:xfrm>
            <a:off x="1187450" y="1844675"/>
            <a:ext cx="7497763" cy="4800600"/>
          </a:xfrm>
        </p:spPr>
        <p:txBody>
          <a:bodyPr/>
          <a:lstStyle/>
          <a:p>
            <a:pPr eaLnBrk="1" hangingPunct="1">
              <a:buFont typeface="Wingdings 2" pitchFamily="18" charset="2"/>
              <a:buNone/>
            </a:pPr>
            <a:r>
              <a:rPr lang="sl-SI" b="1" dirty="0">
                <a:latin typeface="Calibri" pitchFamily="34" charset="0"/>
              </a:rPr>
              <a:t>	</a:t>
            </a:r>
            <a:r>
              <a:rPr lang="sl-SI" dirty="0">
                <a:latin typeface="Calibri" pitchFamily="34" charset="0"/>
              </a:rPr>
              <a:t>1 cent, 2 centa, 5 centov, 1 evro, 2 evra, 5 evrov, 10 evrov, 20 evrov, 50 evrov, 100 evrov, 200 evrov, 500 evrov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6"/>
          <p:cNvSpPr>
            <a:spLocks noGrp="1"/>
          </p:cNvSpPr>
          <p:nvPr>
            <p:ph sz="half" idx="1"/>
          </p:nvPr>
        </p:nvSpPr>
        <p:spPr>
          <a:xfrm>
            <a:off x="304800" y="1124744"/>
            <a:ext cx="4191000" cy="5400600"/>
          </a:xfrm>
        </p:spPr>
        <p:txBody>
          <a:bodyPr>
            <a:normAutofit fontScale="77500" lnSpcReduction="20000"/>
          </a:bodyPr>
          <a:lstStyle/>
          <a:p>
            <a:pPr marL="596646" indent="-514350" algn="just" eaLnBrk="1" fontAlgn="auto" hangingPunct="1">
              <a:spcAft>
                <a:spcPts val="0"/>
              </a:spcAft>
              <a:buFont typeface="Wingdings 2"/>
              <a:buNone/>
              <a:defRPr/>
            </a:pPr>
            <a:r>
              <a:rPr lang="sl-SI" b="1" dirty="0">
                <a:latin typeface="Calibri" pitchFamily="34" charset="0"/>
              </a:rPr>
              <a:t>Natančno preberite in odgovorite na vprašanja. </a:t>
            </a:r>
          </a:p>
          <a:p>
            <a:pPr marL="596646" indent="-514350" algn="just" eaLnBrk="1" fontAlgn="auto" hangingPunct="1">
              <a:spcAft>
                <a:spcPts val="0"/>
              </a:spcAft>
              <a:buFont typeface="+mj-lt"/>
              <a:buAutoNum type="alphaLcParenR"/>
              <a:defRPr/>
            </a:pPr>
            <a:r>
              <a:rPr lang="sl-SI" dirty="0">
                <a:latin typeface="Calibri" pitchFamily="34" charset="0"/>
              </a:rPr>
              <a:t>Koliko glasil je v vsakem paketu?</a:t>
            </a:r>
          </a:p>
          <a:p>
            <a:pPr marL="596646" indent="-514350" algn="just" eaLnBrk="1" fontAlgn="auto" hangingPunct="1">
              <a:spcAft>
                <a:spcPts val="0"/>
              </a:spcAft>
              <a:buFont typeface="+mj-lt"/>
              <a:buAutoNum type="alphaLcParenR"/>
              <a:defRPr/>
            </a:pPr>
            <a:r>
              <a:rPr lang="sl-SI" dirty="0">
                <a:latin typeface="Calibri" pitchFamily="34" charset="0"/>
              </a:rPr>
              <a:t>Marko in Eva sta se srečala v jedilnici. Do takrat sta oba skupaj prodala ___ glasil.</a:t>
            </a:r>
          </a:p>
          <a:p>
            <a:pPr marL="596646" indent="-514350" algn="just" eaLnBrk="1" fontAlgn="auto" hangingPunct="1">
              <a:spcAft>
                <a:spcPts val="0"/>
              </a:spcAft>
              <a:buFont typeface="+mj-lt"/>
              <a:buAutoNum type="alphaLcParenR"/>
              <a:defRPr/>
            </a:pPr>
            <a:r>
              <a:rPr lang="sl-SI" dirty="0">
                <a:latin typeface="Calibri" pitchFamily="34" charset="0"/>
              </a:rPr>
              <a:t>Koliko glasil je prodal Marko po srečanju z Evo?</a:t>
            </a:r>
          </a:p>
          <a:p>
            <a:pPr marL="596646" indent="-514350" algn="just" eaLnBrk="1" fontAlgn="auto" hangingPunct="1">
              <a:spcAft>
                <a:spcPts val="0"/>
              </a:spcAft>
              <a:buFont typeface="+mj-lt"/>
              <a:buAutoNum type="alphaLcParenR"/>
              <a:defRPr/>
            </a:pPr>
            <a:r>
              <a:rPr lang="sl-SI" dirty="0">
                <a:latin typeface="Calibri" pitchFamily="34" charset="0"/>
              </a:rPr>
              <a:t>Koliko glasil sta prodala oba skupaj do tedaj, ko sta spet prišla h knjižničarki?</a:t>
            </a:r>
          </a:p>
          <a:p>
            <a:pPr marL="596646" indent="-514350" algn="just" eaLnBrk="1" fontAlgn="auto" hangingPunct="1">
              <a:spcAft>
                <a:spcPts val="0"/>
              </a:spcAft>
              <a:buFont typeface="+mj-lt"/>
              <a:buAutoNum type="alphaLcParenR"/>
              <a:defRPr/>
            </a:pPr>
            <a:r>
              <a:rPr lang="sl-SI" dirty="0">
                <a:latin typeface="Calibri" pitchFamily="34" charset="0"/>
              </a:rPr>
              <a:t>Koliko glasil jima je ostalo?</a:t>
            </a:r>
          </a:p>
          <a:p>
            <a:pPr marL="596646" indent="-514350" algn="just" eaLnBrk="1" fontAlgn="auto" hangingPunct="1">
              <a:spcAft>
                <a:spcPts val="0"/>
              </a:spcAft>
              <a:buFont typeface="+mj-lt"/>
              <a:buAutoNum type="alphaLcParenR"/>
              <a:defRPr/>
            </a:pPr>
            <a:r>
              <a:rPr lang="sl-SI" dirty="0">
                <a:latin typeface="Calibri" pitchFamily="34" charset="0"/>
              </a:rPr>
              <a:t>Kdo bi prodal več glasil, če bi Marko ob srečanju v jedilnici povedal, da je prodal že 12 glasil?</a:t>
            </a:r>
          </a:p>
        </p:txBody>
      </p:sp>
      <p:pic>
        <p:nvPicPr>
          <p:cNvPr id="19459" name="Picture 3"/>
          <p:cNvPicPr>
            <a:picLocks noChangeAspect="1" noChangeArrowheads="1"/>
          </p:cNvPicPr>
          <p:nvPr/>
        </p:nvPicPr>
        <p:blipFill>
          <a:blip r:embed="rId2" cstate="print"/>
          <a:srcRect l="10458" t="17601" r="38255" b="15555"/>
          <a:stretch>
            <a:fillRect/>
          </a:stretch>
        </p:blipFill>
        <p:spPr bwMode="auto">
          <a:xfrm>
            <a:off x="4605394" y="1976397"/>
            <a:ext cx="4538606" cy="33123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6013" y="260350"/>
            <a:ext cx="7497762" cy="1143000"/>
          </a:xfrm>
        </p:spPr>
        <p:txBody>
          <a:bodyPr/>
          <a:lstStyle/>
          <a:p>
            <a:pPr algn="ctr" eaLnBrk="1" fontAlgn="auto" hangingPunct="1">
              <a:spcAft>
                <a:spcPts val="0"/>
              </a:spcAft>
              <a:defRPr/>
            </a:pPr>
            <a:r>
              <a:rPr lang="sl-SI" b="1" dirty="0">
                <a:solidFill>
                  <a:schemeClr val="accent5">
                    <a:lumMod val="60000"/>
                    <a:lumOff val="40000"/>
                  </a:schemeClr>
                </a:solidFill>
                <a:latin typeface="Calibri" pitchFamily="34" charset="0"/>
              </a:rPr>
              <a:t>Rešitev</a:t>
            </a:r>
            <a:endParaRPr lang="sl-SI" dirty="0">
              <a:solidFill>
                <a:schemeClr val="tx2">
                  <a:satMod val="130000"/>
                </a:schemeClr>
              </a:solidFill>
            </a:endParaRPr>
          </a:p>
        </p:txBody>
      </p:sp>
      <p:sp>
        <p:nvSpPr>
          <p:cNvPr id="20483" name="Ograda vsebine 2"/>
          <p:cNvSpPr>
            <a:spLocks noGrp="1"/>
          </p:cNvSpPr>
          <p:nvPr>
            <p:ph idx="1"/>
          </p:nvPr>
        </p:nvSpPr>
        <p:spPr/>
        <p:txBody>
          <a:bodyPr/>
          <a:lstStyle/>
          <a:p>
            <a:pPr marL="514350" indent="-514350" eaLnBrk="1" hangingPunct="1">
              <a:buFont typeface="+mj-lt"/>
              <a:buAutoNum type="alphaLcParenR"/>
            </a:pPr>
            <a:r>
              <a:rPr lang="sl-SI" b="1" dirty="0">
                <a:latin typeface="Calibri" pitchFamily="34" charset="0"/>
              </a:rPr>
              <a:t>20</a:t>
            </a:r>
          </a:p>
          <a:p>
            <a:pPr marL="514350" indent="-514350" eaLnBrk="1" hangingPunct="1">
              <a:buFont typeface="+mj-lt"/>
              <a:buAutoNum type="alphaLcParenR"/>
            </a:pPr>
            <a:r>
              <a:rPr lang="sl-SI" b="1" dirty="0">
                <a:latin typeface="Calibri" pitchFamily="34" charset="0"/>
              </a:rPr>
              <a:t>15</a:t>
            </a:r>
          </a:p>
          <a:p>
            <a:pPr marL="514350" indent="-514350" eaLnBrk="1" hangingPunct="1">
              <a:buFont typeface="+mj-lt"/>
              <a:buAutoNum type="alphaLcParenR"/>
            </a:pPr>
            <a:r>
              <a:rPr lang="sl-SI" b="1" dirty="0">
                <a:latin typeface="Calibri" pitchFamily="34" charset="0"/>
              </a:rPr>
              <a:t>7</a:t>
            </a:r>
          </a:p>
          <a:p>
            <a:pPr marL="514350" indent="-514350" eaLnBrk="1" hangingPunct="1">
              <a:buFont typeface="+mj-lt"/>
              <a:buAutoNum type="alphaLcParenR"/>
            </a:pPr>
            <a:r>
              <a:rPr lang="sl-SI" b="1" dirty="0">
                <a:latin typeface="Calibri" pitchFamily="34" charset="0"/>
              </a:rPr>
              <a:t>22</a:t>
            </a:r>
          </a:p>
          <a:p>
            <a:pPr marL="514350" indent="-514350" eaLnBrk="1" hangingPunct="1">
              <a:buFont typeface="+mj-lt"/>
              <a:buAutoNum type="alphaLcParenR"/>
            </a:pPr>
            <a:r>
              <a:rPr lang="sl-SI" b="1" dirty="0">
                <a:latin typeface="Calibri" pitchFamily="34" charset="0"/>
              </a:rPr>
              <a:t>18 </a:t>
            </a:r>
          </a:p>
          <a:p>
            <a:pPr marL="514350" indent="-514350" eaLnBrk="1" hangingPunct="1">
              <a:buFont typeface="+mj-lt"/>
              <a:buAutoNum type="alphaLcParenR"/>
            </a:pPr>
            <a:r>
              <a:rPr lang="sl-SI" b="1" dirty="0">
                <a:latin typeface="Calibri" pitchFamily="34" charset="0"/>
              </a:rPr>
              <a:t>Marko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1. naloga: DENAR</a:t>
            </a:r>
          </a:p>
        </p:txBody>
      </p:sp>
      <p:sp>
        <p:nvSpPr>
          <p:cNvPr id="3" name="Podnaslov 2"/>
          <p:cNvSpPr>
            <a:spLocks noGrp="1"/>
          </p:cNvSpPr>
          <p:nvPr>
            <p:ph idx="1"/>
          </p:nvPr>
        </p:nvSpPr>
        <p:spPr>
          <a:xfrm>
            <a:off x="304800" y="4725144"/>
            <a:ext cx="8686800" cy="1354981"/>
          </a:xfrm>
        </p:spPr>
        <p:txBody>
          <a:bodyPr>
            <a:normAutofit fontScale="92500" lnSpcReduction="10000"/>
          </a:bodyPr>
          <a:lstStyle/>
          <a:p>
            <a:pPr algn="just" eaLnBrk="1" fontAlgn="auto" hangingPunct="1">
              <a:spcAft>
                <a:spcPts val="0"/>
              </a:spcAft>
              <a:buFont typeface="Wingdings 2"/>
              <a:buNone/>
              <a:defRPr/>
            </a:pPr>
            <a:r>
              <a:rPr lang="sl-SI" dirty="0">
                <a:latin typeface="Calibri" pitchFamily="34" charset="0"/>
              </a:rPr>
              <a:t>V prazna polja postavite 3 bankovce, tako da bodo v vsaki vrstici in v vsakem stolpcu vsi bankovci različni. Uporabite lahko le te 3 bankovce, ki so naslikani.</a:t>
            </a:r>
          </a:p>
        </p:txBody>
      </p:sp>
      <p:graphicFrame>
        <p:nvGraphicFramePr>
          <p:cNvPr id="4" name="Tabela 3"/>
          <p:cNvGraphicFramePr>
            <a:graphicFrameLocks noGrp="1"/>
          </p:cNvGraphicFramePr>
          <p:nvPr>
            <p:extLst>
              <p:ext uri="{D42A27DB-BD31-4B8C-83A1-F6EECF244321}">
                <p14:modId xmlns:p14="http://schemas.microsoft.com/office/powerpoint/2010/main" val="2980003461"/>
              </p:ext>
            </p:extLst>
          </p:nvPr>
        </p:nvGraphicFramePr>
        <p:xfrm>
          <a:off x="2791232" y="1556792"/>
          <a:ext cx="3774440" cy="3086100"/>
        </p:xfrm>
        <a:graphic>
          <a:graphicData uri="http://schemas.openxmlformats.org/drawingml/2006/table">
            <a:tbl>
              <a:tblPr/>
              <a:tblGrid>
                <a:gridCol w="1250315">
                  <a:extLst>
                    <a:ext uri="{9D8B030D-6E8A-4147-A177-3AD203B41FA5}">
                      <a16:colId xmlns:a16="http://schemas.microsoft.com/office/drawing/2014/main" val="20000"/>
                    </a:ext>
                  </a:extLst>
                </a:gridCol>
                <a:gridCol w="1283970">
                  <a:extLst>
                    <a:ext uri="{9D8B030D-6E8A-4147-A177-3AD203B41FA5}">
                      <a16:colId xmlns:a16="http://schemas.microsoft.com/office/drawing/2014/main" val="20001"/>
                    </a:ext>
                  </a:extLst>
                </a:gridCol>
                <a:gridCol w="1240155">
                  <a:extLst>
                    <a:ext uri="{9D8B030D-6E8A-4147-A177-3AD203B41FA5}">
                      <a16:colId xmlns:a16="http://schemas.microsoft.com/office/drawing/2014/main" val="20002"/>
                    </a:ext>
                  </a:extLst>
                </a:gridCol>
              </a:tblGrid>
              <a:tr h="1040130">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7745">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8225">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9238" name="Skupina 7"/>
          <p:cNvGrpSpPr>
            <a:grpSpLocks/>
          </p:cNvGrpSpPr>
          <p:nvPr/>
        </p:nvGrpSpPr>
        <p:grpSpPr bwMode="auto">
          <a:xfrm>
            <a:off x="2843808" y="1772816"/>
            <a:ext cx="3559175" cy="2781300"/>
            <a:chOff x="2267744" y="3501008"/>
            <a:chExt cx="3558505" cy="2781309"/>
          </a:xfrm>
        </p:grpSpPr>
        <p:pic>
          <p:nvPicPr>
            <p:cNvPr id="9239" name="Slika 1" descr="http://img.podpalmo.si/f2dd6abfe688a80af80512062f9ab307.jpg?w=400"/>
            <p:cNvPicPr>
              <a:picLocks noChangeAspect="1" noChangeArrowheads="1"/>
            </p:cNvPicPr>
            <p:nvPr/>
          </p:nvPicPr>
          <p:blipFill>
            <a:blip r:embed="rId2" cstate="print"/>
            <a:srcRect/>
            <a:stretch>
              <a:fillRect/>
            </a:stretch>
          </p:blipFill>
          <p:spPr bwMode="auto">
            <a:xfrm>
              <a:off x="2267744" y="3501008"/>
              <a:ext cx="1080120" cy="644108"/>
            </a:xfrm>
            <a:prstGeom prst="rect">
              <a:avLst/>
            </a:prstGeom>
            <a:noFill/>
            <a:ln w="9525">
              <a:noFill/>
              <a:miter lim="800000"/>
              <a:headEnd/>
              <a:tailEnd/>
            </a:ln>
          </p:spPr>
        </p:pic>
        <p:pic>
          <p:nvPicPr>
            <p:cNvPr id="9240" name="Slika 2" descr="http://cdn1.siol.net/sn/img/08/202/633521399492927362_070131-00022732.jpg"/>
            <p:cNvPicPr>
              <a:picLocks noChangeAspect="1" noChangeArrowheads="1"/>
            </p:cNvPicPr>
            <p:nvPr/>
          </p:nvPicPr>
          <p:blipFill>
            <a:blip r:embed="rId3" cstate="print"/>
            <a:srcRect/>
            <a:stretch>
              <a:fillRect/>
            </a:stretch>
          </p:blipFill>
          <p:spPr bwMode="auto">
            <a:xfrm>
              <a:off x="4788024" y="3501008"/>
              <a:ext cx="1038225" cy="723900"/>
            </a:xfrm>
            <a:prstGeom prst="rect">
              <a:avLst/>
            </a:prstGeom>
            <a:noFill/>
            <a:ln w="9525">
              <a:noFill/>
              <a:miter lim="800000"/>
              <a:headEnd/>
              <a:tailEnd/>
            </a:ln>
          </p:spPr>
        </p:pic>
        <p:pic>
          <p:nvPicPr>
            <p:cNvPr id="9241" name="Slika 3" descr="http://www.birko.si/modules/aktualno/uploads/53_-_euro.jpg"/>
            <p:cNvPicPr>
              <a:picLocks noChangeAspect="1" noChangeArrowheads="1"/>
            </p:cNvPicPr>
            <p:nvPr/>
          </p:nvPicPr>
          <p:blipFill>
            <a:blip r:embed="rId4" cstate="print"/>
            <a:srcRect r="9024"/>
            <a:stretch>
              <a:fillRect/>
            </a:stretch>
          </p:blipFill>
          <p:spPr bwMode="auto">
            <a:xfrm>
              <a:off x="2267744" y="5589240"/>
              <a:ext cx="1080120" cy="693077"/>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60648"/>
            <a:ext cx="8686800" cy="841248"/>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Rešitev</a:t>
            </a:r>
          </a:p>
        </p:txBody>
      </p:sp>
      <p:graphicFrame>
        <p:nvGraphicFramePr>
          <p:cNvPr id="5" name="Tabela 4"/>
          <p:cNvGraphicFramePr>
            <a:graphicFrameLocks noGrp="1"/>
          </p:cNvGraphicFramePr>
          <p:nvPr/>
        </p:nvGraphicFramePr>
        <p:xfrm>
          <a:off x="2627313" y="1916113"/>
          <a:ext cx="4608512" cy="3888433"/>
        </p:xfrm>
        <a:graphic>
          <a:graphicData uri="http://schemas.openxmlformats.org/drawingml/2006/table">
            <a:tbl>
              <a:tblPr/>
              <a:tblGrid>
                <a:gridCol w="1526609">
                  <a:extLst>
                    <a:ext uri="{9D8B030D-6E8A-4147-A177-3AD203B41FA5}">
                      <a16:colId xmlns:a16="http://schemas.microsoft.com/office/drawing/2014/main" val="20000"/>
                    </a:ext>
                  </a:extLst>
                </a:gridCol>
                <a:gridCol w="1567700">
                  <a:extLst>
                    <a:ext uri="{9D8B030D-6E8A-4147-A177-3AD203B41FA5}">
                      <a16:colId xmlns:a16="http://schemas.microsoft.com/office/drawing/2014/main" val="20001"/>
                    </a:ext>
                  </a:extLst>
                </a:gridCol>
                <a:gridCol w="1514203">
                  <a:extLst>
                    <a:ext uri="{9D8B030D-6E8A-4147-A177-3AD203B41FA5}">
                      <a16:colId xmlns:a16="http://schemas.microsoft.com/office/drawing/2014/main" val="20002"/>
                    </a:ext>
                  </a:extLst>
                </a:gridCol>
              </a:tblGrid>
              <a:tr h="1310546">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9741">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8146">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0261" name="Skupina 15"/>
          <p:cNvGrpSpPr>
            <a:grpSpLocks/>
          </p:cNvGrpSpPr>
          <p:nvPr/>
        </p:nvGrpSpPr>
        <p:grpSpPr bwMode="auto">
          <a:xfrm>
            <a:off x="2843213" y="2349500"/>
            <a:ext cx="4321175" cy="3108325"/>
            <a:chOff x="2771800" y="2060848"/>
            <a:chExt cx="3630513" cy="2749649"/>
          </a:xfrm>
        </p:grpSpPr>
        <p:pic>
          <p:nvPicPr>
            <p:cNvPr id="10262" name="Picture 22" descr="http://img.podpalmo.si/f2dd6abfe688a80af80512062f9ab307.jpg?w=400"/>
            <p:cNvPicPr>
              <a:picLocks noChangeAspect="1" noChangeArrowheads="1"/>
            </p:cNvPicPr>
            <p:nvPr/>
          </p:nvPicPr>
          <p:blipFill>
            <a:blip r:embed="rId2" cstate="print"/>
            <a:srcRect/>
            <a:stretch>
              <a:fillRect/>
            </a:stretch>
          </p:blipFill>
          <p:spPr bwMode="auto">
            <a:xfrm>
              <a:off x="5364088" y="4149080"/>
              <a:ext cx="1038225" cy="619125"/>
            </a:xfrm>
            <a:prstGeom prst="rect">
              <a:avLst/>
            </a:prstGeom>
            <a:noFill/>
            <a:ln w="9525">
              <a:noFill/>
              <a:miter lim="800000"/>
              <a:headEnd/>
              <a:tailEnd/>
            </a:ln>
          </p:spPr>
        </p:pic>
        <p:pic>
          <p:nvPicPr>
            <p:cNvPr id="10263" name="Picture 20" descr="http://cdn1.siol.net/sn/img/08/202/633521399492927362_070131-00022732.jpg"/>
            <p:cNvPicPr>
              <a:picLocks noChangeAspect="1" noChangeArrowheads="1"/>
            </p:cNvPicPr>
            <p:nvPr/>
          </p:nvPicPr>
          <p:blipFill>
            <a:blip r:embed="rId3" cstate="print"/>
            <a:srcRect/>
            <a:stretch>
              <a:fillRect/>
            </a:stretch>
          </p:blipFill>
          <p:spPr bwMode="auto">
            <a:xfrm>
              <a:off x="4067944" y="4077072"/>
              <a:ext cx="1038225" cy="723900"/>
            </a:xfrm>
            <a:prstGeom prst="rect">
              <a:avLst/>
            </a:prstGeom>
            <a:noFill/>
            <a:ln w="9525">
              <a:noFill/>
              <a:miter lim="800000"/>
              <a:headEnd/>
              <a:tailEnd/>
            </a:ln>
          </p:spPr>
        </p:pic>
        <p:pic>
          <p:nvPicPr>
            <p:cNvPr id="10264" name="Picture 19" descr="http://cdn1.siol.net/sn/img/08/202/633521399492927362_070131-00022732.jpg"/>
            <p:cNvPicPr>
              <a:picLocks noChangeAspect="1" noChangeArrowheads="1"/>
            </p:cNvPicPr>
            <p:nvPr/>
          </p:nvPicPr>
          <p:blipFill>
            <a:blip r:embed="rId3" cstate="print"/>
            <a:srcRect/>
            <a:stretch>
              <a:fillRect/>
            </a:stretch>
          </p:blipFill>
          <p:spPr bwMode="auto">
            <a:xfrm>
              <a:off x="2771800" y="3140968"/>
              <a:ext cx="1038225" cy="723900"/>
            </a:xfrm>
            <a:prstGeom prst="rect">
              <a:avLst/>
            </a:prstGeom>
            <a:noFill/>
            <a:ln w="9525">
              <a:noFill/>
              <a:miter lim="800000"/>
              <a:headEnd/>
              <a:tailEnd/>
            </a:ln>
          </p:spPr>
        </p:pic>
        <p:pic>
          <p:nvPicPr>
            <p:cNvPr id="10265" name="Picture 18" descr="http://img.podpalmo.si/f2dd6abfe688a80af80512062f9ab307.jpg?w=400"/>
            <p:cNvPicPr>
              <a:picLocks noChangeAspect="1" noChangeArrowheads="1"/>
            </p:cNvPicPr>
            <p:nvPr/>
          </p:nvPicPr>
          <p:blipFill>
            <a:blip r:embed="rId2" cstate="print"/>
            <a:srcRect/>
            <a:stretch>
              <a:fillRect/>
            </a:stretch>
          </p:blipFill>
          <p:spPr bwMode="auto">
            <a:xfrm>
              <a:off x="4067944" y="3140968"/>
              <a:ext cx="1038225" cy="619125"/>
            </a:xfrm>
            <a:prstGeom prst="rect">
              <a:avLst/>
            </a:prstGeom>
            <a:noFill/>
            <a:ln w="9525">
              <a:noFill/>
              <a:miter lim="800000"/>
              <a:headEnd/>
              <a:tailEnd/>
            </a:ln>
          </p:spPr>
        </p:pic>
        <p:pic>
          <p:nvPicPr>
            <p:cNvPr id="10266" name="Slika 3" descr="http://www.birko.si/modules/aktualno/uploads/53_-_euro.jpg"/>
            <p:cNvPicPr>
              <a:picLocks noChangeAspect="1" noChangeArrowheads="1"/>
            </p:cNvPicPr>
            <p:nvPr/>
          </p:nvPicPr>
          <p:blipFill>
            <a:blip r:embed="rId4" cstate="print"/>
            <a:srcRect r="9024"/>
            <a:stretch>
              <a:fillRect/>
            </a:stretch>
          </p:blipFill>
          <p:spPr bwMode="auto">
            <a:xfrm>
              <a:off x="2771800" y="4149080"/>
              <a:ext cx="1030780" cy="661417"/>
            </a:xfrm>
            <a:prstGeom prst="rect">
              <a:avLst/>
            </a:prstGeom>
            <a:noFill/>
            <a:ln w="9525">
              <a:noFill/>
              <a:miter lim="800000"/>
              <a:headEnd/>
              <a:tailEnd/>
            </a:ln>
          </p:spPr>
        </p:pic>
        <p:pic>
          <p:nvPicPr>
            <p:cNvPr id="10267" name="Slika 2" descr="http://cdn1.siol.net/sn/img/08/202/633521399492927362_070131-00022732.jpg"/>
            <p:cNvPicPr>
              <a:picLocks noChangeAspect="1" noChangeArrowheads="1"/>
            </p:cNvPicPr>
            <p:nvPr/>
          </p:nvPicPr>
          <p:blipFill>
            <a:blip r:embed="rId3" cstate="print"/>
            <a:srcRect/>
            <a:stretch>
              <a:fillRect/>
            </a:stretch>
          </p:blipFill>
          <p:spPr bwMode="auto">
            <a:xfrm>
              <a:off x="5292080" y="2060848"/>
              <a:ext cx="1038225" cy="723900"/>
            </a:xfrm>
            <a:prstGeom prst="rect">
              <a:avLst/>
            </a:prstGeom>
            <a:noFill/>
            <a:ln w="9525">
              <a:noFill/>
              <a:miter lim="800000"/>
              <a:headEnd/>
              <a:tailEnd/>
            </a:ln>
          </p:spPr>
        </p:pic>
        <p:pic>
          <p:nvPicPr>
            <p:cNvPr id="10268" name="Slika 1" descr="http://img.podpalmo.si/f2dd6abfe688a80af80512062f9ab307.jpg?w=400"/>
            <p:cNvPicPr>
              <a:picLocks noChangeAspect="1" noChangeArrowheads="1"/>
            </p:cNvPicPr>
            <p:nvPr/>
          </p:nvPicPr>
          <p:blipFill>
            <a:blip r:embed="rId2" cstate="print"/>
            <a:srcRect/>
            <a:stretch>
              <a:fillRect/>
            </a:stretch>
          </p:blipFill>
          <p:spPr bwMode="auto">
            <a:xfrm>
              <a:off x="2771800" y="2132856"/>
              <a:ext cx="1038225" cy="619125"/>
            </a:xfrm>
            <a:prstGeom prst="rect">
              <a:avLst/>
            </a:prstGeom>
            <a:noFill/>
            <a:ln w="9525">
              <a:noFill/>
              <a:miter lim="800000"/>
              <a:headEnd/>
              <a:tailEnd/>
            </a:ln>
          </p:spPr>
        </p:pic>
        <p:pic>
          <p:nvPicPr>
            <p:cNvPr id="10269" name="Slika 3" descr="http://www.birko.si/modules/aktualno/uploads/53_-_euro.jpg"/>
            <p:cNvPicPr>
              <a:picLocks noChangeAspect="1" noChangeArrowheads="1"/>
            </p:cNvPicPr>
            <p:nvPr/>
          </p:nvPicPr>
          <p:blipFill>
            <a:blip r:embed="rId4" cstate="print"/>
            <a:srcRect r="9024"/>
            <a:stretch>
              <a:fillRect/>
            </a:stretch>
          </p:blipFill>
          <p:spPr bwMode="auto">
            <a:xfrm>
              <a:off x="4067944" y="2060848"/>
              <a:ext cx="1030780" cy="661417"/>
            </a:xfrm>
            <a:prstGeom prst="rect">
              <a:avLst/>
            </a:prstGeom>
            <a:noFill/>
            <a:ln w="9525">
              <a:noFill/>
              <a:miter lim="800000"/>
              <a:headEnd/>
              <a:tailEnd/>
            </a:ln>
          </p:spPr>
        </p:pic>
        <p:pic>
          <p:nvPicPr>
            <p:cNvPr id="10270" name="Slika 3" descr="http://www.birko.si/modules/aktualno/uploads/53_-_euro.jpg"/>
            <p:cNvPicPr>
              <a:picLocks noChangeAspect="1" noChangeArrowheads="1"/>
            </p:cNvPicPr>
            <p:nvPr/>
          </p:nvPicPr>
          <p:blipFill>
            <a:blip r:embed="rId4" cstate="print"/>
            <a:srcRect r="9024"/>
            <a:stretch>
              <a:fillRect/>
            </a:stretch>
          </p:blipFill>
          <p:spPr bwMode="auto">
            <a:xfrm>
              <a:off x="5292080" y="3140968"/>
              <a:ext cx="1030780" cy="661417"/>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marL="484632" algn="ctr" eaLnBrk="1" fontAlgn="auto" hangingPunct="1">
              <a:spcAft>
                <a:spcPts val="0"/>
              </a:spcAft>
              <a:defRPr/>
            </a:pPr>
            <a:r>
              <a:rPr lang="sl-SI" b="1" dirty="0">
                <a:solidFill>
                  <a:schemeClr val="accent6">
                    <a:lumMod val="50000"/>
                  </a:schemeClr>
                </a:solidFill>
                <a:latin typeface="Calibri" pitchFamily="34" charset="0"/>
              </a:rPr>
              <a:t>2. naloga: NARIŠIMO PISEMSKO OVOJNICO</a:t>
            </a:r>
            <a:endParaRPr lang="sl-SI" dirty="0">
              <a:solidFill>
                <a:schemeClr val="accent6">
                  <a:lumMod val="50000"/>
                </a:schemeClr>
              </a:solidFill>
              <a:latin typeface="Calibri" pitchFamily="34" charset="0"/>
            </a:endParaRPr>
          </a:p>
        </p:txBody>
      </p:sp>
      <p:sp>
        <p:nvSpPr>
          <p:cNvPr id="3" name="Podnaslov 2"/>
          <p:cNvSpPr>
            <a:spLocks noGrp="1"/>
          </p:cNvSpPr>
          <p:nvPr>
            <p:ph idx="1"/>
          </p:nvPr>
        </p:nvSpPr>
        <p:spPr/>
        <p:txBody>
          <a:bodyPr>
            <a:normAutofit/>
          </a:bodyPr>
          <a:lstStyle/>
          <a:p>
            <a:pPr algn="just" eaLnBrk="1" fontAlgn="auto" hangingPunct="1">
              <a:spcAft>
                <a:spcPts val="0"/>
              </a:spcAft>
              <a:buFont typeface="Wingdings 2"/>
              <a:buNone/>
              <a:defRPr/>
            </a:pPr>
            <a:r>
              <a:rPr lang="sl-SI" sz="2800" dirty="0">
                <a:latin typeface="Calibri" pitchFamily="34" charset="0"/>
              </a:rPr>
              <a:t>Tanja je prijateljici, ki jo je spoznala na srečanju učencev iz različnih evropskih držav, poslala pismo s pozdravi. Njena mlajša sestrica se je med tem zabavala s tem, kako bi lahko z eno potezo narisala pisemsko ovojnico. </a:t>
            </a:r>
          </a:p>
          <a:p>
            <a:pPr algn="just" eaLnBrk="1" fontAlgn="auto" hangingPunct="1">
              <a:spcAft>
                <a:spcPts val="0"/>
              </a:spcAft>
              <a:buFont typeface="Wingdings 2"/>
              <a:buNone/>
              <a:defRPr/>
            </a:pPr>
            <a:r>
              <a:rPr lang="sl-SI" sz="2800" dirty="0">
                <a:latin typeface="Calibri" pitchFamily="34" charset="0"/>
              </a:rPr>
              <a:t>Pomagajte ji najti način, kako lahko z eno potezo narišemo spodnjo pisemsko ovojnico?</a:t>
            </a:r>
          </a:p>
          <a:p>
            <a:pPr algn="just" eaLnBrk="1" fontAlgn="auto" hangingPunct="1">
              <a:spcAft>
                <a:spcPts val="0"/>
              </a:spcAft>
              <a:buFont typeface="Wingdings 2"/>
              <a:buNone/>
              <a:defRPr/>
            </a:pPr>
            <a:r>
              <a:rPr lang="sl-SI" b="1" dirty="0">
                <a:latin typeface="Calibri" pitchFamily="34" charset="0"/>
              </a:rPr>
              <a:t> </a:t>
            </a:r>
          </a:p>
          <a:p>
            <a:pPr algn="ctr" eaLnBrk="1" fontAlgn="auto" hangingPunct="1">
              <a:spcAft>
                <a:spcPts val="0"/>
              </a:spcAft>
              <a:buFont typeface="Wingdings 2"/>
              <a:buNone/>
              <a:defRPr/>
            </a:pPr>
            <a:endParaRPr lang="sl-SI" b="1" dirty="0"/>
          </a:p>
          <a:p>
            <a:pPr eaLnBrk="1" fontAlgn="auto" hangingPunct="1">
              <a:spcAft>
                <a:spcPts val="0"/>
              </a:spcAft>
              <a:buFont typeface="Wingdings 2"/>
              <a:buNone/>
              <a:defRPr/>
            </a:pPr>
            <a:endParaRPr lang="sl-SI" dirty="0"/>
          </a:p>
        </p:txBody>
      </p:sp>
      <p:grpSp>
        <p:nvGrpSpPr>
          <p:cNvPr id="11268" name="Group 20"/>
          <p:cNvGrpSpPr>
            <a:grpSpLocks/>
          </p:cNvGrpSpPr>
          <p:nvPr/>
        </p:nvGrpSpPr>
        <p:grpSpPr bwMode="auto">
          <a:xfrm>
            <a:off x="5773566" y="4221088"/>
            <a:ext cx="2735263" cy="2276475"/>
            <a:chOff x="7500" y="1815"/>
            <a:chExt cx="2670" cy="2595"/>
          </a:xfrm>
        </p:grpSpPr>
        <p:sp>
          <p:nvSpPr>
            <p:cNvPr id="5" name="Rectangle 21"/>
            <p:cNvSpPr>
              <a:spLocks noChangeArrowheads="1"/>
            </p:cNvSpPr>
            <p:nvPr/>
          </p:nvSpPr>
          <p:spPr bwMode="auto">
            <a:xfrm>
              <a:off x="7500" y="2850"/>
              <a:ext cx="2670" cy="156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endParaRPr lang="sl-SI" b="1" dirty="0">
                <a:ln w="18000">
                  <a:solidFill>
                    <a:srgbClr val="FFFF00"/>
                  </a:solidFill>
                  <a:prstDash val="solid"/>
                  <a:miter lim="800000"/>
                </a:ln>
                <a:noFill/>
                <a:effectLst>
                  <a:outerShdw blurRad="25500" dist="23000" dir="7020000" algn="tl">
                    <a:srgbClr val="000000">
                      <a:alpha val="50000"/>
                    </a:srgbClr>
                  </a:outerShdw>
                </a:effectLst>
                <a:latin typeface="+mn-lt"/>
                <a:cs typeface="+mn-cs"/>
              </a:endParaRPr>
            </a:p>
          </p:txBody>
        </p:sp>
        <p:cxnSp>
          <p:nvCxnSpPr>
            <p:cNvPr id="11270" name="AutoShape 22"/>
            <p:cNvCxnSpPr>
              <a:cxnSpLocks noChangeShapeType="1"/>
            </p:cNvCxnSpPr>
            <p:nvPr/>
          </p:nvCxnSpPr>
          <p:spPr bwMode="auto">
            <a:xfrm flipV="1">
              <a:off x="7500" y="1815"/>
              <a:ext cx="1305" cy="1035"/>
            </a:xfrm>
            <a:prstGeom prst="straightConnector1">
              <a:avLst/>
            </a:prstGeom>
            <a:noFill/>
            <a:ln w="9525">
              <a:solidFill>
                <a:srgbClr val="000000"/>
              </a:solidFill>
              <a:round/>
              <a:headEnd/>
              <a:tailEnd/>
            </a:ln>
          </p:spPr>
        </p:cxnSp>
        <p:cxnSp>
          <p:nvCxnSpPr>
            <p:cNvPr id="11271" name="AutoShape 23"/>
            <p:cNvCxnSpPr>
              <a:cxnSpLocks noChangeShapeType="1"/>
            </p:cNvCxnSpPr>
            <p:nvPr/>
          </p:nvCxnSpPr>
          <p:spPr bwMode="auto">
            <a:xfrm>
              <a:off x="8805" y="1815"/>
              <a:ext cx="1365" cy="1035"/>
            </a:xfrm>
            <a:prstGeom prst="straightConnector1">
              <a:avLst/>
            </a:prstGeom>
            <a:noFill/>
            <a:ln w="9525">
              <a:solidFill>
                <a:srgbClr val="000000"/>
              </a:solidFill>
              <a:round/>
              <a:headEnd/>
              <a:tailEnd/>
            </a:ln>
          </p:spPr>
        </p:cxnSp>
        <p:cxnSp>
          <p:nvCxnSpPr>
            <p:cNvPr id="11272" name="AutoShape 24"/>
            <p:cNvCxnSpPr>
              <a:cxnSpLocks noChangeShapeType="1"/>
            </p:cNvCxnSpPr>
            <p:nvPr/>
          </p:nvCxnSpPr>
          <p:spPr bwMode="auto">
            <a:xfrm>
              <a:off x="7500" y="2850"/>
              <a:ext cx="2670" cy="1560"/>
            </a:xfrm>
            <a:prstGeom prst="straightConnector1">
              <a:avLst/>
            </a:prstGeom>
            <a:noFill/>
            <a:ln w="9525">
              <a:solidFill>
                <a:srgbClr val="000000"/>
              </a:solidFill>
              <a:round/>
              <a:headEnd/>
              <a:tailEnd/>
            </a:ln>
          </p:spPr>
        </p:cxnSp>
        <p:cxnSp>
          <p:nvCxnSpPr>
            <p:cNvPr id="11273" name="AutoShape 25"/>
            <p:cNvCxnSpPr>
              <a:cxnSpLocks noChangeShapeType="1"/>
            </p:cNvCxnSpPr>
            <p:nvPr/>
          </p:nvCxnSpPr>
          <p:spPr bwMode="auto">
            <a:xfrm flipH="1">
              <a:off x="7500" y="2850"/>
              <a:ext cx="2670" cy="1560"/>
            </a:xfrm>
            <a:prstGeom prst="straightConnector1">
              <a:avLst/>
            </a:prstGeom>
            <a:noFill/>
            <a:ln w="9525">
              <a:solidFill>
                <a:srgbClr val="000000"/>
              </a:solidFill>
              <a:round/>
              <a:headEnd/>
              <a:tailEn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32656"/>
            <a:ext cx="8686800" cy="841248"/>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Rešitev</a:t>
            </a:r>
            <a:endParaRPr lang="sl-SI" dirty="0">
              <a:solidFill>
                <a:schemeClr val="accent6">
                  <a:lumMod val="50000"/>
                </a:schemeClr>
              </a:solidFill>
            </a:endParaRPr>
          </a:p>
        </p:txBody>
      </p:sp>
      <p:sp>
        <p:nvSpPr>
          <p:cNvPr id="1229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l-SI">
              <a:latin typeface="Century Gothic" pitchFamily="34" charset="0"/>
            </a:endParaRPr>
          </a:p>
        </p:txBody>
      </p:sp>
      <p:grpSp>
        <p:nvGrpSpPr>
          <p:cNvPr id="12292" name="Group 20"/>
          <p:cNvGrpSpPr>
            <a:grpSpLocks/>
          </p:cNvGrpSpPr>
          <p:nvPr/>
        </p:nvGrpSpPr>
        <p:grpSpPr bwMode="auto">
          <a:xfrm>
            <a:off x="2268538" y="1916113"/>
            <a:ext cx="5038725" cy="3744912"/>
            <a:chOff x="7500" y="1815"/>
            <a:chExt cx="2670" cy="2595"/>
          </a:xfrm>
        </p:grpSpPr>
        <p:sp>
          <p:nvSpPr>
            <p:cNvPr id="30741" name="Rectangle 21"/>
            <p:cNvSpPr>
              <a:spLocks noChangeArrowheads="1"/>
            </p:cNvSpPr>
            <p:nvPr/>
          </p:nvSpPr>
          <p:spPr bwMode="auto">
            <a:xfrm>
              <a:off x="7500" y="2850"/>
              <a:ext cx="2670" cy="156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endParaRPr lang="sl-SI" b="1" dirty="0">
                <a:ln w="18000">
                  <a:solidFill>
                    <a:srgbClr val="FFFF00"/>
                  </a:solidFill>
                  <a:prstDash val="solid"/>
                  <a:miter lim="800000"/>
                </a:ln>
                <a:noFill/>
                <a:effectLst>
                  <a:outerShdw blurRad="25500" dist="23000" dir="7020000" algn="tl">
                    <a:srgbClr val="000000">
                      <a:alpha val="50000"/>
                    </a:srgbClr>
                  </a:outerShdw>
                </a:effectLst>
                <a:latin typeface="+mn-lt"/>
                <a:cs typeface="+mn-cs"/>
              </a:endParaRPr>
            </a:p>
          </p:txBody>
        </p:sp>
        <p:cxnSp>
          <p:nvCxnSpPr>
            <p:cNvPr id="12299" name="AutoShape 22"/>
            <p:cNvCxnSpPr>
              <a:cxnSpLocks noChangeShapeType="1"/>
            </p:cNvCxnSpPr>
            <p:nvPr/>
          </p:nvCxnSpPr>
          <p:spPr bwMode="auto">
            <a:xfrm flipV="1">
              <a:off x="7500" y="1815"/>
              <a:ext cx="1305" cy="1035"/>
            </a:xfrm>
            <a:prstGeom prst="straightConnector1">
              <a:avLst/>
            </a:prstGeom>
            <a:noFill/>
            <a:ln w="9525">
              <a:solidFill>
                <a:srgbClr val="000000"/>
              </a:solidFill>
              <a:round/>
              <a:headEnd/>
              <a:tailEnd/>
            </a:ln>
          </p:spPr>
        </p:cxnSp>
        <p:cxnSp>
          <p:nvCxnSpPr>
            <p:cNvPr id="12300" name="AutoShape 23"/>
            <p:cNvCxnSpPr>
              <a:cxnSpLocks noChangeShapeType="1"/>
            </p:cNvCxnSpPr>
            <p:nvPr/>
          </p:nvCxnSpPr>
          <p:spPr bwMode="auto">
            <a:xfrm>
              <a:off x="8805" y="1815"/>
              <a:ext cx="1365" cy="1035"/>
            </a:xfrm>
            <a:prstGeom prst="straightConnector1">
              <a:avLst/>
            </a:prstGeom>
            <a:noFill/>
            <a:ln w="9525">
              <a:solidFill>
                <a:srgbClr val="000000"/>
              </a:solidFill>
              <a:round/>
              <a:headEnd/>
              <a:tailEnd/>
            </a:ln>
          </p:spPr>
        </p:cxnSp>
        <p:cxnSp>
          <p:nvCxnSpPr>
            <p:cNvPr id="12301" name="AutoShape 24"/>
            <p:cNvCxnSpPr>
              <a:cxnSpLocks noChangeShapeType="1"/>
            </p:cNvCxnSpPr>
            <p:nvPr/>
          </p:nvCxnSpPr>
          <p:spPr bwMode="auto">
            <a:xfrm>
              <a:off x="7500" y="2850"/>
              <a:ext cx="2670" cy="1560"/>
            </a:xfrm>
            <a:prstGeom prst="straightConnector1">
              <a:avLst/>
            </a:prstGeom>
            <a:noFill/>
            <a:ln w="9525">
              <a:solidFill>
                <a:srgbClr val="000000"/>
              </a:solidFill>
              <a:round/>
              <a:headEnd/>
              <a:tailEnd/>
            </a:ln>
          </p:spPr>
        </p:cxnSp>
        <p:cxnSp>
          <p:nvCxnSpPr>
            <p:cNvPr id="12302" name="AutoShape 25"/>
            <p:cNvCxnSpPr>
              <a:cxnSpLocks noChangeShapeType="1"/>
            </p:cNvCxnSpPr>
            <p:nvPr/>
          </p:nvCxnSpPr>
          <p:spPr bwMode="auto">
            <a:xfrm flipH="1">
              <a:off x="7500" y="2850"/>
              <a:ext cx="2670" cy="1560"/>
            </a:xfrm>
            <a:prstGeom prst="straightConnector1">
              <a:avLst/>
            </a:prstGeom>
            <a:noFill/>
            <a:ln w="9525">
              <a:solidFill>
                <a:srgbClr val="000000"/>
              </a:solidFill>
              <a:round/>
              <a:headEnd/>
              <a:tailEnd/>
            </a:ln>
          </p:spPr>
        </p:cxnSp>
      </p:grpSp>
      <p:sp>
        <p:nvSpPr>
          <p:cNvPr id="12293" name="PoljeZBesedilom 9"/>
          <p:cNvSpPr txBox="1">
            <a:spLocks noChangeArrowheads="1"/>
          </p:cNvSpPr>
          <p:nvPr/>
        </p:nvSpPr>
        <p:spPr bwMode="auto">
          <a:xfrm>
            <a:off x="899592" y="5733256"/>
            <a:ext cx="1656184" cy="369332"/>
          </a:xfrm>
          <a:prstGeom prst="rect">
            <a:avLst/>
          </a:prstGeom>
          <a:noFill/>
          <a:ln w="9525">
            <a:noFill/>
            <a:miter lim="800000"/>
            <a:headEnd/>
            <a:tailEnd/>
          </a:ln>
        </p:spPr>
        <p:txBody>
          <a:bodyPr wrap="square">
            <a:spAutoFit/>
          </a:bodyPr>
          <a:lstStyle/>
          <a:p>
            <a:r>
              <a:rPr lang="sl-SI" dirty="0"/>
              <a:t>	A, F</a:t>
            </a:r>
          </a:p>
        </p:txBody>
      </p:sp>
      <p:sp>
        <p:nvSpPr>
          <p:cNvPr id="12294" name="PoljeZBesedilom 10"/>
          <p:cNvSpPr txBox="1">
            <a:spLocks noChangeArrowheads="1"/>
          </p:cNvSpPr>
          <p:nvPr/>
        </p:nvSpPr>
        <p:spPr bwMode="auto">
          <a:xfrm>
            <a:off x="7308850" y="5589588"/>
            <a:ext cx="792163" cy="368300"/>
          </a:xfrm>
          <a:prstGeom prst="rect">
            <a:avLst/>
          </a:prstGeom>
          <a:noFill/>
          <a:ln w="9525">
            <a:noFill/>
            <a:miter lim="800000"/>
            <a:headEnd/>
            <a:tailEnd/>
          </a:ln>
        </p:spPr>
        <p:txBody>
          <a:bodyPr>
            <a:spAutoFit/>
          </a:bodyPr>
          <a:lstStyle/>
          <a:p>
            <a:r>
              <a:rPr lang="sl-SI" dirty="0"/>
              <a:t>B, H</a:t>
            </a:r>
          </a:p>
        </p:txBody>
      </p:sp>
      <p:sp>
        <p:nvSpPr>
          <p:cNvPr id="12295" name="PoljeZBesedilom 11"/>
          <p:cNvSpPr txBox="1">
            <a:spLocks noChangeArrowheads="1"/>
          </p:cNvSpPr>
          <p:nvPr/>
        </p:nvSpPr>
        <p:spPr bwMode="auto">
          <a:xfrm>
            <a:off x="7308850" y="3284538"/>
            <a:ext cx="791542" cy="369332"/>
          </a:xfrm>
          <a:prstGeom prst="rect">
            <a:avLst/>
          </a:prstGeom>
          <a:noFill/>
          <a:ln w="9525">
            <a:noFill/>
            <a:miter lim="800000"/>
            <a:headEnd/>
            <a:tailEnd/>
          </a:ln>
        </p:spPr>
        <p:txBody>
          <a:bodyPr wrap="square">
            <a:spAutoFit/>
          </a:bodyPr>
          <a:lstStyle/>
          <a:p>
            <a:r>
              <a:rPr lang="sl-SI" dirty="0"/>
              <a:t>C, E</a:t>
            </a:r>
          </a:p>
        </p:txBody>
      </p:sp>
      <p:sp>
        <p:nvSpPr>
          <p:cNvPr id="12296" name="PoljeZBesedilom 12"/>
          <p:cNvSpPr txBox="1">
            <a:spLocks noChangeArrowheads="1"/>
          </p:cNvSpPr>
          <p:nvPr/>
        </p:nvSpPr>
        <p:spPr bwMode="auto">
          <a:xfrm>
            <a:off x="1547664" y="3284538"/>
            <a:ext cx="792311" cy="369887"/>
          </a:xfrm>
          <a:prstGeom prst="rect">
            <a:avLst/>
          </a:prstGeom>
          <a:noFill/>
          <a:ln w="9525">
            <a:noFill/>
            <a:miter lim="800000"/>
            <a:headEnd/>
            <a:tailEnd/>
          </a:ln>
        </p:spPr>
        <p:txBody>
          <a:bodyPr wrap="square">
            <a:spAutoFit/>
          </a:bodyPr>
          <a:lstStyle/>
          <a:p>
            <a:r>
              <a:rPr lang="sl-SI" dirty="0"/>
              <a:t>Č, G</a:t>
            </a:r>
          </a:p>
        </p:txBody>
      </p:sp>
      <p:sp>
        <p:nvSpPr>
          <p:cNvPr id="12297" name="PoljeZBesedilom 13"/>
          <p:cNvSpPr txBox="1">
            <a:spLocks noChangeArrowheads="1"/>
          </p:cNvSpPr>
          <p:nvPr/>
        </p:nvSpPr>
        <p:spPr bwMode="auto">
          <a:xfrm>
            <a:off x="4572000" y="1557338"/>
            <a:ext cx="647700" cy="368300"/>
          </a:xfrm>
          <a:prstGeom prst="rect">
            <a:avLst/>
          </a:prstGeom>
          <a:noFill/>
          <a:ln w="9525">
            <a:noFill/>
            <a:miter lim="800000"/>
            <a:headEnd/>
            <a:tailEnd/>
          </a:ln>
        </p:spPr>
        <p:txBody>
          <a:bodyPr>
            <a:spAutoFit/>
          </a:bodyPr>
          <a:lstStyle/>
          <a:p>
            <a:r>
              <a:rPr lang="sl-SI"/>
              <a: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60648"/>
            <a:ext cx="8686800" cy="838200"/>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3. naloga: SLOVENSKA ZASTAVA</a:t>
            </a:r>
          </a:p>
        </p:txBody>
      </p:sp>
      <p:sp>
        <p:nvSpPr>
          <p:cNvPr id="3" name="Podnaslov 2"/>
          <p:cNvSpPr>
            <a:spLocks noGrp="1"/>
          </p:cNvSpPr>
          <p:nvPr>
            <p:ph idx="1"/>
          </p:nvPr>
        </p:nvSpPr>
        <p:spPr>
          <a:xfrm>
            <a:off x="304800" y="1554162"/>
            <a:ext cx="8686800" cy="3747046"/>
          </a:xfrm>
        </p:spPr>
        <p:txBody>
          <a:bodyPr>
            <a:normAutofit lnSpcReduction="10000"/>
          </a:bodyPr>
          <a:lstStyle/>
          <a:p>
            <a:pPr algn="just" eaLnBrk="1" fontAlgn="auto" hangingPunct="1">
              <a:spcAft>
                <a:spcPts val="0"/>
              </a:spcAft>
              <a:buFont typeface="Wingdings 2"/>
              <a:buNone/>
              <a:defRPr/>
            </a:pPr>
            <a:r>
              <a:rPr lang="sl-SI" sz="2800" dirty="0">
                <a:latin typeface="Calibri" pitchFamily="34" charset="0"/>
              </a:rPr>
              <a:t>Slovensko zastavo sestavljajo tri barve. Slikar je skušal na platno naslikati barve v pravilnem vrstnem redu, vendar se mu je pri tem zataknilo. Ugotovil je, da ne ve, kako si barve v zastavi sledijo. Odločil se je, da bo naslikal vse možne kombinacije in da bo kasneje skušal ugotoviti, katera kombinacija barv je prava. Pomagaj mu naslikati vse možne kombinacije. Na koncu določite pravo razporeditev barv slovenske zastave in povejte, kaj še manjka v zastavi</a:t>
            </a:r>
            <a:r>
              <a:rPr lang="sl-SI" sz="3600" dirty="0">
                <a:latin typeface="Calibri" pitchFamily="34" charset="0"/>
              </a:rPr>
              <a:t>.</a:t>
            </a:r>
          </a:p>
          <a:p>
            <a:pPr eaLnBrk="1" fontAlgn="auto" hangingPunct="1">
              <a:spcAft>
                <a:spcPts val="0"/>
              </a:spcAft>
              <a:buFont typeface="Wingdings 2"/>
              <a:buNone/>
              <a:defRPr/>
            </a:pPr>
            <a:endParaRPr lang="sl-SI" sz="3600" dirty="0"/>
          </a:p>
        </p:txBody>
      </p:sp>
      <p:graphicFrame>
        <p:nvGraphicFramePr>
          <p:cNvPr id="4" name="Tabela 3"/>
          <p:cNvGraphicFramePr>
            <a:graphicFrameLocks noGrp="1"/>
          </p:cNvGraphicFramePr>
          <p:nvPr>
            <p:extLst>
              <p:ext uri="{D42A27DB-BD31-4B8C-83A1-F6EECF244321}">
                <p14:modId xmlns:p14="http://schemas.microsoft.com/office/powerpoint/2010/main" val="495281418"/>
              </p:ext>
            </p:extLst>
          </p:nvPr>
        </p:nvGraphicFramePr>
        <p:xfrm>
          <a:off x="5868144" y="4941168"/>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332656"/>
            <a:ext cx="8686800" cy="841248"/>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Rešitev</a:t>
            </a:r>
            <a:endParaRPr lang="sl-SI" dirty="0">
              <a:solidFill>
                <a:schemeClr val="accent6">
                  <a:lumMod val="50000"/>
                </a:schemeClr>
              </a:solidFill>
            </a:endParaRPr>
          </a:p>
        </p:txBody>
      </p:sp>
      <p:graphicFrame>
        <p:nvGraphicFramePr>
          <p:cNvPr id="5" name="Tabela 4"/>
          <p:cNvGraphicFramePr>
            <a:graphicFrameLocks noGrp="1"/>
          </p:cNvGraphicFramePr>
          <p:nvPr/>
        </p:nvGraphicFramePr>
        <p:xfrm>
          <a:off x="5003800" y="5084763"/>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graphicFrame>
        <p:nvGraphicFramePr>
          <p:cNvPr id="6" name="Tabela 5"/>
          <p:cNvGraphicFramePr>
            <a:graphicFrameLocks noGrp="1"/>
          </p:cNvGraphicFramePr>
          <p:nvPr/>
        </p:nvGraphicFramePr>
        <p:xfrm>
          <a:off x="1476375" y="5084763"/>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graphicFrame>
        <p:nvGraphicFramePr>
          <p:cNvPr id="7" name="Tabela 6"/>
          <p:cNvGraphicFramePr>
            <a:graphicFrameLocks noGrp="1"/>
          </p:cNvGraphicFramePr>
          <p:nvPr/>
        </p:nvGraphicFramePr>
        <p:xfrm>
          <a:off x="5003800" y="3213100"/>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bl>
          </a:graphicData>
        </a:graphic>
      </p:graphicFrame>
      <p:graphicFrame>
        <p:nvGraphicFramePr>
          <p:cNvPr id="8" name="Tabela 7"/>
          <p:cNvGraphicFramePr>
            <a:graphicFrameLocks noGrp="1"/>
          </p:cNvGraphicFramePr>
          <p:nvPr/>
        </p:nvGraphicFramePr>
        <p:xfrm>
          <a:off x="1476375" y="3213100"/>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Tabela 8"/>
          <p:cNvGraphicFramePr>
            <a:graphicFrameLocks noGrp="1"/>
          </p:cNvGraphicFramePr>
          <p:nvPr/>
        </p:nvGraphicFramePr>
        <p:xfrm>
          <a:off x="5003800" y="1341438"/>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bl>
          </a:graphicData>
        </a:graphic>
      </p:graphicFrame>
      <p:graphicFrame>
        <p:nvGraphicFramePr>
          <p:cNvPr id="10" name="Tabela 9"/>
          <p:cNvGraphicFramePr>
            <a:graphicFrameLocks noGrp="1"/>
          </p:cNvGraphicFramePr>
          <p:nvPr/>
        </p:nvGraphicFramePr>
        <p:xfrm>
          <a:off x="1476375" y="1341438"/>
          <a:ext cx="2880320" cy="1440159"/>
        </p:xfrm>
        <a:graphic>
          <a:graphicData uri="http://schemas.openxmlformats.org/drawingml/2006/table">
            <a:tbl>
              <a:tblPr/>
              <a:tblGrid>
                <a:gridCol w="2880320">
                  <a:extLst>
                    <a:ext uri="{9D8B030D-6E8A-4147-A177-3AD203B41FA5}">
                      <a16:colId xmlns:a16="http://schemas.microsoft.com/office/drawing/2014/main" val="20000"/>
                    </a:ext>
                  </a:extLst>
                </a:gridCol>
              </a:tblGrid>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480053">
                <a:tc>
                  <a:txBody>
                    <a:bodyPr/>
                    <a:lstStyle/>
                    <a:p>
                      <a:pPr>
                        <a:lnSpc>
                          <a:spcPct val="115000"/>
                        </a:lnSpc>
                        <a:spcAft>
                          <a:spcPts val="0"/>
                        </a:spcAft>
                      </a:pPr>
                      <a:endParaRPr lang="sl-SI"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88640"/>
            <a:ext cx="8686800" cy="841248"/>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4. naloga: ROJSTNI DNEVI</a:t>
            </a:r>
            <a:endParaRPr lang="sl-SI" dirty="0">
              <a:solidFill>
                <a:schemeClr val="accent6">
                  <a:lumMod val="50000"/>
                </a:schemeClr>
              </a:solidFill>
              <a:latin typeface="Calibri" pitchFamily="34" charset="0"/>
            </a:endParaRPr>
          </a:p>
        </p:txBody>
      </p:sp>
      <p:sp>
        <p:nvSpPr>
          <p:cNvPr id="3" name="Podnaslov 2"/>
          <p:cNvSpPr>
            <a:spLocks noGrp="1"/>
          </p:cNvSpPr>
          <p:nvPr>
            <p:ph type="subTitle" idx="4294967295"/>
          </p:nvPr>
        </p:nvSpPr>
        <p:spPr>
          <a:xfrm>
            <a:off x="1081088" y="1125538"/>
            <a:ext cx="8062912" cy="4032250"/>
          </a:xfrm>
        </p:spPr>
        <p:txBody>
          <a:bodyPr anchor="ctr">
            <a:normAutofit fontScale="85000" lnSpcReduction="20000"/>
          </a:bodyPr>
          <a:lstStyle/>
          <a:p>
            <a:pPr algn="just" eaLnBrk="1" fontAlgn="auto" hangingPunct="1">
              <a:spcAft>
                <a:spcPts val="0"/>
              </a:spcAft>
              <a:buFont typeface="Wingdings 2"/>
              <a:buNone/>
              <a:defRPr/>
            </a:pPr>
            <a:r>
              <a:rPr lang="sl-SI" dirty="0">
                <a:solidFill>
                  <a:schemeClr val="accent5">
                    <a:lumMod val="50000"/>
                  </a:schemeClr>
                </a:solidFill>
                <a:latin typeface="Calibri" pitchFamily="34" charset="0"/>
              </a:rPr>
              <a:t>Na zimski šoli v naravi v Italiji so se spoznali štirje prijatelji iz različnih držav Evropske unije. Ko so se predstavljali, so ugotovili, da so vsi rojeni istega leta, vendar v različnih mesecih. Ugotovili so:</a:t>
            </a:r>
          </a:p>
          <a:p>
            <a:pPr algn="just" eaLnBrk="1" fontAlgn="auto" hangingPunct="1">
              <a:spcAft>
                <a:spcPts val="0"/>
              </a:spcAft>
              <a:buFont typeface="Arial" pitchFamily="34" charset="0"/>
              <a:buChar char="•"/>
              <a:defRPr/>
            </a:pPr>
            <a:r>
              <a:rPr lang="sl-SI" dirty="0">
                <a:solidFill>
                  <a:schemeClr val="accent5">
                    <a:lumMod val="50000"/>
                  </a:schemeClr>
                </a:solidFill>
                <a:latin typeface="Calibri" pitchFamily="34" charset="0"/>
              </a:rPr>
              <a:t> </a:t>
            </a:r>
            <a:r>
              <a:rPr lang="sl-SI" u="sng" dirty="0">
                <a:solidFill>
                  <a:schemeClr val="accent5">
                    <a:lumMod val="50000"/>
                  </a:schemeClr>
                </a:solidFill>
                <a:latin typeface="Calibri" pitchFamily="34" charset="0"/>
              </a:rPr>
              <a:t>Žan</a:t>
            </a:r>
            <a:r>
              <a:rPr lang="sl-SI" dirty="0">
                <a:solidFill>
                  <a:schemeClr val="accent5">
                    <a:lumMod val="50000"/>
                  </a:schemeClr>
                </a:solidFill>
                <a:latin typeface="Calibri" pitchFamily="34" charset="0"/>
              </a:rPr>
              <a:t> ima rojstni dan dva meseca pozneje kot </a:t>
            </a:r>
            <a:r>
              <a:rPr lang="sl-SI" u="sng" dirty="0">
                <a:solidFill>
                  <a:schemeClr val="accent5">
                    <a:lumMod val="50000"/>
                  </a:schemeClr>
                </a:solidFill>
                <a:latin typeface="Calibri" pitchFamily="34" charset="0"/>
              </a:rPr>
              <a:t>Vanja.</a:t>
            </a:r>
            <a:endParaRPr lang="sl-SI" dirty="0">
              <a:solidFill>
                <a:schemeClr val="accent5">
                  <a:lumMod val="50000"/>
                </a:schemeClr>
              </a:solidFill>
              <a:latin typeface="Calibri" pitchFamily="34" charset="0"/>
            </a:endParaRPr>
          </a:p>
          <a:p>
            <a:pPr algn="just" eaLnBrk="1" fontAlgn="auto" hangingPunct="1">
              <a:spcAft>
                <a:spcPts val="0"/>
              </a:spcAft>
              <a:buFont typeface="Arial" pitchFamily="34" charset="0"/>
              <a:buChar char="•"/>
              <a:defRPr/>
            </a:pPr>
            <a:r>
              <a:rPr lang="sl-SI" dirty="0">
                <a:solidFill>
                  <a:schemeClr val="accent5">
                    <a:lumMod val="50000"/>
                  </a:schemeClr>
                </a:solidFill>
                <a:latin typeface="Calibri" pitchFamily="34" charset="0"/>
              </a:rPr>
              <a:t> </a:t>
            </a:r>
            <a:r>
              <a:rPr lang="sl-SI" u="sng" dirty="0">
                <a:solidFill>
                  <a:schemeClr val="accent5">
                    <a:lumMod val="50000"/>
                  </a:schemeClr>
                </a:solidFill>
                <a:latin typeface="Calibri" pitchFamily="34" charset="0"/>
              </a:rPr>
              <a:t>Tjaša</a:t>
            </a:r>
            <a:r>
              <a:rPr lang="sl-SI" dirty="0">
                <a:solidFill>
                  <a:schemeClr val="accent5">
                    <a:lumMod val="50000"/>
                  </a:schemeClr>
                </a:solidFill>
                <a:latin typeface="Calibri" pitchFamily="34" charset="0"/>
              </a:rPr>
              <a:t> je starejša od </a:t>
            </a:r>
            <a:r>
              <a:rPr lang="sl-SI" u="sng" dirty="0">
                <a:solidFill>
                  <a:schemeClr val="accent5">
                    <a:lumMod val="50000"/>
                  </a:schemeClr>
                </a:solidFill>
                <a:latin typeface="Calibri" pitchFamily="34" charset="0"/>
              </a:rPr>
              <a:t>Žana.</a:t>
            </a:r>
            <a:endParaRPr lang="sl-SI" dirty="0">
              <a:solidFill>
                <a:schemeClr val="accent5">
                  <a:lumMod val="50000"/>
                </a:schemeClr>
              </a:solidFill>
              <a:latin typeface="Calibri" pitchFamily="34" charset="0"/>
            </a:endParaRPr>
          </a:p>
          <a:p>
            <a:pPr algn="just" eaLnBrk="1" fontAlgn="auto" hangingPunct="1">
              <a:spcAft>
                <a:spcPts val="0"/>
              </a:spcAft>
              <a:buFont typeface="Arial" pitchFamily="34" charset="0"/>
              <a:buChar char="•"/>
              <a:defRPr/>
            </a:pPr>
            <a:r>
              <a:rPr lang="sl-SI" dirty="0">
                <a:solidFill>
                  <a:schemeClr val="accent5">
                    <a:lumMod val="50000"/>
                  </a:schemeClr>
                </a:solidFill>
                <a:latin typeface="Calibri" pitchFamily="34" charset="0"/>
              </a:rPr>
              <a:t> </a:t>
            </a:r>
            <a:r>
              <a:rPr lang="sl-SI" u="sng" dirty="0">
                <a:solidFill>
                  <a:schemeClr val="accent5">
                    <a:lumMod val="50000"/>
                  </a:schemeClr>
                </a:solidFill>
                <a:latin typeface="Calibri" pitchFamily="34" charset="0"/>
              </a:rPr>
              <a:t>Vanja</a:t>
            </a:r>
            <a:r>
              <a:rPr lang="sl-SI" dirty="0">
                <a:solidFill>
                  <a:schemeClr val="accent5">
                    <a:lumMod val="50000"/>
                  </a:schemeClr>
                </a:solidFill>
                <a:latin typeface="Calibri" pitchFamily="34" charset="0"/>
              </a:rPr>
              <a:t> je mlajša od </a:t>
            </a:r>
            <a:r>
              <a:rPr lang="sl-SI" u="sng" dirty="0">
                <a:solidFill>
                  <a:schemeClr val="accent5">
                    <a:lumMod val="50000"/>
                  </a:schemeClr>
                </a:solidFill>
                <a:latin typeface="Calibri" pitchFamily="34" charset="0"/>
              </a:rPr>
              <a:t>Simona</a:t>
            </a:r>
            <a:r>
              <a:rPr lang="sl-SI" dirty="0">
                <a:solidFill>
                  <a:schemeClr val="accent5">
                    <a:lumMod val="50000"/>
                  </a:schemeClr>
                </a:solidFill>
                <a:latin typeface="Calibri" pitchFamily="34" charset="0"/>
              </a:rPr>
              <a:t>, a starejša od </a:t>
            </a:r>
            <a:r>
              <a:rPr lang="sl-SI" u="sng" dirty="0">
                <a:solidFill>
                  <a:schemeClr val="accent5">
                    <a:lumMod val="50000"/>
                  </a:schemeClr>
                </a:solidFill>
                <a:latin typeface="Calibri" pitchFamily="34" charset="0"/>
              </a:rPr>
              <a:t>Tjaše</a:t>
            </a:r>
            <a:r>
              <a:rPr lang="sl-SI" dirty="0">
                <a:solidFill>
                  <a:schemeClr val="accent5">
                    <a:lumMod val="50000"/>
                  </a:schemeClr>
                </a:solidFill>
                <a:latin typeface="Calibri" pitchFamily="34" charset="0"/>
              </a:rPr>
              <a:t>. </a:t>
            </a:r>
          </a:p>
          <a:p>
            <a:pPr algn="just" eaLnBrk="1" fontAlgn="auto" hangingPunct="1">
              <a:spcAft>
                <a:spcPts val="0"/>
              </a:spcAft>
              <a:buFont typeface="Wingdings 2"/>
              <a:buNone/>
              <a:defRPr/>
            </a:pPr>
            <a:endParaRPr lang="sl-SI" dirty="0">
              <a:solidFill>
                <a:schemeClr val="accent5">
                  <a:lumMod val="50000"/>
                </a:schemeClr>
              </a:solidFill>
              <a:latin typeface="Calibri" pitchFamily="34" charset="0"/>
            </a:endParaRPr>
          </a:p>
          <a:p>
            <a:pPr algn="just" eaLnBrk="1" fontAlgn="auto" hangingPunct="1">
              <a:spcAft>
                <a:spcPts val="0"/>
              </a:spcAft>
              <a:buFont typeface="Wingdings 2"/>
              <a:buNone/>
              <a:defRPr/>
            </a:pPr>
            <a:r>
              <a:rPr lang="sl-SI" dirty="0">
                <a:solidFill>
                  <a:schemeClr val="accent5">
                    <a:lumMod val="50000"/>
                  </a:schemeClr>
                </a:solidFill>
                <a:latin typeface="Calibri" pitchFamily="34" charset="0"/>
              </a:rPr>
              <a:t>V katerih mesecih od avgusta do novembra praznujejo svoje rojstne dneve?</a:t>
            </a:r>
          </a:p>
          <a:p>
            <a:pPr eaLnBrk="1" fontAlgn="auto" hangingPunct="1">
              <a:spcAft>
                <a:spcPts val="0"/>
              </a:spcAft>
              <a:buFont typeface="Wingdings 2"/>
              <a:buNone/>
              <a:defRPr/>
            </a:pPr>
            <a:endParaRPr lang="sl-SI" b="1" dirty="0"/>
          </a:p>
        </p:txBody>
      </p:sp>
      <p:graphicFrame>
        <p:nvGraphicFramePr>
          <p:cNvPr id="4" name="Tabela 3"/>
          <p:cNvGraphicFramePr>
            <a:graphicFrameLocks noGrp="1"/>
          </p:cNvGraphicFramePr>
          <p:nvPr>
            <p:extLst>
              <p:ext uri="{D42A27DB-BD31-4B8C-83A1-F6EECF244321}">
                <p14:modId xmlns:p14="http://schemas.microsoft.com/office/powerpoint/2010/main" val="2061155491"/>
              </p:ext>
            </p:extLst>
          </p:nvPr>
        </p:nvGraphicFramePr>
        <p:xfrm>
          <a:off x="1331913" y="5084763"/>
          <a:ext cx="7344820" cy="1296144"/>
        </p:xfrm>
        <a:graphic>
          <a:graphicData uri="http://schemas.openxmlformats.org/drawingml/2006/table">
            <a:tbl>
              <a:tblPr firstRow="1" bandRow="1">
                <a:tableStyleId>{93296810-A885-4BE3-A3E7-6D5BEEA58F35}</a:tableStyleId>
              </a:tblPr>
              <a:tblGrid>
                <a:gridCol w="1468964">
                  <a:extLst>
                    <a:ext uri="{9D8B030D-6E8A-4147-A177-3AD203B41FA5}">
                      <a16:colId xmlns:a16="http://schemas.microsoft.com/office/drawing/2014/main" val="20000"/>
                    </a:ext>
                  </a:extLst>
                </a:gridCol>
                <a:gridCol w="1468964">
                  <a:extLst>
                    <a:ext uri="{9D8B030D-6E8A-4147-A177-3AD203B41FA5}">
                      <a16:colId xmlns:a16="http://schemas.microsoft.com/office/drawing/2014/main" val="20001"/>
                    </a:ext>
                  </a:extLst>
                </a:gridCol>
                <a:gridCol w="1468964">
                  <a:extLst>
                    <a:ext uri="{9D8B030D-6E8A-4147-A177-3AD203B41FA5}">
                      <a16:colId xmlns:a16="http://schemas.microsoft.com/office/drawing/2014/main" val="20002"/>
                    </a:ext>
                  </a:extLst>
                </a:gridCol>
                <a:gridCol w="1468964">
                  <a:extLst>
                    <a:ext uri="{9D8B030D-6E8A-4147-A177-3AD203B41FA5}">
                      <a16:colId xmlns:a16="http://schemas.microsoft.com/office/drawing/2014/main" val="20003"/>
                    </a:ext>
                  </a:extLst>
                </a:gridCol>
                <a:gridCol w="1468964">
                  <a:extLst>
                    <a:ext uri="{9D8B030D-6E8A-4147-A177-3AD203B41FA5}">
                      <a16:colId xmlns:a16="http://schemas.microsoft.com/office/drawing/2014/main" val="20004"/>
                    </a:ext>
                  </a:extLst>
                </a:gridCol>
              </a:tblGrid>
              <a:tr h="628336">
                <a:tc>
                  <a:txBody>
                    <a:bodyPr/>
                    <a:lstStyle/>
                    <a:p>
                      <a:pPr algn="ctr"/>
                      <a:r>
                        <a:rPr lang="sl-SI" dirty="0"/>
                        <a:t>MESEC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Avgust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dirty="0"/>
                        <a:t>September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Oktober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7808">
                <a:tc>
                  <a:txBody>
                    <a:bodyPr/>
                    <a:lstStyle/>
                    <a:p>
                      <a:pPr algn="ctr"/>
                      <a:r>
                        <a:rPr lang="sl-SI" b="1" dirty="0">
                          <a:solidFill>
                            <a:schemeClr val="accent5">
                              <a:lumMod val="50000"/>
                            </a:schemeClr>
                          </a:solidFill>
                        </a:rPr>
                        <a:t>IME</a:t>
                      </a:r>
                      <a:r>
                        <a:rPr lang="sl-SI" b="1" baseline="0" dirty="0">
                          <a:solidFill>
                            <a:schemeClr val="accent5">
                              <a:lumMod val="50000"/>
                            </a:schemeClr>
                          </a:solidFill>
                        </a:rPr>
                        <a:t> UČENCA</a:t>
                      </a:r>
                      <a:endParaRPr lang="sl-SI"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332656"/>
            <a:ext cx="8686800" cy="841248"/>
          </a:xfrm>
        </p:spPr>
        <p:txBody>
          <a:bodyPr/>
          <a:lstStyle/>
          <a:p>
            <a:pPr marL="484632" algn="ctr" eaLnBrk="1" fontAlgn="auto" hangingPunct="1">
              <a:spcAft>
                <a:spcPts val="0"/>
              </a:spcAft>
              <a:defRPr/>
            </a:pPr>
            <a:r>
              <a:rPr lang="sl-SI" b="1" dirty="0">
                <a:solidFill>
                  <a:schemeClr val="accent6">
                    <a:lumMod val="50000"/>
                  </a:schemeClr>
                </a:solidFill>
                <a:latin typeface="Calibri" pitchFamily="34" charset="0"/>
              </a:rPr>
              <a:t>Rešitev</a:t>
            </a:r>
            <a:endParaRPr lang="sl-SI" dirty="0">
              <a:solidFill>
                <a:schemeClr val="accent6">
                  <a:lumMod val="50000"/>
                </a:schemeClr>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165257889"/>
              </p:ext>
            </p:extLst>
          </p:nvPr>
        </p:nvGraphicFramePr>
        <p:xfrm>
          <a:off x="1187450" y="2492375"/>
          <a:ext cx="7704860" cy="2016224"/>
        </p:xfrm>
        <a:graphic>
          <a:graphicData uri="http://schemas.openxmlformats.org/drawingml/2006/table">
            <a:tbl>
              <a:tblPr firstRow="1" bandRow="1">
                <a:tableStyleId>{93296810-A885-4BE3-A3E7-6D5BEEA58F35}</a:tableStyleId>
              </a:tblPr>
              <a:tblGrid>
                <a:gridCol w="1540972">
                  <a:extLst>
                    <a:ext uri="{9D8B030D-6E8A-4147-A177-3AD203B41FA5}">
                      <a16:colId xmlns:a16="http://schemas.microsoft.com/office/drawing/2014/main" val="20000"/>
                    </a:ext>
                  </a:extLst>
                </a:gridCol>
                <a:gridCol w="1540972">
                  <a:extLst>
                    <a:ext uri="{9D8B030D-6E8A-4147-A177-3AD203B41FA5}">
                      <a16:colId xmlns:a16="http://schemas.microsoft.com/office/drawing/2014/main" val="20001"/>
                    </a:ext>
                  </a:extLst>
                </a:gridCol>
                <a:gridCol w="1540972">
                  <a:extLst>
                    <a:ext uri="{9D8B030D-6E8A-4147-A177-3AD203B41FA5}">
                      <a16:colId xmlns:a16="http://schemas.microsoft.com/office/drawing/2014/main" val="20002"/>
                    </a:ext>
                  </a:extLst>
                </a:gridCol>
                <a:gridCol w="1540972">
                  <a:extLst>
                    <a:ext uri="{9D8B030D-6E8A-4147-A177-3AD203B41FA5}">
                      <a16:colId xmlns:a16="http://schemas.microsoft.com/office/drawing/2014/main" val="20003"/>
                    </a:ext>
                  </a:extLst>
                </a:gridCol>
                <a:gridCol w="1540972">
                  <a:extLst>
                    <a:ext uri="{9D8B030D-6E8A-4147-A177-3AD203B41FA5}">
                      <a16:colId xmlns:a16="http://schemas.microsoft.com/office/drawing/2014/main" val="20004"/>
                    </a:ext>
                  </a:extLst>
                </a:gridCol>
              </a:tblGrid>
              <a:tr h="977411">
                <a:tc>
                  <a:txBody>
                    <a:bodyPr/>
                    <a:lstStyle/>
                    <a:p>
                      <a:pPr algn="ctr"/>
                      <a:r>
                        <a:rPr lang="sl-SI" dirty="0"/>
                        <a:t>MESEC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Avgust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September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Oktober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8813">
                <a:tc>
                  <a:txBody>
                    <a:bodyPr/>
                    <a:lstStyle/>
                    <a:p>
                      <a:pPr algn="ctr"/>
                      <a:r>
                        <a:rPr lang="sl-SI" dirty="0"/>
                        <a:t>IME</a:t>
                      </a:r>
                    </a:p>
                    <a:p>
                      <a:pPr algn="ctr"/>
                      <a:r>
                        <a:rPr lang="sl-SI" baseline="0" dirty="0"/>
                        <a:t>UČENCA</a:t>
                      </a:r>
                      <a:endParaRPr lang="sl-SI"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sl-SI" dirty="0"/>
                        <a:t>SIMON</a:t>
                      </a:r>
                      <a:endParaRPr lang="sl-SI"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sl-SI" dirty="0"/>
                        <a:t>VANJA</a:t>
                      </a:r>
                      <a:endParaRPr lang="sl-SI"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sl-SI" dirty="0"/>
                        <a:t>TJAŠA </a:t>
                      </a:r>
                      <a:endParaRPr lang="sl-SI"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sl-SI" dirty="0"/>
                        <a:t>ŽAN</a:t>
                      </a:r>
                      <a:endParaRPr lang="sl-SI"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tovanje">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otovanj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otovanj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322</TotalTime>
  <Words>418</Words>
  <Application>Microsoft Office PowerPoint</Application>
  <PresentationFormat>Diaprojekcija na zaslonu (4:3)</PresentationFormat>
  <Paragraphs>61</Paragraphs>
  <Slides>13</Slides>
  <Notes>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13</vt:i4>
      </vt:variant>
    </vt:vector>
  </HeadingPairs>
  <TitlesOfParts>
    <vt:vector size="21" baseType="lpstr">
      <vt:lpstr>Arial</vt:lpstr>
      <vt:lpstr>Calibri</vt:lpstr>
      <vt:lpstr>Century Gothic</vt:lpstr>
      <vt:lpstr>Franklin Gothic Book</vt:lpstr>
      <vt:lpstr>Franklin Gothic Medium</vt:lpstr>
      <vt:lpstr>Times New Roman</vt:lpstr>
      <vt:lpstr>Wingdings 2</vt:lpstr>
      <vt:lpstr>Potovanje</vt:lpstr>
      <vt:lpstr>ZABAVNA MATEMATIKA </vt:lpstr>
      <vt:lpstr>1. naloga: DENAR</vt:lpstr>
      <vt:lpstr>Rešitev</vt:lpstr>
      <vt:lpstr>2. naloga: NARIŠIMO PISEMSKO OVOJNICO</vt:lpstr>
      <vt:lpstr>Rešitev</vt:lpstr>
      <vt:lpstr>3. naloga: SLOVENSKA ZASTAVA</vt:lpstr>
      <vt:lpstr>Rešitev</vt:lpstr>
      <vt:lpstr>4. naloga: ROJSTNI DNEVI</vt:lpstr>
      <vt:lpstr>Rešitev</vt:lpstr>
      <vt:lpstr>5. naloga: DENAR</vt:lpstr>
      <vt:lpstr>Rešitev</vt:lpstr>
      <vt:lpstr>PowerPointova predstavitev</vt:lpstr>
      <vt:lpstr>Rešitev</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ZABAVNA MATEMATIKA</dc:title>
  <dc:creator>Andrejka</dc:creator>
  <cp:lastModifiedBy>Ajda Hedzet</cp:lastModifiedBy>
  <cp:revision>28</cp:revision>
  <dcterms:created xsi:type="dcterms:W3CDTF">2013-04-23T11:42:49Z</dcterms:created>
  <dcterms:modified xsi:type="dcterms:W3CDTF">2018-04-12T16:43:08Z</dcterms:modified>
</cp:coreProperties>
</file>