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8FA8DD-7365-4C8C-9971-2DE52FC2BF0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0DB70C7-C1CD-4B2C-8F03-941408CCD221}">
      <dgm:prSet phldrT="[Text]"/>
      <dgm:spPr/>
      <dgm:t>
        <a:bodyPr/>
        <a:lstStyle/>
        <a:p>
          <a:r>
            <a:rPr lang="sl-SI" b="1" dirty="0" smtClean="0"/>
            <a:t>Ljudje</a:t>
          </a:r>
        </a:p>
        <a:p>
          <a:r>
            <a:rPr lang="sl-SI" dirty="0" smtClean="0"/>
            <a:t>- Vključevanje v RDA skupnost, brezplačna izobraževanja (EU), e-izobraževanja</a:t>
          </a:r>
        </a:p>
        <a:p>
          <a:r>
            <a:rPr lang="sl-SI" dirty="0" smtClean="0"/>
            <a:t>- Kroženje kadrov, praksa za študente</a:t>
          </a:r>
        </a:p>
        <a:p>
          <a:r>
            <a:rPr lang="sl-SI" dirty="0" smtClean="0"/>
            <a:t>- Tehnična pomoč, izobraževanja v okviru PRP</a:t>
          </a:r>
          <a:endParaRPr lang="en-GB" dirty="0"/>
        </a:p>
      </dgm:t>
    </dgm:pt>
    <dgm:pt modelId="{FD157B55-23BC-4BCA-94DC-02604D45294E}" type="parTrans" cxnId="{6F1D51B7-3854-4F6A-9432-AC2CBDD530AE}">
      <dgm:prSet/>
      <dgm:spPr/>
      <dgm:t>
        <a:bodyPr/>
        <a:lstStyle/>
        <a:p>
          <a:endParaRPr lang="en-GB"/>
        </a:p>
      </dgm:t>
    </dgm:pt>
    <dgm:pt modelId="{FF1401FC-B5C6-4324-B304-D049C717E6B5}" type="sibTrans" cxnId="{6F1D51B7-3854-4F6A-9432-AC2CBDD530AE}">
      <dgm:prSet/>
      <dgm:spPr/>
      <dgm:t>
        <a:bodyPr/>
        <a:lstStyle/>
        <a:p>
          <a:endParaRPr lang="en-GB"/>
        </a:p>
      </dgm:t>
    </dgm:pt>
    <dgm:pt modelId="{79D09D05-BF0C-4EFE-90B7-0D6580149FF1}">
      <dgm:prSet phldrT="[Text]"/>
      <dgm:spPr/>
      <dgm:t>
        <a:bodyPr/>
        <a:lstStyle/>
        <a:p>
          <a:r>
            <a:rPr lang="sl-SI" b="1" dirty="0" smtClean="0"/>
            <a:t>Kultura</a:t>
          </a:r>
        </a:p>
        <a:p>
          <a:r>
            <a:rPr lang="sl-SI" dirty="0" smtClean="0"/>
            <a:t>- Povezava na objave-dobre prakse </a:t>
          </a:r>
        </a:p>
        <a:p>
          <a:r>
            <a:rPr lang="sl-SI" dirty="0" smtClean="0"/>
            <a:t>- Razpis študentskih zaključnih del, sodelovanje z institucijami znanja za stalno uporabo zbirk pri delu s študenti</a:t>
          </a:r>
        </a:p>
        <a:p>
          <a:r>
            <a:rPr lang="sl-SI" dirty="0" smtClean="0"/>
            <a:t>- </a:t>
          </a:r>
          <a:r>
            <a:rPr lang="en-GB" dirty="0" smtClean="0"/>
            <a:t> </a:t>
          </a:r>
          <a:r>
            <a:rPr lang="en-GB" dirty="0" err="1" smtClean="0"/>
            <a:t>Makro</a:t>
          </a:r>
          <a:r>
            <a:rPr lang="en-GB" dirty="0" smtClean="0"/>
            <a:t> </a:t>
          </a:r>
          <a:r>
            <a:rPr lang="sl-SI" dirty="0" smtClean="0"/>
            <a:t>Kazalci SKP 2021-2027 +</a:t>
          </a:r>
          <a:r>
            <a:rPr lang="en-GB" dirty="0" smtClean="0"/>
            <a:t> </a:t>
          </a:r>
          <a:r>
            <a:rPr lang="en-GB" dirty="0" smtClean="0"/>
            <a:t>(</a:t>
          </a:r>
          <a:r>
            <a:rPr lang="sl-SI" dirty="0" smtClean="0"/>
            <a:t>integracija/preverjanje, </a:t>
          </a:r>
          <a:r>
            <a:rPr lang="en-GB" dirty="0" err="1" smtClean="0"/>
            <a:t>npr</a:t>
          </a:r>
          <a:r>
            <a:rPr lang="en-GB" dirty="0" smtClean="0"/>
            <a:t>. DŽ </a:t>
          </a:r>
          <a:r>
            <a:rPr lang="en-GB" dirty="0" err="1" smtClean="0"/>
            <a:t>kot</a:t>
          </a:r>
          <a:r>
            <a:rPr lang="en-GB" dirty="0" smtClean="0"/>
            <a:t> </a:t>
          </a:r>
          <a:r>
            <a:rPr lang="en-GB" dirty="0" err="1" smtClean="0"/>
            <a:t>kazalec</a:t>
          </a:r>
          <a:r>
            <a:rPr lang="en-GB" dirty="0" smtClean="0"/>
            <a:t> in </a:t>
          </a:r>
          <a:r>
            <a:rPr lang="en-GB" dirty="0" err="1" smtClean="0"/>
            <a:t>znamka-pravila</a:t>
          </a:r>
          <a:r>
            <a:rPr lang="en-GB" dirty="0" smtClean="0"/>
            <a:t>), </a:t>
          </a:r>
          <a:r>
            <a:rPr lang="en-GB" dirty="0" err="1" smtClean="0"/>
            <a:t>mak</a:t>
          </a:r>
          <a:r>
            <a:rPr lang="sl-SI" dirty="0" smtClean="0"/>
            <a:t>r</a:t>
          </a:r>
          <a:r>
            <a:rPr lang="en-GB" dirty="0" smtClean="0"/>
            <a:t>o in </a:t>
          </a:r>
          <a:r>
            <a:rPr lang="en-GB" dirty="0" err="1" smtClean="0"/>
            <a:t>mikro</a:t>
          </a:r>
          <a:r>
            <a:rPr lang="en-GB" dirty="0" smtClean="0"/>
            <a:t>: </a:t>
          </a:r>
          <a:r>
            <a:rPr lang="en-GB" dirty="0" err="1" smtClean="0"/>
            <a:t>izboljšani</a:t>
          </a:r>
          <a:r>
            <a:rPr lang="en-GB" dirty="0" smtClean="0"/>
            <a:t> </a:t>
          </a:r>
          <a:r>
            <a:rPr lang="en-GB" dirty="0" err="1" smtClean="0"/>
            <a:t>ekonomski</a:t>
          </a:r>
          <a:r>
            <a:rPr lang="en-GB" dirty="0" smtClean="0"/>
            <a:t> + </a:t>
          </a:r>
          <a:r>
            <a:rPr lang="en-GB" dirty="0" err="1" smtClean="0"/>
            <a:t>kazalci</a:t>
          </a:r>
          <a:r>
            <a:rPr lang="en-GB" dirty="0" smtClean="0"/>
            <a:t> </a:t>
          </a:r>
          <a:r>
            <a:rPr lang="en-GB" dirty="0" err="1" smtClean="0"/>
            <a:t>okoljske</a:t>
          </a:r>
          <a:r>
            <a:rPr lang="en-GB" dirty="0" smtClean="0"/>
            <a:t> in </a:t>
          </a:r>
          <a:r>
            <a:rPr lang="en-GB" dirty="0" err="1" smtClean="0"/>
            <a:t>družbene</a:t>
          </a:r>
          <a:r>
            <a:rPr lang="en-GB" dirty="0" smtClean="0"/>
            <a:t> </a:t>
          </a:r>
          <a:r>
            <a:rPr lang="en-GB" dirty="0" err="1" smtClean="0"/>
            <a:t>trajnosti</a:t>
          </a:r>
          <a:r>
            <a:rPr lang="en-GB" dirty="0" smtClean="0"/>
            <a:t> </a:t>
          </a:r>
          <a:r>
            <a:rPr lang="en-GB" dirty="0" err="1" smtClean="0"/>
            <a:t>kmetijstva</a:t>
          </a:r>
          <a:r>
            <a:rPr lang="en-GB" dirty="0" smtClean="0"/>
            <a:t> (</a:t>
          </a:r>
          <a:r>
            <a:rPr lang="en-GB" dirty="0" err="1" smtClean="0"/>
            <a:t>FADN+administrativni+SURS</a:t>
          </a:r>
          <a:r>
            <a:rPr lang="en-GB" dirty="0" smtClean="0"/>
            <a:t>)</a:t>
          </a:r>
          <a:endParaRPr lang="en-GB" dirty="0"/>
        </a:p>
      </dgm:t>
    </dgm:pt>
    <dgm:pt modelId="{A7CCD727-EAFD-4B9D-9560-F4C1A74FF042}" type="parTrans" cxnId="{139D386C-CB2E-4BFC-B4C8-7D442EA797CF}">
      <dgm:prSet/>
      <dgm:spPr/>
      <dgm:t>
        <a:bodyPr/>
        <a:lstStyle/>
        <a:p>
          <a:endParaRPr lang="en-GB"/>
        </a:p>
      </dgm:t>
    </dgm:pt>
    <dgm:pt modelId="{FAE37DD1-0B3C-4705-A421-002F1FCB211A}" type="sibTrans" cxnId="{139D386C-CB2E-4BFC-B4C8-7D442EA797CF}">
      <dgm:prSet/>
      <dgm:spPr/>
      <dgm:t>
        <a:bodyPr/>
        <a:lstStyle/>
        <a:p>
          <a:endParaRPr lang="en-GB"/>
        </a:p>
      </dgm:t>
    </dgm:pt>
    <dgm:pt modelId="{09694CE4-0AAA-442A-819B-0C9D863BB418}">
      <dgm:prSet phldrT="[Text]"/>
      <dgm:spPr/>
      <dgm:t>
        <a:bodyPr/>
        <a:lstStyle/>
        <a:p>
          <a:r>
            <a:rPr lang="sl-SI" b="1" dirty="0" smtClean="0"/>
            <a:t>Podatki</a:t>
          </a:r>
        </a:p>
        <a:p>
          <a:r>
            <a:rPr lang="sl-SI" dirty="0" smtClean="0"/>
            <a:t>- FAIR: enotni popisi postopkov, katalogiziranje, definicije in šifranti</a:t>
          </a:r>
        </a:p>
        <a:p>
          <a:r>
            <a:rPr lang="sl-SI" dirty="0" smtClean="0"/>
            <a:t>- Sodelovanje institucij (ankete in </a:t>
          </a:r>
          <a:r>
            <a:rPr lang="sl-SI" dirty="0" err="1" smtClean="0"/>
            <a:t>mikro</a:t>
          </a:r>
          <a:r>
            <a:rPr lang="sl-SI" dirty="0" smtClean="0"/>
            <a:t> podatki SURS, KIS-modelne kalkulacije in e-tla), poslovni model za zagotavljanje dostopa</a:t>
          </a:r>
        </a:p>
        <a:p>
          <a:r>
            <a:rPr lang="sl-SI" dirty="0" smtClean="0"/>
            <a:t>- Koristi za organizacije (prilagajanje ukrepov, nadzorov, svetovanj, avtomatizacija gnojilnih načrtov, pocenitev evalvacij), kmete in državljane (QR </a:t>
          </a:r>
          <a:r>
            <a:rPr lang="sl-SI" dirty="0" smtClean="0"/>
            <a:t>in lokacijske informacije na mobilni napravi: pravila, ponudba kmetij, sledljivost, </a:t>
          </a:r>
          <a:r>
            <a:rPr lang="en-GB" dirty="0" err="1" smtClean="0"/>
            <a:t>masni</a:t>
          </a:r>
          <a:r>
            <a:rPr lang="en-GB" dirty="0" smtClean="0"/>
            <a:t> </a:t>
          </a:r>
          <a:r>
            <a:rPr lang="en-GB" dirty="0" err="1" smtClean="0"/>
            <a:t>tok</a:t>
          </a:r>
          <a:r>
            <a:rPr lang="en-GB" dirty="0" smtClean="0"/>
            <a:t> </a:t>
          </a:r>
          <a:r>
            <a:rPr lang="en-GB" dirty="0" err="1" smtClean="0"/>
            <a:t>ter</a:t>
          </a:r>
          <a:r>
            <a:rPr lang="en-GB" dirty="0" smtClean="0"/>
            <a:t> </a:t>
          </a:r>
          <a:r>
            <a:rPr lang="en-GB" dirty="0" err="1" smtClean="0"/>
            <a:t>tržne</a:t>
          </a:r>
          <a:r>
            <a:rPr lang="en-GB" dirty="0" smtClean="0"/>
            <a:t> </a:t>
          </a:r>
          <a:r>
            <a:rPr lang="en-GB" dirty="0" err="1" smtClean="0"/>
            <a:t>analize</a:t>
          </a:r>
          <a:r>
            <a:rPr lang="sl-SI" dirty="0" smtClean="0"/>
            <a:t>)</a:t>
          </a:r>
          <a:endParaRPr lang="en-GB" dirty="0"/>
        </a:p>
      </dgm:t>
    </dgm:pt>
    <dgm:pt modelId="{6864A0FD-BD44-4DFB-A47A-D380B89B1EEF}" type="parTrans" cxnId="{3FB349A2-2F73-4FE4-9888-7D1B947B9AA1}">
      <dgm:prSet/>
      <dgm:spPr/>
      <dgm:t>
        <a:bodyPr/>
        <a:lstStyle/>
        <a:p>
          <a:endParaRPr lang="en-GB"/>
        </a:p>
      </dgm:t>
    </dgm:pt>
    <dgm:pt modelId="{85695ECB-B3D6-4172-80B6-F1BFC6693CEE}" type="sibTrans" cxnId="{3FB349A2-2F73-4FE4-9888-7D1B947B9AA1}">
      <dgm:prSet/>
      <dgm:spPr/>
      <dgm:t>
        <a:bodyPr/>
        <a:lstStyle/>
        <a:p>
          <a:endParaRPr lang="en-GB"/>
        </a:p>
      </dgm:t>
    </dgm:pt>
    <dgm:pt modelId="{A81F1994-A18F-4819-A095-C26B8D5378CC}">
      <dgm:prSet phldrT="[Text]"/>
      <dgm:spPr/>
      <dgm:t>
        <a:bodyPr/>
        <a:lstStyle/>
        <a:p>
          <a:r>
            <a:rPr lang="sl-SI" b="1" dirty="0" smtClean="0"/>
            <a:t>Analitika</a:t>
          </a:r>
          <a:r>
            <a:rPr lang="sl-SI" dirty="0" smtClean="0"/>
            <a:t> </a:t>
          </a:r>
        </a:p>
        <a:p>
          <a:r>
            <a:rPr lang="sl-SI" dirty="0" smtClean="0"/>
            <a:t>- Zbiranje analiz, študij, evalvacij po tematikah v zbirki, obvezna predaja podatkov ustvarjenih v okviru javno financiranih projektov</a:t>
          </a:r>
        </a:p>
        <a:p>
          <a:r>
            <a:rPr lang="sl-SI" dirty="0" smtClean="0"/>
            <a:t>- Piloti z aplikacijami za odločanje na kmetiji, mešane problemsko usmerjene skupine (domenski eksperti), sodelovanje s kmetijskimi podjetji, uporaba napredne analitike na posameznih zbirkah</a:t>
          </a:r>
          <a:endParaRPr lang="en-GB" dirty="0" smtClean="0"/>
        </a:p>
        <a:p>
          <a:r>
            <a:rPr lang="en-GB" dirty="0" smtClean="0"/>
            <a:t>- </a:t>
          </a:r>
          <a:r>
            <a:rPr lang="en-GB" dirty="0" err="1" smtClean="0"/>
            <a:t>Prioritetna</a:t>
          </a:r>
          <a:r>
            <a:rPr lang="en-GB" dirty="0" smtClean="0"/>
            <a:t> </a:t>
          </a:r>
          <a:r>
            <a:rPr lang="en-GB" dirty="0" err="1" smtClean="0"/>
            <a:t>vprašanja</a:t>
          </a:r>
          <a:r>
            <a:rPr lang="en-GB" dirty="0" smtClean="0"/>
            <a:t>: </a:t>
          </a:r>
          <a:r>
            <a:rPr lang="en-GB" dirty="0" err="1" smtClean="0"/>
            <a:t>zaščitna</a:t>
          </a:r>
          <a:r>
            <a:rPr lang="en-GB" dirty="0" smtClean="0"/>
            <a:t> </a:t>
          </a:r>
          <a:r>
            <a:rPr lang="en-GB" dirty="0" err="1" smtClean="0"/>
            <a:t>sredstva&amp;zavarovanja</a:t>
          </a:r>
          <a:r>
            <a:rPr lang="en-GB" dirty="0" smtClean="0"/>
            <a:t>, </a:t>
          </a:r>
          <a:r>
            <a:rPr lang="en-GB" dirty="0" err="1" smtClean="0"/>
            <a:t>investicije</a:t>
          </a:r>
          <a:r>
            <a:rPr lang="en-GB" dirty="0" smtClean="0"/>
            <a:t>, </a:t>
          </a:r>
          <a:r>
            <a:rPr lang="en-GB" dirty="0" err="1" smtClean="0"/>
            <a:t>sheme</a:t>
          </a:r>
          <a:r>
            <a:rPr lang="en-GB" dirty="0" smtClean="0"/>
            <a:t>, </a:t>
          </a:r>
          <a:r>
            <a:rPr lang="en-GB" dirty="0" err="1" smtClean="0"/>
            <a:t>gnojenje</a:t>
          </a:r>
          <a:r>
            <a:rPr lang="en-GB" dirty="0" smtClean="0"/>
            <a:t> in </a:t>
          </a:r>
          <a:r>
            <a:rPr lang="en-GB" dirty="0" err="1" smtClean="0"/>
            <a:t>založenost</a:t>
          </a:r>
          <a:r>
            <a:rPr lang="en-GB" dirty="0" smtClean="0"/>
            <a:t> </a:t>
          </a:r>
          <a:r>
            <a:rPr lang="en-GB" dirty="0" err="1" smtClean="0"/>
            <a:t>tal</a:t>
          </a:r>
          <a:r>
            <a:rPr lang="en-GB" dirty="0" smtClean="0"/>
            <a:t>, EK, </a:t>
          </a:r>
          <a:r>
            <a:rPr lang="en-GB" dirty="0" err="1" smtClean="0"/>
            <a:t>spremembe</a:t>
          </a:r>
          <a:r>
            <a:rPr lang="en-GB" dirty="0" smtClean="0"/>
            <a:t> </a:t>
          </a:r>
          <a:r>
            <a:rPr lang="en-GB" dirty="0" err="1" smtClean="0"/>
            <a:t>rabe</a:t>
          </a:r>
          <a:r>
            <a:rPr lang="en-GB" dirty="0" smtClean="0"/>
            <a:t>, </a:t>
          </a:r>
          <a:r>
            <a:rPr lang="en-GB" dirty="0" err="1" smtClean="0"/>
            <a:t>pomlajevanje</a:t>
          </a:r>
          <a:endParaRPr lang="en-GB" dirty="0"/>
        </a:p>
      </dgm:t>
    </dgm:pt>
    <dgm:pt modelId="{A2F1E2C3-96F5-4B07-A13D-5ED2171E5AAC}" type="parTrans" cxnId="{4254DD46-865C-4BB9-984D-7DF3C7DCC846}">
      <dgm:prSet/>
      <dgm:spPr/>
      <dgm:t>
        <a:bodyPr/>
        <a:lstStyle/>
        <a:p>
          <a:endParaRPr lang="en-GB"/>
        </a:p>
      </dgm:t>
    </dgm:pt>
    <dgm:pt modelId="{B8504506-F22E-4AE1-93F4-C37DDD9B7DEE}" type="sibTrans" cxnId="{4254DD46-865C-4BB9-984D-7DF3C7DCC846}">
      <dgm:prSet/>
      <dgm:spPr/>
      <dgm:t>
        <a:bodyPr/>
        <a:lstStyle/>
        <a:p>
          <a:endParaRPr lang="en-GB"/>
        </a:p>
      </dgm:t>
    </dgm:pt>
    <dgm:pt modelId="{AB0FBE85-CD91-400F-B092-A39B508F5371}" type="pres">
      <dgm:prSet presAssocID="{B88FA8DD-7365-4C8C-9971-2DE52FC2BF0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EA3647BD-6892-4A4B-913B-C88367898EB6}" type="pres">
      <dgm:prSet presAssocID="{60DB70C7-C1CD-4B2C-8F03-941408CCD221}" presName="thickLine" presStyleLbl="alignNode1" presStyleIdx="0" presStyleCnt="4"/>
      <dgm:spPr/>
    </dgm:pt>
    <dgm:pt modelId="{E2D9BB00-AEBD-44EF-8153-0C5A302CF029}" type="pres">
      <dgm:prSet presAssocID="{60DB70C7-C1CD-4B2C-8F03-941408CCD221}" presName="horz1" presStyleCnt="0"/>
      <dgm:spPr/>
    </dgm:pt>
    <dgm:pt modelId="{C3F62F2E-461A-4077-8C28-5C73D7EF80E1}" type="pres">
      <dgm:prSet presAssocID="{60DB70C7-C1CD-4B2C-8F03-941408CCD221}" presName="tx1" presStyleLbl="revTx" presStyleIdx="0" presStyleCnt="4"/>
      <dgm:spPr/>
      <dgm:t>
        <a:bodyPr/>
        <a:lstStyle/>
        <a:p>
          <a:endParaRPr lang="en-GB"/>
        </a:p>
      </dgm:t>
    </dgm:pt>
    <dgm:pt modelId="{F5C24C7B-0A60-4AFC-BFAB-DC52FBBC6C46}" type="pres">
      <dgm:prSet presAssocID="{60DB70C7-C1CD-4B2C-8F03-941408CCD221}" presName="vert1" presStyleCnt="0"/>
      <dgm:spPr/>
    </dgm:pt>
    <dgm:pt modelId="{040CFA6B-AF2B-434E-9220-FD7B8BE8F3D6}" type="pres">
      <dgm:prSet presAssocID="{79D09D05-BF0C-4EFE-90B7-0D6580149FF1}" presName="thickLine" presStyleLbl="alignNode1" presStyleIdx="1" presStyleCnt="4"/>
      <dgm:spPr/>
    </dgm:pt>
    <dgm:pt modelId="{5645120D-2134-473D-A757-E33218FC3398}" type="pres">
      <dgm:prSet presAssocID="{79D09D05-BF0C-4EFE-90B7-0D6580149FF1}" presName="horz1" presStyleCnt="0"/>
      <dgm:spPr/>
    </dgm:pt>
    <dgm:pt modelId="{FDA413BF-DBC1-489A-8F23-9E403B24105E}" type="pres">
      <dgm:prSet presAssocID="{79D09D05-BF0C-4EFE-90B7-0D6580149FF1}" presName="tx1" presStyleLbl="revTx" presStyleIdx="1" presStyleCnt="4"/>
      <dgm:spPr/>
      <dgm:t>
        <a:bodyPr/>
        <a:lstStyle/>
        <a:p>
          <a:endParaRPr lang="en-GB"/>
        </a:p>
      </dgm:t>
    </dgm:pt>
    <dgm:pt modelId="{CA13A911-D50C-4B97-ABF5-97D7201109BE}" type="pres">
      <dgm:prSet presAssocID="{79D09D05-BF0C-4EFE-90B7-0D6580149FF1}" presName="vert1" presStyleCnt="0"/>
      <dgm:spPr/>
    </dgm:pt>
    <dgm:pt modelId="{B94A4543-7048-44C4-A9EB-78CA5D28C375}" type="pres">
      <dgm:prSet presAssocID="{09694CE4-0AAA-442A-819B-0C9D863BB418}" presName="thickLine" presStyleLbl="alignNode1" presStyleIdx="2" presStyleCnt="4"/>
      <dgm:spPr/>
    </dgm:pt>
    <dgm:pt modelId="{06564E2D-BD2A-4E24-8450-8A73AD92A5C6}" type="pres">
      <dgm:prSet presAssocID="{09694CE4-0AAA-442A-819B-0C9D863BB418}" presName="horz1" presStyleCnt="0"/>
      <dgm:spPr/>
    </dgm:pt>
    <dgm:pt modelId="{9BF4D1A5-5D88-4992-ACE2-479D648E0111}" type="pres">
      <dgm:prSet presAssocID="{09694CE4-0AAA-442A-819B-0C9D863BB418}" presName="tx1" presStyleLbl="revTx" presStyleIdx="2" presStyleCnt="4"/>
      <dgm:spPr/>
      <dgm:t>
        <a:bodyPr/>
        <a:lstStyle/>
        <a:p>
          <a:endParaRPr lang="en-GB"/>
        </a:p>
      </dgm:t>
    </dgm:pt>
    <dgm:pt modelId="{B0A1973A-2FAB-4037-97E3-EAEA374B78E1}" type="pres">
      <dgm:prSet presAssocID="{09694CE4-0AAA-442A-819B-0C9D863BB418}" presName="vert1" presStyleCnt="0"/>
      <dgm:spPr/>
    </dgm:pt>
    <dgm:pt modelId="{7A5B9F60-2BEF-4813-A102-7CFEE44E207B}" type="pres">
      <dgm:prSet presAssocID="{A81F1994-A18F-4819-A095-C26B8D5378CC}" presName="thickLine" presStyleLbl="alignNode1" presStyleIdx="3" presStyleCnt="4"/>
      <dgm:spPr/>
    </dgm:pt>
    <dgm:pt modelId="{F93C07BE-6421-4B4F-BA2A-D5CC746D99F8}" type="pres">
      <dgm:prSet presAssocID="{A81F1994-A18F-4819-A095-C26B8D5378CC}" presName="horz1" presStyleCnt="0"/>
      <dgm:spPr/>
    </dgm:pt>
    <dgm:pt modelId="{3E14F5F7-4E79-46E4-B68D-68D6D908E2FD}" type="pres">
      <dgm:prSet presAssocID="{A81F1994-A18F-4819-A095-C26B8D5378CC}" presName="tx1" presStyleLbl="revTx" presStyleIdx="3" presStyleCnt="4"/>
      <dgm:spPr/>
      <dgm:t>
        <a:bodyPr/>
        <a:lstStyle/>
        <a:p>
          <a:endParaRPr lang="en-GB"/>
        </a:p>
      </dgm:t>
    </dgm:pt>
    <dgm:pt modelId="{6E5C0605-2B03-4D20-B3D8-174EF66FC8E0}" type="pres">
      <dgm:prSet presAssocID="{A81F1994-A18F-4819-A095-C26B8D5378CC}" presName="vert1" presStyleCnt="0"/>
      <dgm:spPr/>
    </dgm:pt>
  </dgm:ptLst>
  <dgm:cxnLst>
    <dgm:cxn modelId="{485A61F3-A96C-48EB-94FA-04F44E547A9A}" type="presOf" srcId="{79D09D05-BF0C-4EFE-90B7-0D6580149FF1}" destId="{FDA413BF-DBC1-489A-8F23-9E403B24105E}" srcOrd="0" destOrd="0" presId="urn:microsoft.com/office/officeart/2008/layout/LinedList"/>
    <dgm:cxn modelId="{3FB349A2-2F73-4FE4-9888-7D1B947B9AA1}" srcId="{B88FA8DD-7365-4C8C-9971-2DE52FC2BF05}" destId="{09694CE4-0AAA-442A-819B-0C9D863BB418}" srcOrd="2" destOrd="0" parTransId="{6864A0FD-BD44-4DFB-A47A-D380B89B1EEF}" sibTransId="{85695ECB-B3D6-4172-80B6-F1BFC6693CEE}"/>
    <dgm:cxn modelId="{B53BD49A-33FC-4FF2-8650-CDD5719A7487}" type="presOf" srcId="{B88FA8DD-7365-4C8C-9971-2DE52FC2BF05}" destId="{AB0FBE85-CD91-400F-B092-A39B508F5371}" srcOrd="0" destOrd="0" presId="urn:microsoft.com/office/officeart/2008/layout/LinedList"/>
    <dgm:cxn modelId="{6F1D51B7-3854-4F6A-9432-AC2CBDD530AE}" srcId="{B88FA8DD-7365-4C8C-9971-2DE52FC2BF05}" destId="{60DB70C7-C1CD-4B2C-8F03-941408CCD221}" srcOrd="0" destOrd="0" parTransId="{FD157B55-23BC-4BCA-94DC-02604D45294E}" sibTransId="{FF1401FC-B5C6-4324-B304-D049C717E6B5}"/>
    <dgm:cxn modelId="{B5646399-3A25-4AB5-89E0-7D89EAA14F5C}" type="presOf" srcId="{60DB70C7-C1CD-4B2C-8F03-941408CCD221}" destId="{C3F62F2E-461A-4077-8C28-5C73D7EF80E1}" srcOrd="0" destOrd="0" presId="urn:microsoft.com/office/officeart/2008/layout/LinedList"/>
    <dgm:cxn modelId="{E982DBE2-610D-4743-BA72-FF9ECE4B3AF9}" type="presOf" srcId="{A81F1994-A18F-4819-A095-C26B8D5378CC}" destId="{3E14F5F7-4E79-46E4-B68D-68D6D908E2FD}" srcOrd="0" destOrd="0" presId="urn:microsoft.com/office/officeart/2008/layout/LinedList"/>
    <dgm:cxn modelId="{D6B1AEE4-8BB7-4FBE-BD81-3F9CC7B0A8AB}" type="presOf" srcId="{09694CE4-0AAA-442A-819B-0C9D863BB418}" destId="{9BF4D1A5-5D88-4992-ACE2-479D648E0111}" srcOrd="0" destOrd="0" presId="urn:microsoft.com/office/officeart/2008/layout/LinedList"/>
    <dgm:cxn modelId="{4254DD46-865C-4BB9-984D-7DF3C7DCC846}" srcId="{B88FA8DD-7365-4C8C-9971-2DE52FC2BF05}" destId="{A81F1994-A18F-4819-A095-C26B8D5378CC}" srcOrd="3" destOrd="0" parTransId="{A2F1E2C3-96F5-4B07-A13D-5ED2171E5AAC}" sibTransId="{B8504506-F22E-4AE1-93F4-C37DDD9B7DEE}"/>
    <dgm:cxn modelId="{139D386C-CB2E-4BFC-B4C8-7D442EA797CF}" srcId="{B88FA8DD-7365-4C8C-9971-2DE52FC2BF05}" destId="{79D09D05-BF0C-4EFE-90B7-0D6580149FF1}" srcOrd="1" destOrd="0" parTransId="{A7CCD727-EAFD-4B9D-9560-F4C1A74FF042}" sibTransId="{FAE37DD1-0B3C-4705-A421-002F1FCB211A}"/>
    <dgm:cxn modelId="{CA38D0CE-E859-44F7-82AC-0FA5F42EBCB6}" type="presParOf" srcId="{AB0FBE85-CD91-400F-B092-A39B508F5371}" destId="{EA3647BD-6892-4A4B-913B-C88367898EB6}" srcOrd="0" destOrd="0" presId="urn:microsoft.com/office/officeart/2008/layout/LinedList"/>
    <dgm:cxn modelId="{7DF37F46-3D0B-4D02-871F-2C73E181F9A6}" type="presParOf" srcId="{AB0FBE85-CD91-400F-B092-A39B508F5371}" destId="{E2D9BB00-AEBD-44EF-8153-0C5A302CF029}" srcOrd="1" destOrd="0" presId="urn:microsoft.com/office/officeart/2008/layout/LinedList"/>
    <dgm:cxn modelId="{9E5168E5-29B2-4D19-A303-758F8BA1F07A}" type="presParOf" srcId="{E2D9BB00-AEBD-44EF-8153-0C5A302CF029}" destId="{C3F62F2E-461A-4077-8C28-5C73D7EF80E1}" srcOrd="0" destOrd="0" presId="urn:microsoft.com/office/officeart/2008/layout/LinedList"/>
    <dgm:cxn modelId="{C25F6B9E-C5DE-43B7-807F-7C0F70280932}" type="presParOf" srcId="{E2D9BB00-AEBD-44EF-8153-0C5A302CF029}" destId="{F5C24C7B-0A60-4AFC-BFAB-DC52FBBC6C46}" srcOrd="1" destOrd="0" presId="urn:microsoft.com/office/officeart/2008/layout/LinedList"/>
    <dgm:cxn modelId="{BDD366BE-EF91-44A1-B3C7-71D665EA2E97}" type="presParOf" srcId="{AB0FBE85-CD91-400F-B092-A39B508F5371}" destId="{040CFA6B-AF2B-434E-9220-FD7B8BE8F3D6}" srcOrd="2" destOrd="0" presId="urn:microsoft.com/office/officeart/2008/layout/LinedList"/>
    <dgm:cxn modelId="{2EF86EDC-A77F-413F-807C-5BD8E50B4FC8}" type="presParOf" srcId="{AB0FBE85-CD91-400F-B092-A39B508F5371}" destId="{5645120D-2134-473D-A757-E33218FC3398}" srcOrd="3" destOrd="0" presId="urn:microsoft.com/office/officeart/2008/layout/LinedList"/>
    <dgm:cxn modelId="{430699C8-3E27-4967-BF1F-1195A9CB98F1}" type="presParOf" srcId="{5645120D-2134-473D-A757-E33218FC3398}" destId="{FDA413BF-DBC1-489A-8F23-9E403B24105E}" srcOrd="0" destOrd="0" presId="urn:microsoft.com/office/officeart/2008/layout/LinedList"/>
    <dgm:cxn modelId="{59CEBD9F-B837-4697-92DB-4A638A05F840}" type="presParOf" srcId="{5645120D-2134-473D-A757-E33218FC3398}" destId="{CA13A911-D50C-4B97-ABF5-97D7201109BE}" srcOrd="1" destOrd="0" presId="urn:microsoft.com/office/officeart/2008/layout/LinedList"/>
    <dgm:cxn modelId="{68BAE5C0-2087-4321-AF7A-5ABF74965B39}" type="presParOf" srcId="{AB0FBE85-CD91-400F-B092-A39B508F5371}" destId="{B94A4543-7048-44C4-A9EB-78CA5D28C375}" srcOrd="4" destOrd="0" presId="urn:microsoft.com/office/officeart/2008/layout/LinedList"/>
    <dgm:cxn modelId="{B9C59285-DE3C-4FC3-A76F-E314338C6645}" type="presParOf" srcId="{AB0FBE85-CD91-400F-B092-A39B508F5371}" destId="{06564E2D-BD2A-4E24-8450-8A73AD92A5C6}" srcOrd="5" destOrd="0" presId="urn:microsoft.com/office/officeart/2008/layout/LinedList"/>
    <dgm:cxn modelId="{041BBA38-5DF6-4A92-B099-0E4CC7680A32}" type="presParOf" srcId="{06564E2D-BD2A-4E24-8450-8A73AD92A5C6}" destId="{9BF4D1A5-5D88-4992-ACE2-479D648E0111}" srcOrd="0" destOrd="0" presId="urn:microsoft.com/office/officeart/2008/layout/LinedList"/>
    <dgm:cxn modelId="{3EBED385-2A08-479F-A25E-1EF5BDD911EE}" type="presParOf" srcId="{06564E2D-BD2A-4E24-8450-8A73AD92A5C6}" destId="{B0A1973A-2FAB-4037-97E3-EAEA374B78E1}" srcOrd="1" destOrd="0" presId="urn:microsoft.com/office/officeart/2008/layout/LinedList"/>
    <dgm:cxn modelId="{D12B5A8C-7421-4C31-94A7-B2D41AA02D83}" type="presParOf" srcId="{AB0FBE85-CD91-400F-B092-A39B508F5371}" destId="{7A5B9F60-2BEF-4813-A102-7CFEE44E207B}" srcOrd="6" destOrd="0" presId="urn:microsoft.com/office/officeart/2008/layout/LinedList"/>
    <dgm:cxn modelId="{3C452205-C599-45C6-8BC6-478225C5E515}" type="presParOf" srcId="{AB0FBE85-CD91-400F-B092-A39B508F5371}" destId="{F93C07BE-6421-4B4F-BA2A-D5CC746D99F8}" srcOrd="7" destOrd="0" presId="urn:microsoft.com/office/officeart/2008/layout/LinedList"/>
    <dgm:cxn modelId="{90AB5380-F149-40EA-919A-BAC7881C736D}" type="presParOf" srcId="{F93C07BE-6421-4B4F-BA2A-D5CC746D99F8}" destId="{3E14F5F7-4E79-46E4-B68D-68D6D908E2FD}" srcOrd="0" destOrd="0" presId="urn:microsoft.com/office/officeart/2008/layout/LinedList"/>
    <dgm:cxn modelId="{D472003D-94A8-4A64-9E91-29F93B8336AC}" type="presParOf" srcId="{F93C07BE-6421-4B4F-BA2A-D5CC746D99F8}" destId="{6E5C0605-2B03-4D20-B3D8-174EF66FC8E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3647BD-6892-4A4B-913B-C88367898EB6}">
      <dsp:nvSpPr>
        <dsp:cNvPr id="0" name=""/>
        <dsp:cNvSpPr/>
      </dsp:nvSpPr>
      <dsp:spPr>
        <a:xfrm>
          <a:off x="0" y="0"/>
          <a:ext cx="97865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F62F2E-461A-4077-8C28-5C73D7EF80E1}">
      <dsp:nvSpPr>
        <dsp:cNvPr id="0" name=""/>
        <dsp:cNvSpPr/>
      </dsp:nvSpPr>
      <dsp:spPr>
        <a:xfrm>
          <a:off x="0" y="0"/>
          <a:ext cx="9786551" cy="1252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b="1" kern="1200" dirty="0" smtClean="0"/>
            <a:t>Ljudje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Vključevanje v RDA skupnost, brezplačna izobraževanja (EU), e-izobraževanja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Kroženje kadrov, praksa za študente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Tehnična pomoč, izobraževanja v okviru PRP</a:t>
          </a:r>
          <a:endParaRPr lang="en-GB" sz="1300" kern="1200" dirty="0"/>
        </a:p>
      </dsp:txBody>
      <dsp:txXfrm>
        <a:off x="0" y="0"/>
        <a:ext cx="9786551" cy="1252151"/>
      </dsp:txXfrm>
    </dsp:sp>
    <dsp:sp modelId="{040CFA6B-AF2B-434E-9220-FD7B8BE8F3D6}">
      <dsp:nvSpPr>
        <dsp:cNvPr id="0" name=""/>
        <dsp:cNvSpPr/>
      </dsp:nvSpPr>
      <dsp:spPr>
        <a:xfrm>
          <a:off x="0" y="1252151"/>
          <a:ext cx="97865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413BF-DBC1-489A-8F23-9E403B24105E}">
      <dsp:nvSpPr>
        <dsp:cNvPr id="0" name=""/>
        <dsp:cNvSpPr/>
      </dsp:nvSpPr>
      <dsp:spPr>
        <a:xfrm>
          <a:off x="0" y="1252151"/>
          <a:ext cx="9786551" cy="1252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b="1" kern="1200" dirty="0" smtClean="0"/>
            <a:t>Kultura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Povezava na objave-dobre prakse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Razpis študentskih zaključnih del, sodelovanje z institucijami znanja za stalno uporabo zbirk pri delu s študenti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Makro</a:t>
          </a:r>
          <a:r>
            <a:rPr lang="en-GB" sz="1300" kern="1200" dirty="0" smtClean="0"/>
            <a:t> </a:t>
          </a:r>
          <a:r>
            <a:rPr lang="sl-SI" sz="1300" kern="1200" dirty="0" smtClean="0"/>
            <a:t>Kazalci SKP 2021-2027 +</a:t>
          </a:r>
          <a:r>
            <a:rPr lang="en-GB" sz="1300" kern="1200" dirty="0" smtClean="0"/>
            <a:t> </a:t>
          </a:r>
          <a:r>
            <a:rPr lang="en-GB" sz="1300" kern="1200" dirty="0" smtClean="0"/>
            <a:t>(</a:t>
          </a:r>
          <a:r>
            <a:rPr lang="sl-SI" sz="1300" kern="1200" dirty="0" smtClean="0"/>
            <a:t>integracija/preverjanje, </a:t>
          </a:r>
          <a:r>
            <a:rPr lang="en-GB" sz="1300" kern="1200" dirty="0" err="1" smtClean="0"/>
            <a:t>npr</a:t>
          </a:r>
          <a:r>
            <a:rPr lang="en-GB" sz="1300" kern="1200" dirty="0" smtClean="0"/>
            <a:t>. DŽ </a:t>
          </a:r>
          <a:r>
            <a:rPr lang="en-GB" sz="1300" kern="1200" dirty="0" err="1" smtClean="0"/>
            <a:t>kot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kazalec</a:t>
          </a:r>
          <a:r>
            <a:rPr lang="en-GB" sz="1300" kern="1200" dirty="0" smtClean="0"/>
            <a:t> in </a:t>
          </a:r>
          <a:r>
            <a:rPr lang="en-GB" sz="1300" kern="1200" dirty="0" err="1" smtClean="0"/>
            <a:t>znamka-pravila</a:t>
          </a:r>
          <a:r>
            <a:rPr lang="en-GB" sz="1300" kern="1200" dirty="0" smtClean="0"/>
            <a:t>), </a:t>
          </a:r>
          <a:r>
            <a:rPr lang="en-GB" sz="1300" kern="1200" dirty="0" err="1" smtClean="0"/>
            <a:t>mak</a:t>
          </a:r>
          <a:r>
            <a:rPr lang="sl-SI" sz="1300" kern="1200" dirty="0" smtClean="0"/>
            <a:t>r</a:t>
          </a:r>
          <a:r>
            <a:rPr lang="en-GB" sz="1300" kern="1200" dirty="0" smtClean="0"/>
            <a:t>o in </a:t>
          </a:r>
          <a:r>
            <a:rPr lang="en-GB" sz="1300" kern="1200" dirty="0" err="1" smtClean="0"/>
            <a:t>mikro</a:t>
          </a:r>
          <a:r>
            <a:rPr lang="en-GB" sz="1300" kern="1200" dirty="0" smtClean="0"/>
            <a:t>: </a:t>
          </a:r>
          <a:r>
            <a:rPr lang="en-GB" sz="1300" kern="1200" dirty="0" err="1" smtClean="0"/>
            <a:t>izboljšani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ekonomski</a:t>
          </a:r>
          <a:r>
            <a:rPr lang="en-GB" sz="1300" kern="1200" dirty="0" smtClean="0"/>
            <a:t> + </a:t>
          </a:r>
          <a:r>
            <a:rPr lang="en-GB" sz="1300" kern="1200" dirty="0" err="1" smtClean="0"/>
            <a:t>kazalci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okoljske</a:t>
          </a:r>
          <a:r>
            <a:rPr lang="en-GB" sz="1300" kern="1200" dirty="0" smtClean="0"/>
            <a:t> in </a:t>
          </a:r>
          <a:r>
            <a:rPr lang="en-GB" sz="1300" kern="1200" dirty="0" err="1" smtClean="0"/>
            <a:t>družbene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trajnosti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kmetijstva</a:t>
          </a:r>
          <a:r>
            <a:rPr lang="en-GB" sz="1300" kern="1200" dirty="0" smtClean="0"/>
            <a:t> (</a:t>
          </a:r>
          <a:r>
            <a:rPr lang="en-GB" sz="1300" kern="1200" dirty="0" err="1" smtClean="0"/>
            <a:t>FADN+administrativni+SURS</a:t>
          </a:r>
          <a:r>
            <a:rPr lang="en-GB" sz="1300" kern="1200" dirty="0" smtClean="0"/>
            <a:t>)</a:t>
          </a:r>
          <a:endParaRPr lang="en-GB" sz="1300" kern="1200" dirty="0"/>
        </a:p>
      </dsp:txBody>
      <dsp:txXfrm>
        <a:off x="0" y="1252151"/>
        <a:ext cx="9786551" cy="1252151"/>
      </dsp:txXfrm>
    </dsp:sp>
    <dsp:sp modelId="{B94A4543-7048-44C4-A9EB-78CA5D28C375}">
      <dsp:nvSpPr>
        <dsp:cNvPr id="0" name=""/>
        <dsp:cNvSpPr/>
      </dsp:nvSpPr>
      <dsp:spPr>
        <a:xfrm>
          <a:off x="0" y="2504302"/>
          <a:ext cx="97865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F4D1A5-5D88-4992-ACE2-479D648E0111}">
      <dsp:nvSpPr>
        <dsp:cNvPr id="0" name=""/>
        <dsp:cNvSpPr/>
      </dsp:nvSpPr>
      <dsp:spPr>
        <a:xfrm>
          <a:off x="0" y="2504302"/>
          <a:ext cx="9786551" cy="1252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b="1" kern="1200" dirty="0" smtClean="0"/>
            <a:t>Podatki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FAIR: enotni popisi postopkov, katalogiziranje, definicije in šifranti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Sodelovanje institucij (ankete in </a:t>
          </a:r>
          <a:r>
            <a:rPr lang="sl-SI" sz="1300" kern="1200" dirty="0" err="1" smtClean="0"/>
            <a:t>mikro</a:t>
          </a:r>
          <a:r>
            <a:rPr lang="sl-SI" sz="1300" kern="1200" dirty="0" smtClean="0"/>
            <a:t> podatki SURS, KIS-modelne kalkulacije in e-tla), poslovni model za zagotavljanje dostopa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Koristi za organizacije (prilagajanje ukrepov, nadzorov, svetovanj, avtomatizacija gnojilnih načrtov, pocenitev evalvacij), kmete in državljane (QR </a:t>
          </a:r>
          <a:r>
            <a:rPr lang="sl-SI" sz="1300" kern="1200" dirty="0" smtClean="0"/>
            <a:t>in lokacijske informacije na mobilni napravi: pravila, ponudba kmetij, sledljivost, </a:t>
          </a:r>
          <a:r>
            <a:rPr lang="en-GB" sz="1300" kern="1200" dirty="0" err="1" smtClean="0"/>
            <a:t>masni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tok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ter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tržne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analize</a:t>
          </a:r>
          <a:r>
            <a:rPr lang="sl-SI" sz="1300" kern="1200" dirty="0" smtClean="0"/>
            <a:t>)</a:t>
          </a:r>
          <a:endParaRPr lang="en-GB" sz="1300" kern="1200" dirty="0"/>
        </a:p>
      </dsp:txBody>
      <dsp:txXfrm>
        <a:off x="0" y="2504302"/>
        <a:ext cx="9786551" cy="1252151"/>
      </dsp:txXfrm>
    </dsp:sp>
    <dsp:sp modelId="{7A5B9F60-2BEF-4813-A102-7CFEE44E207B}">
      <dsp:nvSpPr>
        <dsp:cNvPr id="0" name=""/>
        <dsp:cNvSpPr/>
      </dsp:nvSpPr>
      <dsp:spPr>
        <a:xfrm>
          <a:off x="0" y="3756453"/>
          <a:ext cx="978655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14F5F7-4E79-46E4-B68D-68D6D908E2FD}">
      <dsp:nvSpPr>
        <dsp:cNvPr id="0" name=""/>
        <dsp:cNvSpPr/>
      </dsp:nvSpPr>
      <dsp:spPr>
        <a:xfrm>
          <a:off x="0" y="3756453"/>
          <a:ext cx="9786551" cy="12521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b="1" kern="1200" dirty="0" smtClean="0"/>
            <a:t>Analitika</a:t>
          </a:r>
          <a:r>
            <a:rPr lang="sl-SI" sz="1300" kern="1200" dirty="0" smtClean="0"/>
            <a:t> 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Zbiranje analiz, študij, evalvacij po tematikah v zbirki, obvezna predaja podatkov ustvarjenih v okviru javno financiranih projektov</a:t>
          </a:r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300" kern="1200" dirty="0" smtClean="0"/>
            <a:t>- Piloti z aplikacijami za odločanje na kmetiji, mešane problemsko usmerjene skupine (domenski eksperti), sodelovanje s kmetijskimi podjetji, uporaba napredne analitike na posameznih zbirkah</a:t>
          </a:r>
          <a:endParaRPr lang="en-GB" sz="1300" kern="1200" dirty="0" smtClean="0"/>
        </a:p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/>
            <a:t>- </a:t>
          </a:r>
          <a:r>
            <a:rPr lang="en-GB" sz="1300" kern="1200" dirty="0" err="1" smtClean="0"/>
            <a:t>Prioritetna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vprašanja</a:t>
          </a:r>
          <a:r>
            <a:rPr lang="en-GB" sz="1300" kern="1200" dirty="0" smtClean="0"/>
            <a:t>: </a:t>
          </a:r>
          <a:r>
            <a:rPr lang="en-GB" sz="1300" kern="1200" dirty="0" err="1" smtClean="0"/>
            <a:t>zaščitna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sredstva&amp;zavarovanja</a:t>
          </a:r>
          <a:r>
            <a:rPr lang="en-GB" sz="1300" kern="1200" dirty="0" smtClean="0"/>
            <a:t>, </a:t>
          </a:r>
          <a:r>
            <a:rPr lang="en-GB" sz="1300" kern="1200" dirty="0" err="1" smtClean="0"/>
            <a:t>investicije</a:t>
          </a:r>
          <a:r>
            <a:rPr lang="en-GB" sz="1300" kern="1200" dirty="0" smtClean="0"/>
            <a:t>, </a:t>
          </a:r>
          <a:r>
            <a:rPr lang="en-GB" sz="1300" kern="1200" dirty="0" err="1" smtClean="0"/>
            <a:t>sheme</a:t>
          </a:r>
          <a:r>
            <a:rPr lang="en-GB" sz="1300" kern="1200" dirty="0" smtClean="0"/>
            <a:t>, </a:t>
          </a:r>
          <a:r>
            <a:rPr lang="en-GB" sz="1300" kern="1200" dirty="0" err="1" smtClean="0"/>
            <a:t>gnojenje</a:t>
          </a:r>
          <a:r>
            <a:rPr lang="en-GB" sz="1300" kern="1200" dirty="0" smtClean="0"/>
            <a:t> in </a:t>
          </a:r>
          <a:r>
            <a:rPr lang="en-GB" sz="1300" kern="1200" dirty="0" err="1" smtClean="0"/>
            <a:t>založenost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tal</a:t>
          </a:r>
          <a:r>
            <a:rPr lang="en-GB" sz="1300" kern="1200" dirty="0" smtClean="0"/>
            <a:t>, EK, </a:t>
          </a:r>
          <a:r>
            <a:rPr lang="en-GB" sz="1300" kern="1200" dirty="0" err="1" smtClean="0"/>
            <a:t>spremembe</a:t>
          </a:r>
          <a:r>
            <a:rPr lang="en-GB" sz="1300" kern="1200" dirty="0" smtClean="0"/>
            <a:t> </a:t>
          </a:r>
          <a:r>
            <a:rPr lang="en-GB" sz="1300" kern="1200" dirty="0" err="1" smtClean="0"/>
            <a:t>rabe</a:t>
          </a:r>
          <a:r>
            <a:rPr lang="en-GB" sz="1300" kern="1200" dirty="0" smtClean="0"/>
            <a:t>, </a:t>
          </a:r>
          <a:r>
            <a:rPr lang="en-GB" sz="1300" kern="1200" dirty="0" err="1" smtClean="0"/>
            <a:t>pomlajevanje</a:t>
          </a:r>
          <a:endParaRPr lang="en-GB" sz="1300" kern="1200" dirty="0"/>
        </a:p>
      </dsp:txBody>
      <dsp:txXfrm>
        <a:off x="0" y="3756453"/>
        <a:ext cx="9786551" cy="12521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78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223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897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1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31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797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99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81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98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6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77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A1C99-0FFB-470D-89EE-7EE4789DF571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FF878-C446-47FD-B979-DC1F4A2D9D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71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Predstavitev rezultatov CRP </a:t>
            </a:r>
            <a:r>
              <a:rPr lang="sl-SI" dirty="0" err="1" smtClean="0"/>
              <a:t>ITzaSKP</a:t>
            </a:r>
            <a:r>
              <a:rPr lang="sl-SI" dirty="0"/>
              <a:t> </a:t>
            </a:r>
            <a:r>
              <a:rPr lang="sl-SI" dirty="0" smtClean="0"/>
              <a:t>(zasnova IT rešitev za odločanje o SKP na podlagi podatkov)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Hiša EU, 16.9.2020</a:t>
            </a:r>
          </a:p>
          <a:p>
            <a:r>
              <a:rPr lang="sl-SI" dirty="0" smtClean="0"/>
              <a:t>Doc. dr. Marko Lovec, Univerza v Ljubljani, Fakulteta za družbene vede (marko.lovec@fdv.uni-lj.si)</a:t>
            </a:r>
            <a:endParaRPr lang="en-GB" dirty="0"/>
          </a:p>
        </p:txBody>
      </p:sp>
      <p:pic>
        <p:nvPicPr>
          <p:cNvPr id="4" name="Picture 3" descr="Image result for fdv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6787" y="5875596"/>
            <a:ext cx="1717040" cy="66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 result for fakulteta za raÄunalniÅ¡tvo"/>
          <p:cNvPicPr/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428" y="5852599"/>
            <a:ext cx="1679575" cy="66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Image result for kmetijsko gozdarski zavod maribor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4604" y="5852599"/>
            <a:ext cx="993775" cy="676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642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Podatkovne potrebe 2021-2027: prispevek CRP </a:t>
            </a:r>
            <a:r>
              <a:rPr lang="sl-SI" dirty="0" err="1" smtClean="0"/>
              <a:t>ITzaSKP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b="1" dirty="0" smtClean="0"/>
              <a:t>Ljudje</a:t>
            </a:r>
          </a:p>
          <a:p>
            <a:pPr lvl="1"/>
            <a:r>
              <a:rPr lang="sl-SI" dirty="0" smtClean="0"/>
              <a:t>Intervjuji, fokusne skupine, predstavitve: informiranje, </a:t>
            </a:r>
            <a:r>
              <a:rPr lang="sl-SI" dirty="0" err="1" smtClean="0"/>
              <a:t>opolnomočenje</a:t>
            </a:r>
            <a:r>
              <a:rPr lang="sl-SI" dirty="0" smtClean="0"/>
              <a:t> za ideje</a:t>
            </a:r>
            <a:r>
              <a:rPr lang="en-GB" dirty="0" smtClean="0"/>
              <a:t> (DS1, DS2, DS3, DS4)</a:t>
            </a:r>
            <a:endParaRPr lang="sl-SI" dirty="0" smtClean="0"/>
          </a:p>
          <a:p>
            <a:r>
              <a:rPr lang="sl-SI" b="1" dirty="0" smtClean="0"/>
              <a:t>Kultura</a:t>
            </a:r>
          </a:p>
          <a:p>
            <a:pPr lvl="1"/>
            <a:r>
              <a:rPr lang="sl-SI" dirty="0" smtClean="0"/>
              <a:t>Obstoječa ponudba-ocena, povpraševanje (strategije, potrebe, prakse) in možne sinergije</a:t>
            </a:r>
            <a:r>
              <a:rPr lang="en-GB" dirty="0" smtClean="0"/>
              <a:t> (DS1, DS3)</a:t>
            </a:r>
            <a:endParaRPr lang="sl-SI" dirty="0" smtClean="0"/>
          </a:p>
          <a:p>
            <a:r>
              <a:rPr lang="sl-SI" b="1" dirty="0" smtClean="0"/>
              <a:t>Podatki</a:t>
            </a:r>
          </a:p>
          <a:p>
            <a:pPr lvl="1"/>
            <a:r>
              <a:rPr lang="sl-SI" dirty="0" smtClean="0"/>
              <a:t>Pregled virov, 2 zbirki (ADP), vpis zbirk na DATAVERSE </a:t>
            </a:r>
            <a:r>
              <a:rPr lang="en-GB" dirty="0" smtClean="0"/>
              <a:t>(DS1, DS4)</a:t>
            </a:r>
            <a:endParaRPr lang="sl-SI" dirty="0" smtClean="0"/>
          </a:p>
          <a:p>
            <a:r>
              <a:rPr lang="sl-SI" b="1" dirty="0" smtClean="0"/>
              <a:t>Analitika</a:t>
            </a:r>
          </a:p>
          <a:p>
            <a:pPr lvl="1"/>
            <a:r>
              <a:rPr lang="sl-SI" dirty="0" smtClean="0"/>
              <a:t>Izpisi in vizualizacija, profiliranje, statistična moč spremenljivk, napovedovanje – načrtovanje in spremljanje ter spremembe rabe… </a:t>
            </a:r>
            <a:r>
              <a:rPr lang="sl-SI" dirty="0" smtClean="0"/>
              <a:t>ter </a:t>
            </a:r>
            <a:r>
              <a:rPr lang="sl-SI" dirty="0" smtClean="0"/>
              <a:t>ideje</a:t>
            </a:r>
            <a:r>
              <a:rPr lang="en-GB" dirty="0" smtClean="0"/>
              <a:t> (DS2, DS4)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489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CRP </a:t>
            </a:r>
            <a:r>
              <a:rPr lang="sl-SI" dirty="0" err="1" smtClean="0"/>
              <a:t>ITzaSKP</a:t>
            </a:r>
            <a:r>
              <a:rPr lang="sl-SI" dirty="0" smtClean="0"/>
              <a:t>: Izhodišča, cilji, metode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8477"/>
            <a:ext cx="10515600" cy="4351338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sl-SI" sz="2400" dirty="0" smtClean="0"/>
              <a:t>CRP </a:t>
            </a:r>
            <a:r>
              <a:rPr lang="sl-SI" sz="2400" dirty="0" err="1" smtClean="0"/>
              <a:t>ITzaSKP</a:t>
            </a:r>
            <a:r>
              <a:rPr lang="sl-SI" sz="2400" dirty="0" smtClean="0"/>
              <a:t>: podatkovna znanost: vprašanje podatkov </a:t>
            </a:r>
            <a:r>
              <a:rPr lang="sl-SI" sz="2400" i="1" dirty="0" smtClean="0"/>
              <a:t>kot takšnih </a:t>
            </a:r>
            <a:r>
              <a:rPr lang="sl-SI" sz="2400" dirty="0" smtClean="0"/>
              <a:t>za čim več tudi nepoznanih namenov (čeprav se sliši abstraktno je </a:t>
            </a:r>
            <a:r>
              <a:rPr lang="sl-SI" sz="2400" u="sng" dirty="0" smtClean="0"/>
              <a:t>pobuda prišla s strani praktikov, ki so, s podporo RO, tudi omogočili izvedbo projekta</a:t>
            </a:r>
            <a:r>
              <a:rPr lang="sl-SI" sz="2400" dirty="0" smtClean="0"/>
              <a:t>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3163331" y="2954628"/>
            <a:ext cx="2804468" cy="242604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Družboslovje</a:t>
            </a:r>
            <a:r>
              <a:rPr lang="sl-SI" dirty="0" smtClean="0"/>
              <a:t>: </a:t>
            </a:r>
            <a:r>
              <a:rPr lang="sl-SI" i="1" dirty="0" smtClean="0"/>
              <a:t>socializacijski pristop</a:t>
            </a:r>
            <a:r>
              <a:rPr lang="sl-SI" dirty="0" smtClean="0"/>
              <a:t>: podatkovne kompetence, kultura, vrednost podatkov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5689256" y="2954629"/>
            <a:ext cx="2741140" cy="2426043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b="1" dirty="0" smtClean="0"/>
              <a:t>Računalništvo in informatika: </a:t>
            </a:r>
            <a:r>
              <a:rPr lang="sl-SI" i="1" dirty="0" smtClean="0"/>
              <a:t>eksperimentalni pristop</a:t>
            </a:r>
            <a:r>
              <a:rPr lang="sl-SI" dirty="0" smtClean="0"/>
              <a:t>: izbrane naloge, napredna računska orodja, odprtokodne rešitve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4565565" y="5380671"/>
            <a:ext cx="3413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Strateški interes: </a:t>
            </a:r>
            <a:r>
              <a:rPr lang="sl-SI" dirty="0"/>
              <a:t>s</a:t>
            </a:r>
            <a:r>
              <a:rPr lang="sl-SI" dirty="0" smtClean="0"/>
              <a:t>trateško podatkovno delovanje: </a:t>
            </a:r>
            <a:r>
              <a:rPr lang="sl-SI" dirty="0"/>
              <a:t>meta-podatki, povezljivi </a:t>
            </a:r>
            <a:r>
              <a:rPr lang="sl-SI" dirty="0" smtClean="0"/>
              <a:t>podatki, podpora procesom in odločitvam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23645" y="3034986"/>
            <a:ext cx="21557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Obstoječe študije: Agrarna ekonomija: možnosti in izzivi administrativnih </a:t>
            </a:r>
            <a:r>
              <a:rPr lang="sl-SI" dirty="0" err="1" smtClean="0"/>
              <a:t>mikro</a:t>
            </a:r>
            <a:r>
              <a:rPr lang="sl-SI" dirty="0" smtClean="0"/>
              <a:t> podatkov (na posameznih primerih)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998292" y="2967320"/>
            <a:ext cx="22381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Kontekst: nove potrebe in pričakovanja v zvezi s podatkovno podprtimi odločitvami, digitalizacija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6089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4399"/>
            <a:ext cx="10515600" cy="1325563"/>
          </a:xfrm>
        </p:spPr>
        <p:txBody>
          <a:bodyPr/>
          <a:lstStyle/>
          <a:p>
            <a:r>
              <a:rPr lang="sl-SI" dirty="0" smtClean="0"/>
              <a:t>CRP </a:t>
            </a:r>
            <a:r>
              <a:rPr lang="sl-SI" dirty="0" err="1" smtClean="0"/>
              <a:t>ITzaSKP</a:t>
            </a:r>
            <a:r>
              <a:rPr lang="sl-SI" dirty="0" smtClean="0"/>
              <a:t>: delovni sklopi in rezultati</a:t>
            </a:r>
            <a:endParaRPr lang="en-GB" dirty="0"/>
          </a:p>
        </p:txBody>
      </p:sp>
      <p:sp>
        <p:nvSpPr>
          <p:cNvPr id="6" name="Right Arrow 5"/>
          <p:cNvSpPr/>
          <p:nvPr/>
        </p:nvSpPr>
        <p:spPr>
          <a:xfrm>
            <a:off x="757879" y="1865999"/>
            <a:ext cx="3904735" cy="9908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DS1: Pregled registrov, evidenc, zbirk</a:t>
            </a:r>
            <a:endParaRPr lang="en-GB" dirty="0"/>
          </a:p>
        </p:txBody>
      </p:sp>
      <p:sp>
        <p:nvSpPr>
          <p:cNvPr id="7" name="Right Arrow 6"/>
          <p:cNvSpPr/>
          <p:nvPr/>
        </p:nvSpPr>
        <p:spPr>
          <a:xfrm>
            <a:off x="2100132" y="2875390"/>
            <a:ext cx="3925330" cy="1003085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DS2: Metodologija za izgradnjo zbirk</a:t>
            </a:r>
            <a:endParaRPr lang="en-GB" dirty="0"/>
          </a:p>
        </p:txBody>
      </p:sp>
      <p:sp>
        <p:nvSpPr>
          <p:cNvPr id="8" name="Right Arrow 7"/>
          <p:cNvSpPr/>
          <p:nvPr/>
        </p:nvSpPr>
        <p:spPr>
          <a:xfrm>
            <a:off x="4658492" y="3897010"/>
            <a:ext cx="4028304" cy="10006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DS3: Strateške podatkovne potrebe</a:t>
            </a:r>
            <a:endParaRPr lang="en-GB" dirty="0"/>
          </a:p>
        </p:txBody>
      </p:sp>
      <p:sp>
        <p:nvSpPr>
          <p:cNvPr id="9" name="Right Arrow 8"/>
          <p:cNvSpPr/>
          <p:nvPr/>
        </p:nvSpPr>
        <p:spPr>
          <a:xfrm>
            <a:off x="6039095" y="4916186"/>
            <a:ext cx="4081852" cy="106680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DS4: demonstracijske naloge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802657" y="6150143"/>
            <a:ext cx="195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Junij 2019: javni dogodek 1</a:t>
            </a:r>
            <a:endParaRPr lang="en-GB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0133306" y="1843212"/>
            <a:ext cx="0" cy="438253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30097" y="1829569"/>
            <a:ext cx="0" cy="438253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296394" y="6150142"/>
            <a:ext cx="195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September 2020: </a:t>
            </a:r>
            <a:r>
              <a:rPr lang="sl-SI" b="1" dirty="0" smtClean="0"/>
              <a:t>javni dogodek 2</a:t>
            </a:r>
            <a:endParaRPr lang="en-GB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687323" y="1676840"/>
            <a:ext cx="5433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 smtClean="0"/>
              <a:t>-Preko 50 </a:t>
            </a:r>
            <a:r>
              <a:rPr lang="sl-SI" sz="1400" dirty="0" err="1" smtClean="0"/>
              <a:t>mikro</a:t>
            </a:r>
            <a:r>
              <a:rPr lang="sl-SI" sz="1400" dirty="0" smtClean="0"/>
              <a:t>-podatkovnih sklopov, preko 1.000 strani priročnikov</a:t>
            </a:r>
          </a:p>
          <a:p>
            <a:r>
              <a:rPr lang="sl-SI" sz="1400" dirty="0" smtClean="0"/>
              <a:t>-Podatkovni intervjuji v okviru 7 vsebinskih področij (življenjski cikel podatkov)</a:t>
            </a:r>
          </a:p>
          <a:p>
            <a:r>
              <a:rPr lang="sl-SI" sz="1400" dirty="0" smtClean="0"/>
              <a:t>- Ocena vsebinske relevantnosti (ADP vprašalnik), statistične kakovosti (SURS-administrativni) in organizacijske zrelosti (FAIR, OECD)</a:t>
            </a:r>
            <a:endParaRPr lang="en-GB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10058401" y="4118817"/>
            <a:ext cx="221597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b="1" dirty="0" smtClean="0"/>
              <a:t>-Zbirka o KMG na podlagi podatkov AKTRP (300 spremenljivk, 60.000 KMG, 2015-2019)</a:t>
            </a:r>
          </a:p>
          <a:p>
            <a:r>
              <a:rPr lang="sl-SI" sz="1400" b="1" dirty="0" smtClean="0"/>
              <a:t>-Prostorsko-atributivna zbirka za daljše obdobje za ugotavljanje sprememb v rabi, vzrokov in napovedovanje</a:t>
            </a:r>
            <a:endParaRPr lang="en-GB" sz="1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89773" y="3893404"/>
            <a:ext cx="42409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 smtClean="0"/>
              <a:t>-FLINT: enotni kazalci po EU (</a:t>
            </a:r>
            <a:r>
              <a:rPr lang="sl-SI" sz="1400" dirty="0" err="1" smtClean="0"/>
              <a:t>FADN+administrativni</a:t>
            </a:r>
            <a:r>
              <a:rPr lang="sl-SI" sz="1400" dirty="0" smtClean="0"/>
              <a:t>)</a:t>
            </a:r>
          </a:p>
          <a:p>
            <a:r>
              <a:rPr lang="sl-SI" sz="1400" dirty="0" smtClean="0"/>
              <a:t>-Nova uredba SKP: kazalci stanja, vpliva, rezultata, učinka + druge podatkovne potrebe</a:t>
            </a:r>
          </a:p>
          <a:p>
            <a:r>
              <a:rPr lang="sl-SI" sz="1400" dirty="0" smtClean="0"/>
              <a:t>-Resolucija in podatkovne potrebe na podlagi CRP Strateško vrednotenje</a:t>
            </a:r>
          </a:p>
          <a:p>
            <a:r>
              <a:rPr lang="sl-SI" sz="1400" dirty="0" smtClean="0"/>
              <a:t>-Dobre podatkovne prakse v tujini in Sloveniji</a:t>
            </a:r>
          </a:p>
          <a:p>
            <a:r>
              <a:rPr lang="sl-SI" sz="1400" dirty="0" smtClean="0"/>
              <a:t>-Pogovori z deležniki in fokusne skupine, </a:t>
            </a:r>
            <a:r>
              <a:rPr lang="sl-SI" sz="1400" b="1" dirty="0" smtClean="0"/>
              <a:t>anketa med JKSS, podatkovna analitika na kmetijah</a:t>
            </a:r>
          </a:p>
          <a:p>
            <a:r>
              <a:rPr lang="sl-SI" sz="1400" b="1" dirty="0" smtClean="0"/>
              <a:t>-Primer podatkovne strategije in načrta (strategija EU iz feb.2020+dobra </a:t>
            </a:r>
            <a:r>
              <a:rPr lang="sl-SI" sz="1400" b="1" dirty="0" err="1" smtClean="0"/>
              <a:t>praksa+rezultati</a:t>
            </a:r>
            <a:r>
              <a:rPr lang="sl-SI" sz="1400" b="1" dirty="0" smtClean="0"/>
              <a:t> projekta</a:t>
            </a:r>
            <a:endParaRPr lang="en-GB" sz="1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096000" y="2823222"/>
            <a:ext cx="50497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 smtClean="0"/>
              <a:t>- </a:t>
            </a:r>
            <a:r>
              <a:rPr lang="sl-SI" sz="1400" b="1" dirty="0" smtClean="0"/>
              <a:t>Ključi, vmesniki, odprti podatki, odprta koda, analitična orodja</a:t>
            </a:r>
          </a:p>
          <a:p>
            <a:r>
              <a:rPr lang="sl-SI" sz="1400" dirty="0" smtClean="0"/>
              <a:t>- Profiliranje, statistična vrednost spremenljivk in vzročnost, trendi (izpisi in vizualizacija) na podlagi naprednih računskih metod v okolju </a:t>
            </a:r>
            <a:r>
              <a:rPr lang="sl-SI" sz="1400" dirty="0" err="1" smtClean="0"/>
              <a:t>Orange</a:t>
            </a:r>
            <a:endParaRPr lang="sl-SI" sz="1400" dirty="0" smtClean="0"/>
          </a:p>
          <a:p>
            <a:r>
              <a:rPr lang="sl-SI" sz="1400" b="1" dirty="0" smtClean="0"/>
              <a:t>-Arhiviranje zbirke v ADP in vpis meta-podatkov javnih zbirk v DATAVERSE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798279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CRP </a:t>
            </a:r>
            <a:r>
              <a:rPr lang="sl-SI" dirty="0" err="1" smtClean="0"/>
              <a:t>ITzaSKP</a:t>
            </a:r>
            <a:r>
              <a:rPr lang="sl-SI" dirty="0" smtClean="0"/>
              <a:t>: program dogodka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819671"/>
              </p:ext>
            </p:extLst>
          </p:nvPr>
        </p:nvGraphicFramePr>
        <p:xfrm>
          <a:off x="999987" y="1811077"/>
          <a:ext cx="9714230" cy="4337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061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7536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</a:rPr>
                        <a:t>13.30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Prihod in registracija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14.00-14.15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Uvodni nagovor predstavnika MKGP in vodje projekta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14.15-15.15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</a:rPr>
                        <a:t>Del 1: Zasnova informacijskih rešitev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</a:rPr>
                        <a:t>Priporočila za izgradnjo zbirk za podatkovno analitiko (prof. dr. Blaž Zupan, UL-FRI)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Primer analitičnih nalog v okviru večletne zbirke o KMG na podlagi podatkov AKTRP (Vesna Tanko, UL-FRI, mag. Maša Kerstein UL-FDV)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Primer analitičnih nalog na podlagi prostorsko-atributivne zbirke (Andreja Kovačič, UL-FRI)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Razprava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15.15-15.45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</a:rPr>
                        <a:t>Odmor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15.45-16.45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</a:rPr>
                        <a:t>Del 2: Podatkovna strategija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Arhiviranje, metapodatki in dostop do zbirk (doc. dr. Janez Štebe, Brigita Bočkaj, UL-FDV-ADP)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Potrebe in priporočila KSS, uporaba podatkovne analitike na kmetijah (Simona Hauptman, Gregor Kramberger, KGZS-KZM)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Podatkovne in analitične potrebe SKP 2021-2027 in priporočila (doc. dr. Marko Lovec, UL-FDV)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Razprava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</a:rPr>
                        <a:t>16.45-17.00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</a:rPr>
                        <a:t>Sklepne misli in pogled naprej (prof. dr. Emil Erjavec, UL-BF, dekan)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0454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Podatkovne potrebe 2021-2027: izhodišča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786157"/>
              </p:ext>
            </p:extLst>
          </p:nvPr>
        </p:nvGraphicFramePr>
        <p:xfrm>
          <a:off x="838200" y="1825625"/>
          <a:ext cx="10515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Odločanje na podlagi dejstev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Podatkovna infrastruktura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Nove podatkovne potrebe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sl-SI" i="1" dirty="0" smtClean="0"/>
                        <a:t>Nova uredba SKP 2021-2027</a:t>
                      </a:r>
                    </a:p>
                    <a:p>
                      <a:pPr lvl="0"/>
                      <a:r>
                        <a:rPr lang="sl-SI" dirty="0" smtClean="0"/>
                        <a:t>- Poleg kazalcev stanja kazalci vpliva (Eurostat, JRC, EK), rezultata in učinka (DČ)</a:t>
                      </a:r>
                    </a:p>
                    <a:p>
                      <a:pPr lvl="0"/>
                      <a:r>
                        <a:rPr lang="sl-SI" dirty="0" smtClean="0"/>
                        <a:t>- Utemeljevanje potreb, </a:t>
                      </a:r>
                      <a:r>
                        <a:rPr lang="sl-SI" dirty="0" err="1" smtClean="0"/>
                        <a:t>prioritizacije</a:t>
                      </a:r>
                      <a:r>
                        <a:rPr lang="sl-SI" dirty="0" smtClean="0"/>
                        <a:t> in prilagoditve ukrepov s podatki</a:t>
                      </a:r>
                    </a:p>
                    <a:p>
                      <a:pPr lvl="0"/>
                      <a:r>
                        <a:rPr lang="sl-SI" dirty="0" smtClean="0"/>
                        <a:t>- Vključevanje deležnikov v proces načrtovanja in spremljanja</a:t>
                      </a:r>
                    </a:p>
                    <a:p>
                      <a:pPr lvl="0"/>
                      <a:r>
                        <a:rPr lang="sl-SI" dirty="0" smtClean="0"/>
                        <a:t>- Digitalizacija kot horizontalna prioriteta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sl-SI" i="1" dirty="0" smtClean="0"/>
                        <a:t>Evropska podatkovna strategija in bela knjiga o UI</a:t>
                      </a:r>
                    </a:p>
                    <a:p>
                      <a:pPr lvl="0"/>
                      <a:r>
                        <a:rPr lang="sl-SI" dirty="0" smtClean="0"/>
                        <a:t>- Do 2025 80% aplikacij </a:t>
                      </a:r>
                      <a:r>
                        <a:rPr lang="sl-SI" dirty="0" smtClean="0"/>
                        <a:t>oddaljenih/decentraliziranih</a:t>
                      </a:r>
                      <a:endParaRPr lang="sl-SI" dirty="0" smtClean="0"/>
                    </a:p>
                    <a:p>
                      <a:pPr lvl="0"/>
                      <a:r>
                        <a:rPr lang="sl-SI" dirty="0" smtClean="0"/>
                        <a:t>- Odpiranje javnih administrativnih podatkov v povezavi s programi financiranimi s sredstvi EU </a:t>
                      </a:r>
                    </a:p>
                    <a:p>
                      <a:pPr lvl="0"/>
                      <a:r>
                        <a:rPr lang="sl-SI" dirty="0" smtClean="0"/>
                        <a:t>- Evropski podatkovni prostori (za kmetijstvo)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sl-SI" i="1" dirty="0" smtClean="0"/>
                        <a:t>Podnebni zakon, Strategija od vil do vilic, Strategija za biološko raznovrstnost, Strategija za podeželje</a:t>
                      </a:r>
                    </a:p>
                    <a:p>
                      <a:pPr lvl="0"/>
                      <a:r>
                        <a:rPr lang="sl-SI" i="0" dirty="0" smtClean="0"/>
                        <a:t>- FADN-&gt;FSDN</a:t>
                      </a:r>
                    </a:p>
                    <a:p>
                      <a:pPr lvl="0"/>
                      <a:r>
                        <a:rPr lang="sl-SI" dirty="0" smtClean="0"/>
                        <a:t>- Zmanjšanje učinka TGP, zmanjšanje tveganja uporabe pesticidov, zmanjšanje gnojenja, povečanje površin in proizvodnje EK na 25%, širitev in poglabljanje NATURE 2000 …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8345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Podatkovne potrebe 2021-2027: stanje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b="1" dirty="0" smtClean="0"/>
              <a:t>Podatkovna pismenost </a:t>
            </a:r>
            <a:r>
              <a:rPr lang="sl-SI" dirty="0" smtClean="0"/>
              <a:t>(razumevanje podatkov): zelo raznolika: institucije znanja (korist) &gt; MKGP &gt; kmetje (breme)</a:t>
            </a:r>
          </a:p>
          <a:p>
            <a:r>
              <a:rPr lang="sl-SI" b="1" dirty="0" smtClean="0"/>
              <a:t>Podatkovna kultura </a:t>
            </a:r>
            <a:r>
              <a:rPr lang="sl-SI" dirty="0" smtClean="0"/>
              <a:t>(uporaba podatkov): fragmentacija, slabo razviti poslovni modeli in licence, slabo poznavanje, omejen dostop do javnih (kaj šele zasebnih) podatkov za različne namene, podrejen položaj slabše informiranih in slab državljanski nadzor ter nezaupanje</a:t>
            </a:r>
          </a:p>
          <a:p>
            <a:r>
              <a:rPr lang="sl-SI" b="1" dirty="0" smtClean="0"/>
              <a:t>Podatkovno odločanje</a:t>
            </a:r>
            <a:r>
              <a:rPr lang="sl-SI" dirty="0" smtClean="0"/>
              <a:t>: voditelji in deležniki se redko sklicujejo na podatke za doseganje ciljev, podatki praviloma niso v središču razprave, ni ‚podatkovnih herojev‘, študije obležijo v predalu</a:t>
            </a:r>
          </a:p>
          <a:p>
            <a:r>
              <a:rPr lang="sl-SI" b="1" dirty="0" smtClean="0"/>
              <a:t>Razumevanje vpliva</a:t>
            </a:r>
            <a:r>
              <a:rPr lang="sl-SI" dirty="0" smtClean="0"/>
              <a:t>: nerazvitost decentraliziranih aplikacij in kritične mase za velike podatke, podhranjenost podatkovne znanosti in analitike, zaprti one </a:t>
            </a:r>
            <a:r>
              <a:rPr lang="sl-SI" dirty="0" err="1" smtClean="0"/>
              <a:t>issue</a:t>
            </a:r>
            <a:r>
              <a:rPr lang="sl-SI" dirty="0" smtClean="0"/>
              <a:t>-sistemi, pomanjkanje sodelovanja med institucijami, disciplinami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3450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Podatkovne potrebe 2021-2027: SWOT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07654"/>
              </p:ext>
            </p:extLst>
          </p:nvPr>
        </p:nvGraphicFramePr>
        <p:xfrm>
          <a:off x="838200" y="1850339"/>
          <a:ext cx="10515600" cy="34747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257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Prednosti:</a:t>
                      </a:r>
                    </a:p>
                    <a:p>
                      <a:r>
                        <a:rPr lang="sl-SI" b="0" dirty="0" smtClean="0"/>
                        <a:t>Javni administrativni </a:t>
                      </a:r>
                      <a:r>
                        <a:rPr lang="sl-SI" b="0" dirty="0" err="1" smtClean="0"/>
                        <a:t>mikro</a:t>
                      </a:r>
                      <a:r>
                        <a:rPr lang="sl-SI" b="0" dirty="0" smtClean="0"/>
                        <a:t> podatki so na</a:t>
                      </a:r>
                      <a:r>
                        <a:rPr lang="sl-SI" b="0" baseline="0" dirty="0" smtClean="0"/>
                        <a:t> splošno glede na primerljive vire </a:t>
                      </a:r>
                      <a:r>
                        <a:rPr lang="sl-SI" b="0" dirty="0" smtClean="0"/>
                        <a:t>vsebinsko relevantni</a:t>
                      </a:r>
                      <a:r>
                        <a:rPr lang="sl-SI" b="0" baseline="0" dirty="0" smtClean="0"/>
                        <a:t> in statistično kakovostni, v uporabi so nekateri ‚poslovni‘ modeli dostopa za institucije, v manjši meri tudi za informirane uporabnike</a:t>
                      </a:r>
                      <a:endParaRPr lang="en-GB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Slabosti:</a:t>
                      </a:r>
                    </a:p>
                    <a:p>
                      <a:r>
                        <a:rPr lang="sl-SI" b="0" dirty="0" smtClean="0"/>
                        <a:t>Odsotnost</a:t>
                      </a:r>
                      <a:r>
                        <a:rPr lang="sl-SI" b="0" baseline="0" dirty="0" smtClean="0"/>
                        <a:t> upravljanja skozi življenjski cikel, certifikacije (lastništvo), meta podatkov, protokolov dostopa, podhranjena integrirana analitika, odsotnost podatkovnih krožkov (FADN), povezanost z nacionalnimi in EU strategijami zelo na splošno</a:t>
                      </a:r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b="1" dirty="0" smtClean="0"/>
                        <a:t>Priložnosti:</a:t>
                      </a:r>
                    </a:p>
                    <a:p>
                      <a:r>
                        <a:rPr lang="sl-SI" dirty="0" smtClean="0"/>
                        <a:t>Vodstveni kadri strateški okvir sprejmejo kot priložnost za spremembe, integracija in povezljivost po načelu</a:t>
                      </a:r>
                      <a:r>
                        <a:rPr lang="sl-SI" baseline="0" dirty="0" smtClean="0"/>
                        <a:t> ‚zberi enkrat‘, zagotavljanje dostopa deležnikom in kmetom za krepitev kulture in povečanje zaupanja, eksperimentiranje in piloti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b="1" dirty="0" smtClean="0"/>
                        <a:t>Ovire:</a:t>
                      </a:r>
                    </a:p>
                    <a:p>
                      <a:r>
                        <a:rPr lang="sl-SI" dirty="0" smtClean="0"/>
                        <a:t>Kompleksna politika in zakonodaja (na katero so vezani podatki), nepripravljena</a:t>
                      </a:r>
                      <a:r>
                        <a:rPr lang="sl-SI" baseline="0" dirty="0" smtClean="0"/>
                        <a:t> infrastruktura (deloma celo ročni vpisi), </a:t>
                      </a:r>
                      <a:r>
                        <a:rPr lang="sl-SI" dirty="0" smtClean="0"/>
                        <a:t>GDPR, odpor proti spremembam, neznanje</a:t>
                      </a:r>
                      <a:r>
                        <a:rPr lang="sl-SI" baseline="0" dirty="0" smtClean="0"/>
                        <a:t> in interesna logika (tudi IT), neenaki pogoji (mali kmetje)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697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Podatkovne potrebe 2021-2027: predlogi</a:t>
            </a:r>
            <a:endParaRPr lang="en-GB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75973748"/>
              </p:ext>
            </p:extLst>
          </p:nvPr>
        </p:nvGraphicFramePr>
        <p:xfrm>
          <a:off x="955589" y="1614616"/>
          <a:ext cx="9786551" cy="5008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70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FADN-&gt;FSDN z </a:t>
            </a:r>
            <a:r>
              <a:rPr lang="sl-SI" dirty="0" err="1" smtClean="0"/>
              <a:t>admin</a:t>
            </a:r>
            <a:r>
              <a:rPr lang="sl-SI" dirty="0" smtClean="0"/>
              <a:t>. podatki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921115"/>
              </p:ext>
            </p:extLst>
          </p:nvPr>
        </p:nvGraphicFramePr>
        <p:xfrm>
          <a:off x="963828" y="1594967"/>
          <a:ext cx="9827739" cy="494451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07455"/>
                <a:gridCol w="2791503"/>
                <a:gridCol w="3228556"/>
                <a:gridCol w="2300225"/>
              </a:tblGrid>
              <a:tr h="1953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1" dirty="0">
                          <a:effectLst/>
                        </a:rPr>
                        <a:t>Že na voljo v določeni meri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1" dirty="0">
                          <a:effectLst/>
                        </a:rPr>
                        <a:t>Mogoče pridobiti-obstoječi viri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1" dirty="0">
                          <a:effectLst/>
                        </a:rPr>
                        <a:t>Ni zadostne podlage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</a:tr>
              <a:tr h="15807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0" i="1" dirty="0">
                          <a:effectLst/>
                        </a:rPr>
                        <a:t>Ekonomski in inovacije (</a:t>
                      </a:r>
                      <a:r>
                        <a:rPr lang="sl-SI" sz="1200" b="0" i="1" dirty="0" err="1">
                          <a:effectLst/>
                        </a:rPr>
                        <a:t>Economy</a:t>
                      </a:r>
                      <a:r>
                        <a:rPr lang="sl-SI" sz="1200" b="0" i="1" dirty="0">
                          <a:effectLst/>
                        </a:rPr>
                        <a:t> </a:t>
                      </a:r>
                      <a:r>
                        <a:rPr lang="sl-SI" sz="1200" b="0" i="1" dirty="0" err="1">
                          <a:effectLst/>
                        </a:rPr>
                        <a:t>and</a:t>
                      </a:r>
                      <a:r>
                        <a:rPr lang="sl-SI" sz="1200" b="0" i="1" dirty="0">
                          <a:effectLst/>
                        </a:rPr>
                        <a:t> </a:t>
                      </a:r>
                      <a:r>
                        <a:rPr lang="sl-SI" sz="1200" b="0" i="1" dirty="0" err="1">
                          <a:effectLst/>
                        </a:rPr>
                        <a:t>innovation</a:t>
                      </a:r>
                      <a:r>
                        <a:rPr lang="sl-SI" sz="1200" b="0" i="1" dirty="0">
                          <a:effectLst/>
                        </a:rPr>
                        <a:t>)</a:t>
                      </a:r>
                      <a:endParaRPr lang="en-GB" sz="14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EI6: Modernizacija: naložbe, posodobitev*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EI7: Zavarovanje*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EI2: Proizvodnja-sheme 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EI3: Tržne poti**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EI4: Trajanje kmetije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EI5: Učinkovita raba poljine (LPIS)** 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EI9: Izpostavljenost tveganjem (ne- kmetijske dejavnosti)**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EI1: Inovacije (CIS)</a:t>
                      </a:r>
                      <a:endParaRPr lang="en-GB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EI8: Delež proizvodnje po pogodbi o dobavi s fiksno ceno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</a:tr>
              <a:tr h="2080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0" i="1" dirty="0" err="1">
                          <a:effectLst/>
                        </a:rPr>
                        <a:t>Okoljski</a:t>
                      </a:r>
                      <a:r>
                        <a:rPr lang="sl-SI" sz="1200" b="0" i="1" dirty="0">
                          <a:effectLst/>
                        </a:rPr>
                        <a:t> (</a:t>
                      </a:r>
                      <a:r>
                        <a:rPr lang="sl-SI" sz="1200" b="0" i="1" dirty="0" err="1">
                          <a:effectLst/>
                        </a:rPr>
                        <a:t>environment</a:t>
                      </a:r>
                      <a:r>
                        <a:rPr lang="sl-SI" sz="1200" b="0" i="1" dirty="0">
                          <a:effectLst/>
                        </a:rPr>
                        <a:t>)</a:t>
                      </a:r>
                      <a:endParaRPr lang="en-GB" sz="14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E1, E2, E18 Zelenitev (trajno travinje, EFA, diverzifikacija ali Simpsonov indeks)* </a:t>
                      </a:r>
                      <a:endParaRPr lang="en-GB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E4: Uporaba pesticidov (ocena tveganja rabe pesticidov)**</a:t>
                      </a:r>
                      <a:endParaRPr lang="en-GB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E8: Neposredna raba energije**</a:t>
                      </a:r>
                      <a:endParaRPr lang="en-GB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E10: Izpiranje nitratov **</a:t>
                      </a:r>
                      <a:endParaRPr lang="en-GB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E17: Namakalne prakse**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E3: Pol-naravna kmetijska zemljišča 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E5: Bilanca hranil (N, P) (stanje na kmetiji) 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E9: Proizvodnja elektrike na kmetiji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E7: Posredna raba energije*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E13, 14, 15: TGP izračun (na izdelek, ha)** 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E6: Organska snov v tleh 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E11: Erozija tal 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E12: Stročnice </a:t>
                      </a:r>
                      <a:endParaRPr lang="en-GB" sz="14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E16: Poraba vode in skladiščenje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</a:tr>
              <a:tr h="1081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b="0" i="1" dirty="0">
                          <a:effectLst/>
                        </a:rPr>
                        <a:t>Družbeni (social)</a:t>
                      </a:r>
                      <a:endParaRPr lang="en-GB" sz="14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S1: Svetovalne storitve S2: Izobraževanje in usposabljanje*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S3: Lastništvo / upravljanje </a:t>
                      </a:r>
                      <a:endParaRPr lang="en-GB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S5: Zaposlovanje in delovni pogoji </a:t>
                      </a:r>
                      <a:endParaRPr lang="en-GB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S4: Socialna vključenost** / sodelovanje </a:t>
                      </a:r>
                      <a:endParaRPr lang="en-GB" sz="14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>
                          <a:effectLst/>
                        </a:rPr>
                        <a:t>S6: Kakovost življenja / Odločanje**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200" dirty="0">
                          <a:effectLst/>
                        </a:rPr>
                        <a:t>S7: Socialna diverzifikacija: podoba in položaj kmetov v lokalni skupnosti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8138" marR="581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029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1577</Words>
  <Application>Microsoft Office PowerPoint</Application>
  <PresentationFormat>Widescreen</PresentationFormat>
  <Paragraphs>147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Predstavitev rezultatov CRP ITzaSKP (zasnova IT rešitev za odločanje o SKP na podlagi podatkov)</vt:lpstr>
      <vt:lpstr>CRP ITzaSKP: Izhodišča, cilji, metode</vt:lpstr>
      <vt:lpstr>CRP ITzaSKP: delovni sklopi in rezultati</vt:lpstr>
      <vt:lpstr>CRP ITzaSKP: program dogodka</vt:lpstr>
      <vt:lpstr>Podatkovne potrebe 2021-2027: izhodišča</vt:lpstr>
      <vt:lpstr>Podatkovne potrebe 2021-2027: stanje</vt:lpstr>
      <vt:lpstr>Podatkovne potrebe 2021-2027: SWOT</vt:lpstr>
      <vt:lpstr>Podatkovne potrebe 2021-2027: predlogi</vt:lpstr>
      <vt:lpstr>Primer FADN-&gt;FSDN z admin. podatki</vt:lpstr>
      <vt:lpstr>Podatkovne potrebe 2021-2027: prispevek CRP ITzaSKP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Predstavitev rezultatov CRP ITzaSKP (zasnova IT rešitev za odločanje o SKP na podlagi podatkov)</dc:title>
  <dc:creator>Administrator</dc:creator>
  <cp:lastModifiedBy>Administrator</cp:lastModifiedBy>
  <cp:revision>34</cp:revision>
  <dcterms:created xsi:type="dcterms:W3CDTF">2020-09-08T10:13:41Z</dcterms:created>
  <dcterms:modified xsi:type="dcterms:W3CDTF">2020-09-16T10:04:21Z</dcterms:modified>
</cp:coreProperties>
</file>