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5359" autoAdjust="0"/>
  </p:normalViewPr>
  <p:slideViewPr>
    <p:cSldViewPr snapToGrid="0">
      <p:cViewPr varScale="1">
        <p:scale>
          <a:sx n="70" d="100"/>
          <a:sy n="70" d="100"/>
        </p:scale>
        <p:origin x="9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190C-CA38-4047-887E-DD8324F0A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EF9C9-CB9C-BCD0-18AD-316E8E968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3558C-F712-FF74-105C-8A739CB0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68DCB-AA3B-9DE2-A755-085381AA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E6962-1854-4728-3145-890CD1D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3132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D69E-6CB7-A96A-A1CC-549F22F2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B7DB-1533-37A1-32A8-E330F8D6A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0039-36FA-2363-486A-D8BDCDE2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3D8F4-B25C-4B73-6619-999EDCB6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9EBB-82F6-8DB2-3BC9-6D337329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2624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7F5D3-5865-3220-0680-640BB4316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08731-BD65-31F2-C74A-DEC8FC588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6A32-2E21-B8D7-F4AA-010A1674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1EAD7-9605-4469-BA1C-ACCB9706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D6CCC-9BCC-D0EB-BEBF-A206149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4103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A1C0-60D8-EC83-6086-0131161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434E-CA88-F48C-888F-3BD839FA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01DA-C2AE-4FF2-24EA-DBBADD88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F017E-9F34-0C82-BE7C-4B44AFDF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D4B6-F78A-47B3-CF7B-4FDA1C42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008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C1F4-1666-212C-194B-BB88A8F6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050F-CF3E-84C4-63FE-A9D3FEAC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2584B-6150-3414-0433-388E5DF3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44445-00C6-754F-C953-77E656B1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E1FE1-5D2F-E9E2-EBD8-E1280898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623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D177-428F-83A0-02E9-03035378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2131-0B9A-E9BF-EEF8-B38BAA0ED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E47B6-DBEA-220E-F12A-DEA914DEB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0A576-BC8B-9206-241A-10FAD8D1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2E6B6-B5EC-69A7-5E91-79460AED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94AB9-2732-9933-9B5F-B0B76E39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2840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06FE-D8CA-676D-F6A6-4B7C01F5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A3E13-E615-E2D8-C2F6-B65EF598E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AB25A-EED7-68F7-15AB-CDFC1F75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D5EF9-CE34-61FE-E970-E119B3DDB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742F2-41CA-9BE6-F84B-7991EC9C0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BE9D6-658D-1175-17C7-083B52FB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4DEDA-E724-DEAC-BB9F-14AE1E07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6210A-76C6-60E9-F014-F6D0A9EE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047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DE6D-35C8-F379-585B-705A2AC7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039A8-6904-9CE6-6457-D58CFEC4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DE69A-0F79-4671-B1D0-9F149A18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1D8B0-F4EA-38CD-102B-5DDD57FF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352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4E8AC-ECDE-EE69-B4E8-1B5F659F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C8838-401F-0B75-5E59-07FE39BE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59E0A-6BE3-463F-FD9B-2653E957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0832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6628-B4A3-934D-98F4-52F60AB5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6E1A-1C45-8A85-1973-206F2E24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8C746-A211-A2E6-2BF1-BE195637D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AC501-9B6F-BE4C-CB7F-0B3A1551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CF5E4-41B6-412A-D460-13FA1BDD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C37EC-0A19-225E-1F31-B3688236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959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C3A5-7C24-26FB-14C0-98EEA8B2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8DBB9-D292-33AA-96E6-15FDD2AE8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4BB3E-58FF-D0B2-B76B-C96E3D72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6912-00E5-D3DC-59A9-09E50C1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46FA5-2B04-009D-DAA0-FB5C404C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149C9-3FC3-1A87-C459-AF5C0A1C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3429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372B6-3042-23C7-AB9A-E5E60522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38B4C-AEFE-D20D-D8C2-13BAE754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670B-0218-0B8D-E38F-5A5043E80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AE48-82DA-4045-95D7-ADE554111E02}" type="datetimeFigureOut">
              <a:rPr lang="en-SI" smtClean="0"/>
              <a:t>31/10/2023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BE97-C9BB-CB24-283F-0F039A465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2B66-77EF-F8ED-3F10-63194F9A3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B3C1-E582-4D63-8200-7BC000CB0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214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D2BE-45D0-8DBF-003A-FC1AAFB32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65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Vloga</a:t>
            </a:r>
            <a:r>
              <a:rPr lang="en-US" dirty="0"/>
              <a:t> </a:t>
            </a:r>
            <a:r>
              <a:rPr lang="en-US" dirty="0" err="1"/>
              <a:t>komunikacijskih</a:t>
            </a:r>
            <a:r>
              <a:rPr lang="en-US" dirty="0"/>
              <a:t> </a:t>
            </a:r>
            <a:r>
              <a:rPr lang="en-US" dirty="0" err="1"/>
              <a:t>neenakosti</a:t>
            </a:r>
            <a:r>
              <a:rPr lang="en-US" dirty="0"/>
              <a:t> v </a:t>
            </a:r>
            <a:r>
              <a:rPr lang="en-US" dirty="0" err="1"/>
              <a:t>dezintegraciji</a:t>
            </a:r>
            <a:r>
              <a:rPr lang="en-US" dirty="0"/>
              <a:t> </a:t>
            </a:r>
            <a:r>
              <a:rPr lang="en-US" dirty="0" err="1"/>
              <a:t>večnacionalne</a:t>
            </a:r>
            <a:r>
              <a:rPr lang="en-US" dirty="0"/>
              <a:t> </a:t>
            </a:r>
            <a:r>
              <a:rPr lang="en-US" dirty="0" err="1"/>
              <a:t>družbe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29943-DC20-BE0C-25E5-D6107D862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155"/>
            <a:ext cx="9144000" cy="1655762"/>
          </a:xfrm>
        </p:spPr>
        <p:txBody>
          <a:bodyPr/>
          <a:lstStyle/>
          <a:p>
            <a:r>
              <a:rPr lang="en-US" dirty="0" err="1"/>
              <a:t>Temeljni</a:t>
            </a:r>
            <a:r>
              <a:rPr lang="en-US" dirty="0"/>
              <a:t> </a:t>
            </a:r>
            <a:r>
              <a:rPr lang="en-US" dirty="0" err="1"/>
              <a:t>raziskovalni</a:t>
            </a:r>
            <a:r>
              <a:rPr lang="en-US" dirty="0"/>
              <a:t> </a:t>
            </a:r>
            <a:r>
              <a:rPr lang="en-US" dirty="0" err="1"/>
              <a:t>projekt</a:t>
            </a:r>
            <a:endParaRPr lang="en-US" dirty="0"/>
          </a:p>
          <a:p>
            <a:r>
              <a:rPr lang="en-US" dirty="0" err="1"/>
              <a:t>Obodbje</a:t>
            </a:r>
            <a:r>
              <a:rPr lang="en-US" dirty="0"/>
              <a:t>: 1. 7. 2019–30. 6. 2022</a:t>
            </a:r>
          </a:p>
          <a:p>
            <a:r>
              <a:rPr lang="en-US" dirty="0" err="1"/>
              <a:t>Vodja</a:t>
            </a:r>
            <a:r>
              <a:rPr lang="en-US" dirty="0"/>
              <a:t>: prof. dr. Igor Vobič, UL FDV</a:t>
            </a: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F6674-09DF-36F9-1957-5A9338D9D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" r="51515"/>
          <a:stretch/>
        </p:blipFill>
        <p:spPr>
          <a:xfrm>
            <a:off x="963642" y="350240"/>
            <a:ext cx="2332174" cy="95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AE53E-4583-8A36-2093-5D040AD49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3" b="25971"/>
          <a:stretch/>
        </p:blipFill>
        <p:spPr>
          <a:xfrm>
            <a:off x="5324716" y="184551"/>
            <a:ext cx="2143125" cy="1252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96582-AA7E-DE61-5A5B-2FF5B41E2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989"/>
          <a:stretch/>
        </p:blipFill>
        <p:spPr>
          <a:xfrm>
            <a:off x="9496742" y="350240"/>
            <a:ext cx="197675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B6AE-0144-5246-C4C6-D2189046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Raziskovalni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in problem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6DF1-DE17-58BA-0D49-E6EB0D88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1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Komunikacijske</a:t>
            </a:r>
            <a:r>
              <a:rPr lang="en-US" b="1" dirty="0"/>
              <a:t> </a:t>
            </a:r>
            <a:r>
              <a:rPr lang="en-US" b="1" dirty="0" err="1"/>
              <a:t>neenakosti</a:t>
            </a:r>
            <a:r>
              <a:rPr lang="en-US" b="1" dirty="0"/>
              <a:t> </a:t>
            </a:r>
            <a:r>
              <a:rPr lang="en-US" dirty="0" err="1"/>
              <a:t>pomembno</a:t>
            </a:r>
            <a:r>
              <a:rPr lang="en-US" dirty="0"/>
              <a:t> </a:t>
            </a:r>
            <a:r>
              <a:rPr lang="en-US" dirty="0" err="1"/>
              <a:t>omejujejo</a:t>
            </a:r>
            <a:r>
              <a:rPr lang="en-US" dirty="0"/>
              <a:t> </a:t>
            </a:r>
            <a:r>
              <a:rPr lang="en-US" dirty="0" err="1"/>
              <a:t>zmožnosti</a:t>
            </a:r>
            <a:r>
              <a:rPr lang="en-US" dirty="0"/>
              <a:t> </a:t>
            </a:r>
            <a:r>
              <a:rPr lang="en-US" dirty="0" err="1"/>
              <a:t>ustvarjanja</a:t>
            </a:r>
            <a:r>
              <a:rPr lang="en-US" dirty="0"/>
              <a:t>, </a:t>
            </a:r>
            <a:r>
              <a:rPr lang="en-US" dirty="0" err="1"/>
              <a:t>pridobivanja</a:t>
            </a:r>
            <a:r>
              <a:rPr lang="en-US" dirty="0"/>
              <a:t> in </a:t>
            </a:r>
            <a:r>
              <a:rPr lang="en-US" dirty="0" err="1"/>
              <a:t>uporabe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sodelovanje</a:t>
            </a:r>
            <a:r>
              <a:rPr lang="en-US" dirty="0"/>
              <a:t> v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transakcijah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družbene</a:t>
            </a:r>
            <a:r>
              <a:rPr lang="en-US" dirty="0"/>
              <a:t> </a:t>
            </a:r>
            <a:r>
              <a:rPr lang="en-US" dirty="0" err="1"/>
              <a:t>diferenciacije</a:t>
            </a:r>
            <a:r>
              <a:rPr lang="en-US" dirty="0"/>
              <a:t> in </a:t>
            </a:r>
            <a:r>
              <a:rPr lang="en-US" dirty="0" err="1"/>
              <a:t>integracije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Dvojni</a:t>
            </a:r>
            <a:r>
              <a:rPr lang="en-US" b="1" dirty="0"/>
              <a:t> </a:t>
            </a:r>
            <a:r>
              <a:rPr lang="en-US" b="1" dirty="0" err="1"/>
              <a:t>fokus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 err="1"/>
              <a:t>fragmentacija</a:t>
            </a:r>
            <a:r>
              <a:rPr lang="en-US" dirty="0"/>
              <a:t> in </a:t>
            </a:r>
            <a:r>
              <a:rPr lang="en-US" dirty="0" err="1"/>
              <a:t>dezintegracija</a:t>
            </a:r>
            <a:r>
              <a:rPr lang="en-US" dirty="0"/>
              <a:t> </a:t>
            </a:r>
            <a:r>
              <a:rPr lang="en-US" dirty="0" err="1"/>
              <a:t>bivše</a:t>
            </a:r>
            <a:r>
              <a:rPr lang="en-US" dirty="0"/>
              <a:t> SFRJ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mediji</a:t>
            </a:r>
            <a:r>
              <a:rPr lang="en-US" dirty="0"/>
              <a:t> v </a:t>
            </a:r>
            <a:r>
              <a:rPr lang="en-US" dirty="0" err="1"/>
              <a:t>odnosu</a:t>
            </a:r>
            <a:r>
              <a:rPr lang="en-US" dirty="0"/>
              <a:t> z </a:t>
            </a:r>
            <a:r>
              <a:rPr lang="en-US" dirty="0" err="1"/>
              <a:t>državo</a:t>
            </a:r>
            <a:r>
              <a:rPr lang="en-US" dirty="0"/>
              <a:t> in </a:t>
            </a:r>
            <a:r>
              <a:rPr lang="en-US" dirty="0" err="1"/>
              <a:t>drugimi</a:t>
            </a:r>
            <a:r>
              <a:rPr lang="en-US" dirty="0"/>
              <a:t> </a:t>
            </a:r>
            <a:r>
              <a:rPr lang="en-US" dirty="0" err="1"/>
              <a:t>družbenimi</a:t>
            </a:r>
            <a:r>
              <a:rPr lang="en-US" dirty="0"/>
              <a:t> </a:t>
            </a:r>
            <a:r>
              <a:rPr lang="en-US" dirty="0" err="1"/>
              <a:t>institucijami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Glavno</a:t>
            </a:r>
            <a:r>
              <a:rPr lang="en-US" b="1" dirty="0"/>
              <a:t> </a:t>
            </a:r>
            <a:r>
              <a:rPr lang="en-US" b="1" dirty="0" err="1"/>
              <a:t>raziskovalno</a:t>
            </a:r>
            <a:r>
              <a:rPr lang="en-US" b="1" dirty="0"/>
              <a:t> </a:t>
            </a:r>
            <a:r>
              <a:rPr lang="en-US" b="1" dirty="0" err="1"/>
              <a:t>vprašanje</a:t>
            </a:r>
            <a:r>
              <a:rPr lang="en-US" b="1" dirty="0"/>
              <a:t>:</a:t>
            </a:r>
          </a:p>
          <a:p>
            <a:pPr marL="0" indent="0" algn="l">
              <a:buNone/>
            </a:pPr>
            <a:r>
              <a:rPr lang="pl-PL" i="1" dirty="0"/>
              <a:t>Kakšen je bil pomen internih in eksternih komunikacijskih neenakosti pri spodbujanju</a:t>
            </a:r>
            <a:r>
              <a:rPr lang="en-US" i="1" dirty="0"/>
              <a:t> </a:t>
            </a:r>
            <a:r>
              <a:rPr lang="pl-PL" i="1" dirty="0"/>
              <a:t>in omejevanju kulturne, gospodarske in politične diferenciacije ter (dez)integracije</a:t>
            </a:r>
            <a:r>
              <a:rPr lang="en-US" i="1" dirty="0"/>
              <a:t> </a:t>
            </a:r>
            <a:r>
              <a:rPr lang="pl-PL" i="1" dirty="0"/>
              <a:t>multinacionalne družbe v nekdanji Jugoslaviji?</a:t>
            </a:r>
            <a:endParaRPr lang="en-SI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27DF2-E16C-CE21-CA60-F358B5D6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4" t="17334" r="57750" b="22131"/>
          <a:stretch/>
        </p:blipFill>
        <p:spPr>
          <a:xfrm>
            <a:off x="7529803" y="36290"/>
            <a:ext cx="4691171" cy="68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8CA4-5C7C-121F-2EFE-6FA5109E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1445"/>
            <a:ext cx="6089073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Pristop</a:t>
            </a:r>
            <a:r>
              <a:rPr lang="en-US" sz="4000" dirty="0"/>
              <a:t> in </a:t>
            </a:r>
            <a:r>
              <a:rPr lang="en-US" sz="4000" dirty="0" err="1"/>
              <a:t>raziskovalna</a:t>
            </a:r>
            <a:r>
              <a:rPr lang="en-US" sz="4000" dirty="0"/>
              <a:t> </a:t>
            </a:r>
            <a:r>
              <a:rPr lang="en-US" sz="4000" dirty="0" err="1"/>
              <a:t>sidrišča</a:t>
            </a:r>
            <a:r>
              <a:rPr lang="en-US" sz="4000" dirty="0"/>
              <a:t> </a:t>
            </a:r>
            <a:r>
              <a:rPr lang="en-US" sz="4000" dirty="0" err="1"/>
              <a:t>projekta</a:t>
            </a:r>
            <a:endParaRPr lang="en-S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0473-FB4F-9722-1543-B1E35627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78585"/>
            <a:ext cx="608907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Zgodovina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niz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diskontinuitet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novih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začetkov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in ne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linearno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napredovanje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propadanje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Sidrišča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projekta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prevpraševanje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ključnih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idej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komunikoloških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raziskav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obdobja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SFRJ,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umevanje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zgodovinsk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ih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napetosti v mednarodnem in medkulturnem komuniciranju, s posebno pozornostjo na tiskovni agenciji Tanjug in zvezi tiskovnih agencij neuvrščenih držav, 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ponovno tehta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normativn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ih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temelje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jugoslovanskega novinarstva in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samorazumevanje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nekdanjih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novinarjev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analiza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novinarsk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diskurz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okoli perečih vprašanj propadajoče države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umevanje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položaj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medijev pri oblikovanju kolektivnih in individualnih spominov na SFRJ in njen razpad.</a:t>
            </a:r>
            <a:endParaRPr lang="en-S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E1D13-893C-EBCC-B4FD-4BEA4974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342" y="794"/>
            <a:ext cx="4930658" cy="68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A873-4ECA-B9BE-4CBE-E604B19F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6360" cy="1325563"/>
          </a:xfrm>
        </p:spPr>
        <p:txBody>
          <a:bodyPr/>
          <a:lstStyle/>
          <a:p>
            <a:r>
              <a:rPr lang="en-US" dirty="0" err="1"/>
              <a:t>Raziskovalne</a:t>
            </a:r>
            <a:r>
              <a:rPr lang="en-US" dirty="0"/>
              <a:t> </a:t>
            </a:r>
            <a:r>
              <a:rPr lang="en-US" dirty="0" err="1"/>
              <a:t>metode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A0B0-AD74-FE02-1BEC-F270C1673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428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Delo v </a:t>
            </a:r>
            <a:r>
              <a:rPr lang="en-US" b="1" dirty="0" err="1"/>
              <a:t>arhivih</a:t>
            </a:r>
            <a:r>
              <a:rPr lang="en-US" b="1" dirty="0"/>
              <a:t> in </a:t>
            </a:r>
            <a:r>
              <a:rPr lang="en-US" b="1" dirty="0" err="1"/>
              <a:t>dokumentacijah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pl-PL" dirty="0"/>
              <a:t>analiz</a:t>
            </a:r>
            <a:r>
              <a:rPr lang="en-US" dirty="0"/>
              <a:t>a</a:t>
            </a:r>
            <a:r>
              <a:rPr lang="pl-PL" dirty="0"/>
              <a:t> bogatega zgodovinskega gradiva iz različnih virov, predvsem arhivskih</a:t>
            </a:r>
            <a:r>
              <a:rPr lang="en-US" dirty="0"/>
              <a:t> </a:t>
            </a:r>
            <a:r>
              <a:rPr lang="en-US" dirty="0" err="1"/>
              <a:t>dokumentov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pl-PL" dirty="0"/>
              <a:t> znanstven</a:t>
            </a:r>
            <a:r>
              <a:rPr lang="en-US" dirty="0" err="1"/>
              <a:t>ih</a:t>
            </a:r>
            <a:r>
              <a:rPr lang="en-US" dirty="0"/>
              <a:t> in </a:t>
            </a:r>
            <a:r>
              <a:rPr lang="en-US" dirty="0" err="1"/>
              <a:t>strokovnih</a:t>
            </a:r>
            <a:r>
              <a:rPr lang="en-US" dirty="0"/>
              <a:t> </a:t>
            </a:r>
            <a:r>
              <a:rPr lang="en-US" dirty="0" err="1"/>
              <a:t>publikacij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Analiza </a:t>
            </a:r>
            <a:r>
              <a:rPr lang="en-US" b="1" dirty="0" err="1"/>
              <a:t>medijev</a:t>
            </a:r>
            <a:r>
              <a:rPr lang="en-US" b="1" dirty="0"/>
              <a:t>: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diskurza</a:t>
            </a:r>
            <a:r>
              <a:rPr lang="en-US" dirty="0"/>
              <a:t> v </a:t>
            </a:r>
            <a:r>
              <a:rPr lang="en-US" dirty="0" err="1"/>
              <a:t>jugoslovanskem</a:t>
            </a:r>
            <a:r>
              <a:rPr lang="en-US" dirty="0"/>
              <a:t> </a:t>
            </a:r>
            <a:r>
              <a:rPr lang="en-US" dirty="0" err="1"/>
              <a:t>dnevnem</a:t>
            </a:r>
            <a:r>
              <a:rPr lang="en-US" dirty="0"/>
              <a:t> in </a:t>
            </a:r>
            <a:r>
              <a:rPr lang="en-US" dirty="0" err="1"/>
              <a:t>političnem</a:t>
            </a:r>
            <a:r>
              <a:rPr lang="en-US" dirty="0"/>
              <a:t> </a:t>
            </a:r>
            <a:r>
              <a:rPr lang="en-US" dirty="0" err="1"/>
              <a:t>tedenskem</a:t>
            </a:r>
            <a:r>
              <a:rPr lang="en-US" dirty="0"/>
              <a:t> </a:t>
            </a:r>
            <a:r>
              <a:rPr lang="en-US" dirty="0" err="1"/>
              <a:t>tisku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b="1" dirty="0" err="1"/>
              <a:t>Intervjuji</a:t>
            </a:r>
            <a:r>
              <a:rPr lang="en-US" b="1" dirty="0"/>
              <a:t>: </a:t>
            </a:r>
            <a:r>
              <a:rPr lang="pl-PL" dirty="0"/>
              <a:t>ustni zgodovinski intervj</a:t>
            </a:r>
            <a:r>
              <a:rPr lang="en-US" dirty="0"/>
              <a:t>u</a:t>
            </a:r>
            <a:r>
              <a:rPr lang="pl-PL" dirty="0"/>
              <a:t>j</a:t>
            </a:r>
            <a:r>
              <a:rPr lang="en-US" dirty="0" err="1"/>
              <a:t>i</a:t>
            </a:r>
            <a:r>
              <a:rPr lang="en-US" dirty="0"/>
              <a:t> z </a:t>
            </a:r>
            <a:r>
              <a:rPr lang="en-US" dirty="0" err="1"/>
              <a:t>nekdanjimi</a:t>
            </a:r>
            <a:r>
              <a:rPr lang="en-US" dirty="0"/>
              <a:t> </a:t>
            </a:r>
            <a:r>
              <a:rPr lang="en-US" dirty="0" err="1"/>
              <a:t>novinarji</a:t>
            </a:r>
            <a:r>
              <a:rPr lang="en-US" dirty="0"/>
              <a:t> in </a:t>
            </a:r>
            <a:r>
              <a:rPr lang="en-US" dirty="0" err="1"/>
              <a:t>člani</a:t>
            </a:r>
            <a:r>
              <a:rPr lang="en-US" dirty="0"/>
              <a:t> </a:t>
            </a:r>
            <a:r>
              <a:rPr lang="en-US" dirty="0" err="1"/>
              <a:t>medijskih</a:t>
            </a:r>
            <a:r>
              <a:rPr lang="en-US" dirty="0"/>
              <a:t> </a:t>
            </a:r>
            <a:r>
              <a:rPr lang="en-US" dirty="0" err="1"/>
              <a:t>občinstev</a:t>
            </a: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2EA33-6FC8-E5C2-B574-C2884AA0C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34" t="19704" r="28977" b="21589"/>
          <a:stretch/>
        </p:blipFill>
        <p:spPr>
          <a:xfrm>
            <a:off x="7376160" y="0"/>
            <a:ext cx="481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9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D81-850E-6FFE-B9A7-D5F7C0E6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51"/>
            <a:ext cx="6691604" cy="1325563"/>
          </a:xfrm>
        </p:spPr>
        <p:txBody>
          <a:bodyPr/>
          <a:lstStyle/>
          <a:p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ugotovitve</a:t>
            </a:r>
            <a:r>
              <a:rPr lang="en-US" dirty="0"/>
              <a:t> in </a:t>
            </a:r>
            <a:r>
              <a:rPr lang="en-US" dirty="0" err="1"/>
              <a:t>prispevek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E01E-1046-5C47-6464-A505249D2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674"/>
            <a:ext cx="6080760" cy="4833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sl-SI" sz="3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ediji</a:t>
            </a:r>
            <a:r>
              <a:rPr lang="sl-SI" sz="3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kot družbene institucije</a:t>
            </a:r>
            <a:r>
              <a:rPr lang="en-US" sz="3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se</a:t>
            </a:r>
            <a:r>
              <a:rPr lang="sl-SI" sz="3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Jugoslaviji preoblikovali</a:t>
            </a:r>
            <a:r>
              <a:rPr lang="sl-SI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dinamikah med enopartijskim političnim sistemom, </a:t>
            </a:r>
            <a:r>
              <a:rPr lang="en-US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sl-SI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pluralizmom samoupravnih interesov</a:t>
            </a:r>
            <a:r>
              <a:rPr lang="en-US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  <a:r>
              <a:rPr lang="sl-SI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tržnim gospodarstvom</a:t>
            </a:r>
            <a:r>
              <a:rPr lang="en-US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…</a:t>
            </a:r>
            <a:r>
              <a:rPr lang="sl-SI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 </a:t>
            </a:r>
            <a:r>
              <a:rPr lang="sl-SI" sz="3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medtem ko </a:t>
            </a:r>
            <a:r>
              <a:rPr lang="sl-SI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se prevladujoči koncepti in z njimi povezane politike medkulturnega in mednarodnega komuniciranja uveljavljali skozi </a:t>
            </a:r>
            <a:r>
              <a:rPr lang="sl-SI" sz="3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neravnovesja v mednarodnih tokovih novic ter neenakostih in napetostih znotraj federacije</a:t>
            </a:r>
            <a:r>
              <a:rPr lang="sl-SI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sl-SI" sz="3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družbenimi skupinami, regijami in republikami</a:t>
            </a:r>
            <a:r>
              <a:rPr lang="en-US" sz="3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Dvojni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prispevek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Z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razkrivanjem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odtenkov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polne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slike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zgodovine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jugoslovanskih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medijev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družbenega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komunicirnaja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projekt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po </a:t>
            </a:r>
            <a:r>
              <a:rPr lang="en-US" sz="3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eni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strani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zapolnjuje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3800" dirty="0">
                <a:solidFill>
                  <a:srgbClr val="000000"/>
                </a:solidFill>
                <a:latin typeface="Calibri" panose="020F0502020204030204" pitchFamily="34" charset="0"/>
              </a:rPr>
              <a:t>teoretične in empirične vrzeli v preteklih, sicer redkih znanstvenih raziskavah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po </a:t>
            </a:r>
            <a:r>
              <a:rPr lang="en-US" sz="3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drugi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strani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pa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presega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enostavne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predstave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socialistični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družbi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, ki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prevladujejo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v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sodobnem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javnem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življenju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v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Sloveniji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in v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drugih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državah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anose="020F0502020204030204" pitchFamily="34" charset="0"/>
              </a:rPr>
              <a:t>regije</a:t>
            </a:r>
            <a:r>
              <a:rPr lang="en-US" sz="3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37F26-671E-DEAF-5FCE-70BE42A2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7" t="13927" r="35833" b="13333"/>
          <a:stretch/>
        </p:blipFill>
        <p:spPr>
          <a:xfrm>
            <a:off x="7457047" y="0"/>
            <a:ext cx="473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D2BE-45D0-8DBF-003A-FC1AAFB32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65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Vloga</a:t>
            </a:r>
            <a:r>
              <a:rPr lang="en-US" dirty="0"/>
              <a:t> </a:t>
            </a:r>
            <a:r>
              <a:rPr lang="en-US" dirty="0" err="1"/>
              <a:t>komunikacijskih</a:t>
            </a:r>
            <a:r>
              <a:rPr lang="en-US" dirty="0"/>
              <a:t> </a:t>
            </a:r>
            <a:r>
              <a:rPr lang="en-US" dirty="0" err="1"/>
              <a:t>neenakosti</a:t>
            </a:r>
            <a:r>
              <a:rPr lang="en-US" dirty="0"/>
              <a:t> v </a:t>
            </a:r>
            <a:r>
              <a:rPr lang="en-US" dirty="0" err="1"/>
              <a:t>dezintegraciji</a:t>
            </a:r>
            <a:r>
              <a:rPr lang="en-US" dirty="0"/>
              <a:t> </a:t>
            </a:r>
            <a:r>
              <a:rPr lang="en-US" dirty="0" err="1"/>
              <a:t>večnacionalne</a:t>
            </a:r>
            <a:r>
              <a:rPr lang="en-US" dirty="0"/>
              <a:t> </a:t>
            </a:r>
            <a:r>
              <a:rPr lang="en-US" dirty="0" err="1"/>
              <a:t>družbe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29943-DC20-BE0C-25E5-D6107D862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155"/>
            <a:ext cx="9144000" cy="1655762"/>
          </a:xfrm>
        </p:spPr>
        <p:txBody>
          <a:bodyPr/>
          <a:lstStyle/>
          <a:p>
            <a:r>
              <a:rPr lang="en-US" dirty="0" err="1"/>
              <a:t>Temeljni</a:t>
            </a:r>
            <a:r>
              <a:rPr lang="en-US" dirty="0"/>
              <a:t> </a:t>
            </a:r>
            <a:r>
              <a:rPr lang="en-US" dirty="0" err="1"/>
              <a:t>raziskovalni</a:t>
            </a:r>
            <a:r>
              <a:rPr lang="en-US" dirty="0"/>
              <a:t> </a:t>
            </a:r>
            <a:r>
              <a:rPr lang="en-US" dirty="0" err="1"/>
              <a:t>projekt</a:t>
            </a:r>
            <a:endParaRPr lang="en-US" dirty="0"/>
          </a:p>
          <a:p>
            <a:r>
              <a:rPr lang="en-US" dirty="0" err="1"/>
              <a:t>Obodbje</a:t>
            </a:r>
            <a:r>
              <a:rPr lang="en-US" dirty="0"/>
              <a:t>: 1. 7. 2019–30. 6. 2022</a:t>
            </a:r>
          </a:p>
          <a:p>
            <a:r>
              <a:rPr lang="en-US" dirty="0" err="1"/>
              <a:t>Vodja</a:t>
            </a:r>
            <a:r>
              <a:rPr lang="en-US" dirty="0"/>
              <a:t>: prof. dr. Igor Vobič, UL FDV</a:t>
            </a: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F6674-09DF-36F9-1957-5A9338D9D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" r="51515"/>
          <a:stretch/>
        </p:blipFill>
        <p:spPr>
          <a:xfrm>
            <a:off x="963642" y="350240"/>
            <a:ext cx="2332174" cy="95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AE53E-4583-8A36-2093-5D040AD49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3" b="25971"/>
          <a:stretch/>
        </p:blipFill>
        <p:spPr>
          <a:xfrm>
            <a:off x="5324716" y="184551"/>
            <a:ext cx="2143125" cy="1252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96582-AA7E-DE61-5A5B-2FF5B41E2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989"/>
          <a:stretch/>
        </p:blipFill>
        <p:spPr>
          <a:xfrm>
            <a:off x="9496742" y="350240"/>
            <a:ext cx="197675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427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Vloga komunikacijskih neenakosti v dezintegraciji večnacionalne družbe</vt:lpstr>
      <vt:lpstr>Raziskovalni fokus in problem</vt:lpstr>
      <vt:lpstr>Pristop in raziskovalna sidrišča projekta</vt:lpstr>
      <vt:lpstr>Raziskovalne metode</vt:lpstr>
      <vt:lpstr>Glavne ugotovitve in prispevek projekta</vt:lpstr>
      <vt:lpstr>Vloga komunikacijskih neenakosti v dezintegraciji večnacionalne družbe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Vloga komunikacijskih neenakosti v dezintegraciji večnacionalne družbe</dc:title>
  <dc:creator>Vobič, Igor</dc:creator>
  <cp:lastModifiedBy>Vobič, Igor</cp:lastModifiedBy>
  <cp:revision>2</cp:revision>
  <dcterms:created xsi:type="dcterms:W3CDTF">2023-10-31T10:54:05Z</dcterms:created>
  <dcterms:modified xsi:type="dcterms:W3CDTF">2023-11-01T09:30:29Z</dcterms:modified>
</cp:coreProperties>
</file>