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5" r:id="rId5"/>
  </p:sldMasterIdLst>
  <p:notesMasterIdLst>
    <p:notesMasterId r:id="rId63"/>
  </p:notesMasterIdLst>
  <p:sldIdLst>
    <p:sldId id="269" r:id="rId6"/>
    <p:sldId id="288" r:id="rId7"/>
    <p:sldId id="309" r:id="rId8"/>
    <p:sldId id="311" r:id="rId9"/>
    <p:sldId id="594" r:id="rId10"/>
    <p:sldId id="603" r:id="rId11"/>
    <p:sldId id="602" r:id="rId12"/>
    <p:sldId id="604" r:id="rId13"/>
    <p:sldId id="605" r:id="rId14"/>
    <p:sldId id="606" r:id="rId15"/>
    <p:sldId id="607" r:id="rId16"/>
    <p:sldId id="610" r:id="rId17"/>
    <p:sldId id="317" r:id="rId18"/>
    <p:sldId id="611" r:id="rId19"/>
    <p:sldId id="612" r:id="rId20"/>
    <p:sldId id="571" r:id="rId21"/>
    <p:sldId id="318" r:id="rId22"/>
    <p:sldId id="572" r:id="rId23"/>
    <p:sldId id="627" r:id="rId24"/>
    <p:sldId id="629" r:id="rId25"/>
    <p:sldId id="576" r:id="rId26"/>
    <p:sldId id="630" r:id="rId27"/>
    <p:sldId id="631" r:id="rId28"/>
    <p:sldId id="632" r:id="rId29"/>
    <p:sldId id="633" r:id="rId30"/>
    <p:sldId id="634" r:id="rId31"/>
    <p:sldId id="635" r:id="rId32"/>
    <p:sldId id="636" r:id="rId33"/>
    <p:sldId id="573" r:id="rId34"/>
    <p:sldId id="637" r:id="rId35"/>
    <p:sldId id="574" r:id="rId36"/>
    <p:sldId id="596" r:id="rId37"/>
    <p:sldId id="613" r:id="rId38"/>
    <p:sldId id="614" r:id="rId39"/>
    <p:sldId id="615" r:id="rId40"/>
    <p:sldId id="616" r:id="rId41"/>
    <p:sldId id="617" r:id="rId42"/>
    <p:sldId id="618" r:id="rId43"/>
    <p:sldId id="595" r:id="rId44"/>
    <p:sldId id="619" r:id="rId45"/>
    <p:sldId id="548" r:id="rId46"/>
    <p:sldId id="549" r:id="rId47"/>
    <p:sldId id="620" r:id="rId48"/>
    <p:sldId id="621" r:id="rId49"/>
    <p:sldId id="622" r:id="rId50"/>
    <p:sldId id="623" r:id="rId51"/>
    <p:sldId id="624" r:id="rId52"/>
    <p:sldId id="625" r:id="rId53"/>
    <p:sldId id="575" r:id="rId54"/>
    <p:sldId id="593" r:id="rId55"/>
    <p:sldId id="321" r:id="rId56"/>
    <p:sldId id="319" r:id="rId57"/>
    <p:sldId id="256" r:id="rId58"/>
    <p:sldId id="257" r:id="rId59"/>
    <p:sldId id="258" r:id="rId60"/>
    <p:sldId id="290" r:id="rId61"/>
    <p:sldId id="289" r:id="rId62"/>
  </p:sldIdLst>
  <p:sldSz cx="12192000" cy="6858000"/>
  <p:notesSz cx="6735763" cy="98663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127"/>
    <a:srgbClr val="9B9B9D"/>
    <a:srgbClr val="7A7A7C"/>
    <a:srgbClr val="58595B"/>
    <a:srgbClr val="AC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etovalnica.com/" TargetMode="External"/><Relationship Id="rId1" Type="http://schemas.openxmlformats.org/officeDocument/2006/relationships/hyperlink" Target="https://www.uni-lj.si/en/university/equality-and-inclusion/psychosocial-counselling-service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etovalnica.com/" TargetMode="External"/><Relationship Id="rId1" Type="http://schemas.openxmlformats.org/officeDocument/2006/relationships/hyperlink" Target="https://www.uni-lj.si/en/university/equality-and-inclusion/psychosocial-counselling-servic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D615E-F61C-4721-8FF9-711A7AB81926}" type="doc">
      <dgm:prSet loTypeId="urn:microsoft.com/office/officeart/2005/8/layout/cycle8" loCatId="cycle" qsTypeId="urn:microsoft.com/office/officeart/2005/8/quickstyle/simple1" qsCatId="simple" csTypeId="urn:microsoft.com/office/officeart/2005/8/colors/accent3_2" csCatId="accent3" phldr="1"/>
      <dgm:spPr/>
    </dgm:pt>
    <dgm:pt modelId="{C01BC9D4-55A7-4043-B0FE-DBF00426909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ADD A COURSE</a:t>
          </a:r>
        </a:p>
      </dgm:t>
    </dgm:pt>
    <dgm:pt modelId="{142C161B-280D-4500-8FA9-759D26D2F34C}" type="parTrans" cxnId="{D7838C1C-0C46-4AEE-9D0B-A862F43DD9DB}">
      <dgm:prSet/>
      <dgm:spPr/>
      <dgm:t>
        <a:bodyPr/>
        <a:lstStyle/>
        <a:p>
          <a:endParaRPr lang="en-US"/>
        </a:p>
      </dgm:t>
    </dgm:pt>
    <dgm:pt modelId="{4EA8ECE4-E5B2-48C2-89FB-015E68ADA9AE}" type="sibTrans" cxnId="{D7838C1C-0C46-4AEE-9D0B-A862F43DD9DB}">
      <dgm:prSet/>
      <dgm:spPr/>
      <dgm:t>
        <a:bodyPr/>
        <a:lstStyle/>
        <a:p>
          <a:endParaRPr lang="en-US"/>
        </a:p>
      </dgm:t>
    </dgm:pt>
    <dgm:pt modelId="{C961DAC3-FA63-461E-8EC8-6A61B7C72D2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DELETE A COURSE</a:t>
          </a:r>
        </a:p>
      </dgm:t>
    </dgm:pt>
    <dgm:pt modelId="{F532C67B-6A6F-41CC-9C64-3148A01036C0}" type="parTrans" cxnId="{6BD892BF-4D52-4A03-B3E9-2F2B31726BAA}">
      <dgm:prSet/>
      <dgm:spPr/>
      <dgm:t>
        <a:bodyPr/>
        <a:lstStyle/>
        <a:p>
          <a:endParaRPr lang="en-US"/>
        </a:p>
      </dgm:t>
    </dgm:pt>
    <dgm:pt modelId="{8A4BD318-C0E6-4C9B-99A8-9E0A49190BD1}" type="sibTrans" cxnId="{6BD892BF-4D52-4A03-B3E9-2F2B31726BAA}">
      <dgm:prSet/>
      <dgm:spPr/>
      <dgm:t>
        <a:bodyPr/>
        <a:lstStyle/>
        <a:p>
          <a:endParaRPr lang="en-US"/>
        </a:p>
      </dgm:t>
    </dgm:pt>
    <dgm:pt modelId="{F657159F-78D2-420A-BEAD-0D87C945F2E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CHANGE A COURSE</a:t>
          </a:r>
        </a:p>
      </dgm:t>
    </dgm:pt>
    <dgm:pt modelId="{9630A292-E436-4EAF-99E0-E62E9E63020B}" type="parTrans" cxnId="{97841CFF-1FF7-4A0F-92DA-01AC3991954D}">
      <dgm:prSet/>
      <dgm:spPr/>
      <dgm:t>
        <a:bodyPr/>
        <a:lstStyle/>
        <a:p>
          <a:endParaRPr lang="en-US"/>
        </a:p>
      </dgm:t>
    </dgm:pt>
    <dgm:pt modelId="{A76D9C0B-4E6F-4B99-9009-EE937C6E3544}" type="sibTrans" cxnId="{97841CFF-1FF7-4A0F-92DA-01AC3991954D}">
      <dgm:prSet/>
      <dgm:spPr/>
      <dgm:t>
        <a:bodyPr/>
        <a:lstStyle/>
        <a:p>
          <a:endParaRPr lang="en-US"/>
        </a:p>
      </dgm:t>
    </dgm:pt>
    <dgm:pt modelId="{42A29DAD-FAFC-44C0-A3E9-87C05866FB6F}" type="pres">
      <dgm:prSet presAssocID="{CBFD615E-F61C-4721-8FF9-711A7AB81926}" presName="compositeShape" presStyleCnt="0">
        <dgm:presLayoutVars>
          <dgm:chMax val="7"/>
          <dgm:dir/>
          <dgm:resizeHandles val="exact"/>
        </dgm:presLayoutVars>
      </dgm:prSet>
      <dgm:spPr/>
    </dgm:pt>
    <dgm:pt modelId="{CDBA3D62-FC4D-427C-9906-1793DABA66E6}" type="pres">
      <dgm:prSet presAssocID="{CBFD615E-F61C-4721-8FF9-711A7AB81926}" presName="wedge1" presStyleLbl="node1" presStyleIdx="0" presStyleCnt="3"/>
      <dgm:spPr/>
    </dgm:pt>
    <dgm:pt modelId="{30715219-7EFA-42D9-A4D8-52E7FC4F36DC}" type="pres">
      <dgm:prSet presAssocID="{CBFD615E-F61C-4721-8FF9-711A7AB81926}" presName="dummy1a" presStyleCnt="0"/>
      <dgm:spPr/>
    </dgm:pt>
    <dgm:pt modelId="{A0D43392-9391-4570-83C8-D8EF2A67F075}" type="pres">
      <dgm:prSet presAssocID="{CBFD615E-F61C-4721-8FF9-711A7AB81926}" presName="dummy1b" presStyleCnt="0"/>
      <dgm:spPr/>
    </dgm:pt>
    <dgm:pt modelId="{9895375B-37FA-4E4C-A88E-ED99F3305EDC}" type="pres">
      <dgm:prSet presAssocID="{CBFD615E-F61C-4721-8FF9-711A7AB8192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308E14E-E287-4AE3-946D-A3542706DF74}" type="pres">
      <dgm:prSet presAssocID="{CBFD615E-F61C-4721-8FF9-711A7AB81926}" presName="wedge2" presStyleLbl="node1" presStyleIdx="1" presStyleCnt="3"/>
      <dgm:spPr/>
    </dgm:pt>
    <dgm:pt modelId="{9FC2D496-7D14-45F8-ACCE-8EC47A185373}" type="pres">
      <dgm:prSet presAssocID="{CBFD615E-F61C-4721-8FF9-711A7AB81926}" presName="dummy2a" presStyleCnt="0"/>
      <dgm:spPr/>
    </dgm:pt>
    <dgm:pt modelId="{BE769F46-CDA3-4A2E-A36D-E2A41CD498DA}" type="pres">
      <dgm:prSet presAssocID="{CBFD615E-F61C-4721-8FF9-711A7AB81926}" presName="dummy2b" presStyleCnt="0"/>
      <dgm:spPr/>
    </dgm:pt>
    <dgm:pt modelId="{05ED3674-5BF3-4B53-866F-11FEF0A36FB2}" type="pres">
      <dgm:prSet presAssocID="{CBFD615E-F61C-4721-8FF9-711A7AB8192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BDAA19A-1F26-404C-971B-2FFE6F394D71}" type="pres">
      <dgm:prSet presAssocID="{CBFD615E-F61C-4721-8FF9-711A7AB81926}" presName="wedge3" presStyleLbl="node1" presStyleIdx="2" presStyleCnt="3"/>
      <dgm:spPr/>
    </dgm:pt>
    <dgm:pt modelId="{0D7D25D9-F49E-41CF-BBDC-56CDAA395B2F}" type="pres">
      <dgm:prSet presAssocID="{CBFD615E-F61C-4721-8FF9-711A7AB81926}" presName="dummy3a" presStyleCnt="0"/>
      <dgm:spPr/>
    </dgm:pt>
    <dgm:pt modelId="{95475AE5-46C6-4A8B-A55C-B753157B9FDA}" type="pres">
      <dgm:prSet presAssocID="{CBFD615E-F61C-4721-8FF9-711A7AB81926}" presName="dummy3b" presStyleCnt="0"/>
      <dgm:spPr/>
    </dgm:pt>
    <dgm:pt modelId="{CF1BF579-1F3C-435A-8BA3-6060284289DB}" type="pres">
      <dgm:prSet presAssocID="{CBFD615E-F61C-4721-8FF9-711A7AB8192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A26F160-3138-4CCD-AA6C-74A16708C7DE}" type="pres">
      <dgm:prSet presAssocID="{4EA8ECE4-E5B2-48C2-89FB-015E68ADA9AE}" presName="arrowWedge1" presStyleLbl="fgSibTrans2D1" presStyleIdx="0" presStyleCnt="3"/>
      <dgm:spPr/>
    </dgm:pt>
    <dgm:pt modelId="{5C0A255F-40E8-4B2F-BF85-6DCA71E81B8A}" type="pres">
      <dgm:prSet presAssocID="{8A4BD318-C0E6-4C9B-99A8-9E0A49190BD1}" presName="arrowWedge2" presStyleLbl="fgSibTrans2D1" presStyleIdx="1" presStyleCnt="3"/>
      <dgm:spPr/>
    </dgm:pt>
    <dgm:pt modelId="{4BF2C5E9-61E8-4636-A921-562D01592F13}" type="pres">
      <dgm:prSet presAssocID="{A76D9C0B-4E6F-4B99-9009-EE937C6E3544}" presName="arrowWedge3" presStyleLbl="fgSibTrans2D1" presStyleIdx="2" presStyleCnt="3"/>
      <dgm:spPr/>
    </dgm:pt>
  </dgm:ptLst>
  <dgm:cxnLst>
    <dgm:cxn modelId="{5935E218-4988-4A24-81F3-F666209BB5D9}" type="presOf" srcId="{C01BC9D4-55A7-4043-B0FE-DBF004269094}" destId="{9895375B-37FA-4E4C-A88E-ED99F3305EDC}" srcOrd="1" destOrd="0" presId="urn:microsoft.com/office/officeart/2005/8/layout/cycle8"/>
    <dgm:cxn modelId="{D7838C1C-0C46-4AEE-9D0B-A862F43DD9DB}" srcId="{CBFD615E-F61C-4721-8FF9-711A7AB81926}" destId="{C01BC9D4-55A7-4043-B0FE-DBF004269094}" srcOrd="0" destOrd="0" parTransId="{142C161B-280D-4500-8FA9-759D26D2F34C}" sibTransId="{4EA8ECE4-E5B2-48C2-89FB-015E68ADA9AE}"/>
    <dgm:cxn modelId="{DE7DEC2F-7E2D-49C1-B500-AC03FD8F9BC5}" type="presOf" srcId="{C01BC9D4-55A7-4043-B0FE-DBF004269094}" destId="{CDBA3D62-FC4D-427C-9906-1793DABA66E6}" srcOrd="0" destOrd="0" presId="urn:microsoft.com/office/officeart/2005/8/layout/cycle8"/>
    <dgm:cxn modelId="{022D7056-1F13-474C-BCF2-692272E4F607}" type="presOf" srcId="{F657159F-78D2-420A-BEAD-0D87C945F2E4}" destId="{8BDAA19A-1F26-404C-971B-2FFE6F394D71}" srcOrd="0" destOrd="0" presId="urn:microsoft.com/office/officeart/2005/8/layout/cycle8"/>
    <dgm:cxn modelId="{D5C21887-92D8-4E2C-BD08-237A765C5B88}" type="presOf" srcId="{C961DAC3-FA63-461E-8EC8-6A61B7C72D20}" destId="{05ED3674-5BF3-4B53-866F-11FEF0A36FB2}" srcOrd="1" destOrd="0" presId="urn:microsoft.com/office/officeart/2005/8/layout/cycle8"/>
    <dgm:cxn modelId="{6BD892BF-4D52-4A03-B3E9-2F2B31726BAA}" srcId="{CBFD615E-F61C-4721-8FF9-711A7AB81926}" destId="{C961DAC3-FA63-461E-8EC8-6A61B7C72D20}" srcOrd="1" destOrd="0" parTransId="{F532C67B-6A6F-41CC-9C64-3148A01036C0}" sibTransId="{8A4BD318-C0E6-4C9B-99A8-9E0A49190BD1}"/>
    <dgm:cxn modelId="{2ED7EEED-B655-48A4-9F9D-E0963A6CAE48}" type="presOf" srcId="{F657159F-78D2-420A-BEAD-0D87C945F2E4}" destId="{CF1BF579-1F3C-435A-8BA3-6060284289DB}" srcOrd="1" destOrd="0" presId="urn:microsoft.com/office/officeart/2005/8/layout/cycle8"/>
    <dgm:cxn modelId="{97B874F3-DF7B-401E-8690-6B50FC37CD79}" type="presOf" srcId="{CBFD615E-F61C-4721-8FF9-711A7AB81926}" destId="{42A29DAD-FAFC-44C0-A3E9-87C05866FB6F}" srcOrd="0" destOrd="0" presId="urn:microsoft.com/office/officeart/2005/8/layout/cycle8"/>
    <dgm:cxn modelId="{2106E6F8-7BA0-4C46-A0B5-238CFE414084}" type="presOf" srcId="{C961DAC3-FA63-461E-8EC8-6A61B7C72D20}" destId="{2308E14E-E287-4AE3-946D-A3542706DF74}" srcOrd="0" destOrd="0" presId="urn:microsoft.com/office/officeart/2005/8/layout/cycle8"/>
    <dgm:cxn modelId="{97841CFF-1FF7-4A0F-92DA-01AC3991954D}" srcId="{CBFD615E-F61C-4721-8FF9-711A7AB81926}" destId="{F657159F-78D2-420A-BEAD-0D87C945F2E4}" srcOrd="2" destOrd="0" parTransId="{9630A292-E436-4EAF-99E0-E62E9E63020B}" sibTransId="{A76D9C0B-4E6F-4B99-9009-EE937C6E3544}"/>
    <dgm:cxn modelId="{B7514C22-EC59-4659-B816-C91BDF8EDB20}" type="presParOf" srcId="{42A29DAD-FAFC-44C0-A3E9-87C05866FB6F}" destId="{CDBA3D62-FC4D-427C-9906-1793DABA66E6}" srcOrd="0" destOrd="0" presId="urn:microsoft.com/office/officeart/2005/8/layout/cycle8"/>
    <dgm:cxn modelId="{B8AA2AC1-765C-473E-B967-2585A2CBD8B9}" type="presParOf" srcId="{42A29DAD-FAFC-44C0-A3E9-87C05866FB6F}" destId="{30715219-7EFA-42D9-A4D8-52E7FC4F36DC}" srcOrd="1" destOrd="0" presId="urn:microsoft.com/office/officeart/2005/8/layout/cycle8"/>
    <dgm:cxn modelId="{320891E0-F0DE-49D4-B58A-3E4B0DF3EA37}" type="presParOf" srcId="{42A29DAD-FAFC-44C0-A3E9-87C05866FB6F}" destId="{A0D43392-9391-4570-83C8-D8EF2A67F075}" srcOrd="2" destOrd="0" presId="urn:microsoft.com/office/officeart/2005/8/layout/cycle8"/>
    <dgm:cxn modelId="{D8E5031B-7F2A-40F1-A2DE-81878B3DC06A}" type="presParOf" srcId="{42A29DAD-FAFC-44C0-A3E9-87C05866FB6F}" destId="{9895375B-37FA-4E4C-A88E-ED99F3305EDC}" srcOrd="3" destOrd="0" presId="urn:microsoft.com/office/officeart/2005/8/layout/cycle8"/>
    <dgm:cxn modelId="{9ED35824-FBAE-412A-BE88-C5B2C5861336}" type="presParOf" srcId="{42A29DAD-FAFC-44C0-A3E9-87C05866FB6F}" destId="{2308E14E-E287-4AE3-946D-A3542706DF74}" srcOrd="4" destOrd="0" presId="urn:microsoft.com/office/officeart/2005/8/layout/cycle8"/>
    <dgm:cxn modelId="{4F17EDDD-0F89-4FE5-A507-DA13BD901856}" type="presParOf" srcId="{42A29DAD-FAFC-44C0-A3E9-87C05866FB6F}" destId="{9FC2D496-7D14-45F8-ACCE-8EC47A185373}" srcOrd="5" destOrd="0" presId="urn:microsoft.com/office/officeart/2005/8/layout/cycle8"/>
    <dgm:cxn modelId="{81B29D18-9094-4B92-BBD3-A9D5960C7D36}" type="presParOf" srcId="{42A29DAD-FAFC-44C0-A3E9-87C05866FB6F}" destId="{BE769F46-CDA3-4A2E-A36D-E2A41CD498DA}" srcOrd="6" destOrd="0" presId="urn:microsoft.com/office/officeart/2005/8/layout/cycle8"/>
    <dgm:cxn modelId="{FC351108-9195-4518-89ED-75C3377F1F5B}" type="presParOf" srcId="{42A29DAD-FAFC-44C0-A3E9-87C05866FB6F}" destId="{05ED3674-5BF3-4B53-866F-11FEF0A36FB2}" srcOrd="7" destOrd="0" presId="urn:microsoft.com/office/officeart/2005/8/layout/cycle8"/>
    <dgm:cxn modelId="{C76B4EF5-F467-4698-A163-FF155AB12C35}" type="presParOf" srcId="{42A29DAD-FAFC-44C0-A3E9-87C05866FB6F}" destId="{8BDAA19A-1F26-404C-971B-2FFE6F394D71}" srcOrd="8" destOrd="0" presId="urn:microsoft.com/office/officeart/2005/8/layout/cycle8"/>
    <dgm:cxn modelId="{ADA263E5-A525-4505-9DC2-F31EBC6B6596}" type="presParOf" srcId="{42A29DAD-FAFC-44C0-A3E9-87C05866FB6F}" destId="{0D7D25D9-F49E-41CF-BBDC-56CDAA395B2F}" srcOrd="9" destOrd="0" presId="urn:microsoft.com/office/officeart/2005/8/layout/cycle8"/>
    <dgm:cxn modelId="{ECCFF428-677E-4851-9E40-C5BC450BF9F2}" type="presParOf" srcId="{42A29DAD-FAFC-44C0-A3E9-87C05866FB6F}" destId="{95475AE5-46C6-4A8B-A55C-B753157B9FDA}" srcOrd="10" destOrd="0" presId="urn:microsoft.com/office/officeart/2005/8/layout/cycle8"/>
    <dgm:cxn modelId="{1D2A5DFC-C910-44B5-8A30-D6D5BB5AF332}" type="presParOf" srcId="{42A29DAD-FAFC-44C0-A3E9-87C05866FB6F}" destId="{CF1BF579-1F3C-435A-8BA3-6060284289DB}" srcOrd="11" destOrd="0" presId="urn:microsoft.com/office/officeart/2005/8/layout/cycle8"/>
    <dgm:cxn modelId="{38C62225-85A6-4A76-9AB0-1C21131BB943}" type="presParOf" srcId="{42A29DAD-FAFC-44C0-A3E9-87C05866FB6F}" destId="{FA26F160-3138-4CCD-AA6C-74A16708C7DE}" srcOrd="12" destOrd="0" presId="urn:microsoft.com/office/officeart/2005/8/layout/cycle8"/>
    <dgm:cxn modelId="{6A1CA2DB-2AAF-430B-AA65-B88BD24F228B}" type="presParOf" srcId="{42A29DAD-FAFC-44C0-A3E9-87C05866FB6F}" destId="{5C0A255F-40E8-4B2F-BF85-6DCA71E81B8A}" srcOrd="13" destOrd="0" presId="urn:microsoft.com/office/officeart/2005/8/layout/cycle8"/>
    <dgm:cxn modelId="{D72E7F17-F556-4D8F-ADAE-495F8BF8B7FC}" type="presParOf" srcId="{42A29DAD-FAFC-44C0-A3E9-87C05866FB6F}" destId="{4BF2C5E9-61E8-4636-A921-562D01592F1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23EC3A-EDE9-4CF4-89AD-1B42577DEB1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C1BC83-F072-4815-B34A-AD850B2A7BF1}">
      <dgm:prSet phldrT="[Text]" custT="1"/>
      <dgm:spPr/>
      <dgm:t>
        <a:bodyPr/>
        <a:lstStyle/>
        <a:p>
          <a:r>
            <a:rPr lang="sl-SI" sz="2000" dirty="0"/>
            <a:t>Your Schoolmates</a:t>
          </a:r>
          <a:endParaRPr lang="en-US" sz="2000" dirty="0"/>
        </a:p>
      </dgm:t>
    </dgm:pt>
    <dgm:pt modelId="{5941FFE6-EC7A-4D56-AF22-0F0BE6DD261C}" type="parTrans" cxnId="{2018F35D-FAC6-4CCA-BEA8-A29FE712049E}">
      <dgm:prSet/>
      <dgm:spPr/>
      <dgm:t>
        <a:bodyPr/>
        <a:lstStyle/>
        <a:p>
          <a:endParaRPr lang="en-US" sz="3600"/>
        </a:p>
      </dgm:t>
    </dgm:pt>
    <dgm:pt modelId="{79DC584E-DE0D-42C8-866A-10678B11318A}" type="sibTrans" cxnId="{2018F35D-FAC6-4CCA-BEA8-A29FE712049E}">
      <dgm:prSet/>
      <dgm:spPr/>
      <dgm:t>
        <a:bodyPr/>
        <a:lstStyle/>
        <a:p>
          <a:endParaRPr lang="en-US" sz="3600"/>
        </a:p>
      </dgm:t>
    </dgm:pt>
    <dgm:pt modelId="{63904CF7-9CC6-456B-8234-17EF0C3F7D4C}">
      <dgm:prSet phldrT="[Text]" custT="1"/>
      <dgm:spPr/>
      <dgm:t>
        <a:bodyPr/>
        <a:lstStyle/>
        <a:p>
          <a:r>
            <a:rPr lang="sl-SI" sz="2000" dirty="0"/>
            <a:t>They most likely face the same issues as you. </a:t>
          </a:r>
          <a:endParaRPr lang="en-US" sz="2000" dirty="0"/>
        </a:p>
      </dgm:t>
    </dgm:pt>
    <dgm:pt modelId="{8AFE6CE4-CD25-4954-9F80-DEB78CAF73BE}" type="parTrans" cxnId="{40180695-1622-4C70-9549-F6B69E4B54EF}">
      <dgm:prSet/>
      <dgm:spPr/>
      <dgm:t>
        <a:bodyPr/>
        <a:lstStyle/>
        <a:p>
          <a:endParaRPr lang="en-US" sz="3600"/>
        </a:p>
      </dgm:t>
    </dgm:pt>
    <dgm:pt modelId="{25EB6847-4CA2-4D33-9A80-1436F33D7961}" type="sibTrans" cxnId="{40180695-1622-4C70-9549-F6B69E4B54EF}">
      <dgm:prSet/>
      <dgm:spPr/>
      <dgm:t>
        <a:bodyPr/>
        <a:lstStyle/>
        <a:p>
          <a:endParaRPr lang="en-US" sz="3600"/>
        </a:p>
      </dgm:t>
    </dgm:pt>
    <dgm:pt modelId="{F135C9B0-57D5-433A-9375-5F3802E6A23C}">
      <dgm:prSet phldrT="[Text]" custT="1"/>
      <dgm:spPr/>
      <dgm:t>
        <a:bodyPr/>
        <a:lstStyle/>
        <a:p>
          <a:r>
            <a:rPr lang="sl-SI" sz="2000" dirty="0"/>
            <a:t>Student Tutors and Buddies</a:t>
          </a:r>
          <a:endParaRPr lang="en-US" sz="2000" dirty="0"/>
        </a:p>
      </dgm:t>
    </dgm:pt>
    <dgm:pt modelId="{D132CF6B-888A-47B0-A38B-ABEB1965FCE1}" type="parTrans" cxnId="{B5D5F4A3-EE1C-43E5-9CA1-8F4E8A19CAF0}">
      <dgm:prSet/>
      <dgm:spPr/>
      <dgm:t>
        <a:bodyPr/>
        <a:lstStyle/>
        <a:p>
          <a:endParaRPr lang="en-US" sz="3600"/>
        </a:p>
      </dgm:t>
    </dgm:pt>
    <dgm:pt modelId="{DB98DD70-3063-4A17-AAC5-BC117B82D793}" type="sibTrans" cxnId="{B5D5F4A3-EE1C-43E5-9CA1-8F4E8A19CAF0}">
      <dgm:prSet/>
      <dgm:spPr/>
      <dgm:t>
        <a:bodyPr/>
        <a:lstStyle/>
        <a:p>
          <a:endParaRPr lang="en-US" sz="3600"/>
        </a:p>
      </dgm:t>
    </dgm:pt>
    <dgm:pt modelId="{AC0AD739-9879-4D3C-87F2-E4B4B6FF7B01}">
      <dgm:prSet phldrT="[Text]" custT="1"/>
      <dgm:spPr/>
      <dgm:t>
        <a:bodyPr/>
        <a:lstStyle/>
        <a:p>
          <a:r>
            <a:rPr lang="sl-SI" sz="2000" dirty="0"/>
            <a:t>They are here to help you out or at least direct you to appropriate help.</a:t>
          </a:r>
          <a:endParaRPr lang="en-US" sz="2000" dirty="0"/>
        </a:p>
      </dgm:t>
    </dgm:pt>
    <dgm:pt modelId="{836B1C03-4564-453F-A59B-A5A083B64C5D}" type="parTrans" cxnId="{69ABE81C-B788-4A17-8045-78B4E627AD95}">
      <dgm:prSet/>
      <dgm:spPr/>
      <dgm:t>
        <a:bodyPr/>
        <a:lstStyle/>
        <a:p>
          <a:endParaRPr lang="en-US" sz="3600"/>
        </a:p>
      </dgm:t>
    </dgm:pt>
    <dgm:pt modelId="{E88BF52E-077E-47A7-BA38-A9BAD9492C4C}" type="sibTrans" cxnId="{69ABE81C-B788-4A17-8045-78B4E627AD95}">
      <dgm:prSet/>
      <dgm:spPr/>
      <dgm:t>
        <a:bodyPr/>
        <a:lstStyle/>
        <a:p>
          <a:endParaRPr lang="en-US" sz="3600"/>
        </a:p>
      </dgm:t>
    </dgm:pt>
    <dgm:pt modelId="{39B86B29-B44C-43F8-8714-FAD682FA7902}">
      <dgm:prSet phldrT="[Text]" custT="1"/>
      <dgm:spPr/>
      <dgm:t>
        <a:bodyPr/>
        <a:lstStyle/>
        <a:p>
          <a:r>
            <a:rPr lang="sl-SI" sz="2000" dirty="0"/>
            <a:t>Student P</a:t>
          </a:r>
          <a:r>
            <a:rPr lang="en-US" sz="2000" dirty="0" err="1"/>
            <a:t>sychosocial</a:t>
          </a:r>
          <a:r>
            <a:rPr lang="en-US" sz="2000" dirty="0"/>
            <a:t> </a:t>
          </a:r>
          <a:r>
            <a:rPr lang="sl-SI" sz="2000" dirty="0"/>
            <a:t>C</a:t>
          </a:r>
          <a:r>
            <a:rPr lang="en-US" sz="2000" dirty="0" err="1"/>
            <a:t>ounseling</a:t>
          </a:r>
          <a:endParaRPr lang="en-US" sz="2000" dirty="0"/>
        </a:p>
      </dgm:t>
    </dgm:pt>
    <dgm:pt modelId="{7C6A4A62-2673-4FFC-8E0D-9BDA27B2F362}" type="parTrans" cxnId="{B96757EE-79AA-4ADA-A7A5-6B4E6CFC87F1}">
      <dgm:prSet/>
      <dgm:spPr/>
      <dgm:t>
        <a:bodyPr/>
        <a:lstStyle/>
        <a:p>
          <a:endParaRPr lang="en-US" sz="3600"/>
        </a:p>
      </dgm:t>
    </dgm:pt>
    <dgm:pt modelId="{89AC5246-DEFA-4CD0-8746-A3BF9930622E}" type="sibTrans" cxnId="{B96757EE-79AA-4ADA-A7A5-6B4E6CFC87F1}">
      <dgm:prSet/>
      <dgm:spPr/>
      <dgm:t>
        <a:bodyPr/>
        <a:lstStyle/>
        <a:p>
          <a:endParaRPr lang="en-US" sz="3600"/>
        </a:p>
      </dgm:t>
    </dgm:pt>
    <dgm:pt modelId="{2E968CE4-03CA-4535-91AC-65D0EAABFC05}">
      <dgm:prSet phldrT="[Text]" custT="1"/>
      <dgm:spPr/>
      <dgm:t>
        <a:bodyPr/>
        <a:lstStyle/>
        <a:p>
          <a:r>
            <a:rPr lang="sl-SI" sz="2000" dirty="0">
              <a:hlinkClick xmlns:r="http://schemas.openxmlformats.org/officeDocument/2006/relationships" r:id="rId1"/>
            </a:rPr>
            <a:t>https://www.uni-lj.si/en/university/equality-and-inclusion/psychosocial-counselling-service</a:t>
          </a:r>
          <a:endParaRPr lang="en-US" sz="2000" dirty="0"/>
        </a:p>
      </dgm:t>
    </dgm:pt>
    <dgm:pt modelId="{75CE8EFE-BCA8-419D-BA1E-4AD0AD94CF14}" type="parTrans" cxnId="{B3497D7B-A617-41C3-8F94-837F653FD8A2}">
      <dgm:prSet/>
      <dgm:spPr/>
      <dgm:t>
        <a:bodyPr/>
        <a:lstStyle/>
        <a:p>
          <a:endParaRPr lang="en-US" sz="3600"/>
        </a:p>
      </dgm:t>
    </dgm:pt>
    <dgm:pt modelId="{71D096EC-A674-4557-B06A-843C819F38AE}" type="sibTrans" cxnId="{B3497D7B-A617-41C3-8F94-837F653FD8A2}">
      <dgm:prSet/>
      <dgm:spPr/>
      <dgm:t>
        <a:bodyPr/>
        <a:lstStyle/>
        <a:p>
          <a:endParaRPr lang="en-US" sz="3600"/>
        </a:p>
      </dgm:t>
    </dgm:pt>
    <dgm:pt modelId="{A19A9BCB-39F5-44F8-A22E-FAB05CA11B86}">
      <dgm:prSet phldrT="[Text]" custT="1"/>
      <dgm:spPr/>
      <dgm:t>
        <a:bodyPr/>
        <a:lstStyle/>
        <a:p>
          <a:r>
            <a:rPr lang="sl-SI" sz="2000" err="1"/>
            <a:t>Student</a:t>
          </a:r>
          <a:r>
            <a:rPr lang="sl-SI" sz="2000"/>
            <a:t> </a:t>
          </a:r>
          <a:r>
            <a:rPr lang="sl-SI" sz="2000" err="1"/>
            <a:t>Law</a:t>
          </a:r>
          <a:r>
            <a:rPr lang="sl-SI" sz="2000"/>
            <a:t> </a:t>
          </a:r>
          <a:r>
            <a:rPr lang="sl-SI" sz="2000" err="1"/>
            <a:t>Counseling</a:t>
          </a:r>
          <a:endParaRPr lang="en-US" sz="2000"/>
        </a:p>
      </dgm:t>
    </dgm:pt>
    <dgm:pt modelId="{26E29C6A-D06A-4A72-9991-35703DDC93FC}" type="parTrans" cxnId="{25E42D4A-2993-403F-B307-C7494D9D69BD}">
      <dgm:prSet/>
      <dgm:spPr/>
      <dgm:t>
        <a:bodyPr/>
        <a:lstStyle/>
        <a:p>
          <a:endParaRPr lang="en-US" sz="3600"/>
        </a:p>
      </dgm:t>
    </dgm:pt>
    <dgm:pt modelId="{646E62E4-8524-45D9-97E2-3FB7744340B2}" type="sibTrans" cxnId="{25E42D4A-2993-403F-B307-C7494D9D69BD}">
      <dgm:prSet/>
      <dgm:spPr/>
      <dgm:t>
        <a:bodyPr/>
        <a:lstStyle/>
        <a:p>
          <a:endParaRPr lang="en-US" sz="3600"/>
        </a:p>
      </dgm:t>
    </dgm:pt>
    <dgm:pt modelId="{98F6C53C-D075-4513-8979-B002CC15B29D}">
      <dgm:prSet phldrT="[Text]" custT="1"/>
      <dgm:spPr/>
      <dgm:t>
        <a:bodyPr/>
        <a:lstStyle/>
        <a:p>
          <a:endParaRPr lang="en-US" sz="2000" dirty="0"/>
        </a:p>
      </dgm:t>
    </dgm:pt>
    <dgm:pt modelId="{83CCF547-E50A-4AD5-9CD3-07413A5D94AA}" type="parTrans" cxnId="{84E567D8-9ECA-483B-8034-4999E5343F18}">
      <dgm:prSet/>
      <dgm:spPr/>
      <dgm:t>
        <a:bodyPr/>
        <a:lstStyle/>
        <a:p>
          <a:endParaRPr lang="en-US" sz="3600"/>
        </a:p>
      </dgm:t>
    </dgm:pt>
    <dgm:pt modelId="{1895B28A-53E7-4E82-9A7F-40B0D6479AF6}" type="sibTrans" cxnId="{84E567D8-9ECA-483B-8034-4999E5343F18}">
      <dgm:prSet/>
      <dgm:spPr/>
      <dgm:t>
        <a:bodyPr/>
        <a:lstStyle/>
        <a:p>
          <a:endParaRPr lang="en-US" sz="3600"/>
        </a:p>
      </dgm:t>
    </dgm:pt>
    <dgm:pt modelId="{54DC7AC5-CFEC-42F9-80B3-2418F10F9C01}">
      <dgm:prSet phldrT="[Text]"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2"/>
            </a:rPr>
            <a:t>http://www.svetovalnica.com/</a:t>
          </a:r>
          <a:r>
            <a:rPr lang="sl-SI" sz="2000" dirty="0"/>
            <a:t> </a:t>
          </a:r>
          <a:endParaRPr lang="en-US" sz="2000" dirty="0"/>
        </a:p>
      </dgm:t>
    </dgm:pt>
    <dgm:pt modelId="{D440F959-E6A7-4B4C-B6CB-102CBD47B394}" type="parTrans" cxnId="{DDC1ED5B-2EAD-4C13-8CCC-A4415AE2BD23}">
      <dgm:prSet/>
      <dgm:spPr/>
      <dgm:t>
        <a:bodyPr/>
        <a:lstStyle/>
        <a:p>
          <a:endParaRPr lang="en-US" sz="3600"/>
        </a:p>
      </dgm:t>
    </dgm:pt>
    <dgm:pt modelId="{CE22CC2C-5A4F-49F2-B216-C9BECC1DCED7}" type="sibTrans" cxnId="{DDC1ED5B-2EAD-4C13-8CCC-A4415AE2BD23}">
      <dgm:prSet/>
      <dgm:spPr/>
      <dgm:t>
        <a:bodyPr/>
        <a:lstStyle/>
        <a:p>
          <a:endParaRPr lang="en-US" sz="3600"/>
        </a:p>
      </dgm:t>
    </dgm:pt>
    <dgm:pt modelId="{20B847D4-4940-4195-BFC2-CFE2EFDF192A}" type="pres">
      <dgm:prSet presAssocID="{B523EC3A-EDE9-4CF4-89AD-1B42577DEB11}" presName="Name0" presStyleCnt="0">
        <dgm:presLayoutVars>
          <dgm:dir/>
          <dgm:animLvl val="lvl"/>
          <dgm:resizeHandles val="exact"/>
        </dgm:presLayoutVars>
      </dgm:prSet>
      <dgm:spPr/>
    </dgm:pt>
    <dgm:pt modelId="{CC66B970-A84D-474A-9C81-DAB9D2C7C51A}" type="pres">
      <dgm:prSet presAssocID="{83C1BC83-F072-4815-B34A-AD850B2A7BF1}" presName="composite" presStyleCnt="0"/>
      <dgm:spPr/>
    </dgm:pt>
    <dgm:pt modelId="{11A71AC6-10CA-44C3-9087-C16FF238C807}" type="pres">
      <dgm:prSet presAssocID="{83C1BC83-F072-4815-B34A-AD850B2A7BF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5EFEFFF-5FA1-43F9-A62C-DB9645530D25}" type="pres">
      <dgm:prSet presAssocID="{83C1BC83-F072-4815-B34A-AD850B2A7BF1}" presName="desTx" presStyleLbl="alignAccFollowNode1" presStyleIdx="0" presStyleCnt="4" custLinFactNeighborX="-599" custLinFactNeighborY="239">
        <dgm:presLayoutVars>
          <dgm:bulletEnabled val="1"/>
        </dgm:presLayoutVars>
      </dgm:prSet>
      <dgm:spPr/>
    </dgm:pt>
    <dgm:pt modelId="{F480FC8E-CB22-4B80-AA31-32643687B2B9}" type="pres">
      <dgm:prSet presAssocID="{79DC584E-DE0D-42C8-866A-10678B11318A}" presName="space" presStyleCnt="0"/>
      <dgm:spPr/>
    </dgm:pt>
    <dgm:pt modelId="{AA2EB2AA-B537-4CA5-9F6B-2080627E32A2}" type="pres">
      <dgm:prSet presAssocID="{F135C9B0-57D5-433A-9375-5F3802E6A23C}" presName="composite" presStyleCnt="0"/>
      <dgm:spPr/>
    </dgm:pt>
    <dgm:pt modelId="{11C6F763-A166-4388-BAF7-311E2058E242}" type="pres">
      <dgm:prSet presAssocID="{F135C9B0-57D5-433A-9375-5F3802E6A23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4D4FE61-2D5D-4BC5-824B-30AF69DA3156}" type="pres">
      <dgm:prSet presAssocID="{F135C9B0-57D5-433A-9375-5F3802E6A23C}" presName="desTx" presStyleLbl="alignAccFollowNode1" presStyleIdx="1" presStyleCnt="4">
        <dgm:presLayoutVars>
          <dgm:bulletEnabled val="1"/>
        </dgm:presLayoutVars>
      </dgm:prSet>
      <dgm:spPr/>
    </dgm:pt>
    <dgm:pt modelId="{72FB1F43-754E-4185-B901-AC1E53C6382B}" type="pres">
      <dgm:prSet presAssocID="{DB98DD70-3063-4A17-AAC5-BC117B82D793}" presName="space" presStyleCnt="0"/>
      <dgm:spPr/>
    </dgm:pt>
    <dgm:pt modelId="{205F76F4-D60A-472D-8FC1-BDAA31FF2C48}" type="pres">
      <dgm:prSet presAssocID="{39B86B29-B44C-43F8-8714-FAD682FA7902}" presName="composite" presStyleCnt="0"/>
      <dgm:spPr/>
    </dgm:pt>
    <dgm:pt modelId="{2A4E1732-D6FB-4FCD-B393-2D9133EFDD87}" type="pres">
      <dgm:prSet presAssocID="{39B86B29-B44C-43F8-8714-FAD682FA7902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07D4DD6-7BA5-410F-92CE-3157227ABD93}" type="pres">
      <dgm:prSet presAssocID="{39B86B29-B44C-43F8-8714-FAD682FA7902}" presName="desTx" presStyleLbl="alignAccFollowNode1" presStyleIdx="2" presStyleCnt="4">
        <dgm:presLayoutVars>
          <dgm:bulletEnabled val="1"/>
        </dgm:presLayoutVars>
      </dgm:prSet>
      <dgm:spPr/>
    </dgm:pt>
    <dgm:pt modelId="{03C4398F-1758-492C-A31F-950622C5C75E}" type="pres">
      <dgm:prSet presAssocID="{89AC5246-DEFA-4CD0-8746-A3BF9930622E}" presName="space" presStyleCnt="0"/>
      <dgm:spPr/>
    </dgm:pt>
    <dgm:pt modelId="{2154FF58-BECF-4B5A-B4EF-607E516AB1F3}" type="pres">
      <dgm:prSet presAssocID="{A19A9BCB-39F5-44F8-A22E-FAB05CA11B86}" presName="composite" presStyleCnt="0"/>
      <dgm:spPr/>
    </dgm:pt>
    <dgm:pt modelId="{780695CE-C098-44FF-AEA7-75C3373AC935}" type="pres">
      <dgm:prSet presAssocID="{A19A9BCB-39F5-44F8-A22E-FAB05CA11B86}" presName="parTx" presStyleLbl="alignNode1" presStyleIdx="3" presStyleCnt="4" custLinFactNeighborX="448" custLinFactNeighborY="2495">
        <dgm:presLayoutVars>
          <dgm:chMax val="0"/>
          <dgm:chPref val="0"/>
          <dgm:bulletEnabled val="1"/>
        </dgm:presLayoutVars>
      </dgm:prSet>
      <dgm:spPr/>
    </dgm:pt>
    <dgm:pt modelId="{F11B5FBF-D04E-483B-8E7B-7DC47E14D5AF}" type="pres">
      <dgm:prSet presAssocID="{A19A9BCB-39F5-44F8-A22E-FAB05CA11B8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9ABE81C-B788-4A17-8045-78B4E627AD95}" srcId="{F135C9B0-57D5-433A-9375-5F3802E6A23C}" destId="{AC0AD739-9879-4D3C-87F2-E4B4B6FF7B01}" srcOrd="0" destOrd="0" parTransId="{836B1C03-4564-453F-A59B-A5A083B64C5D}" sibTransId="{E88BF52E-077E-47A7-BA38-A9BAD9492C4C}"/>
    <dgm:cxn modelId="{0BEFB929-EB61-49B8-B48C-E3693EC8F90F}" type="presOf" srcId="{54DC7AC5-CFEC-42F9-80B3-2418F10F9C01}" destId="{F11B5FBF-D04E-483B-8E7B-7DC47E14D5AF}" srcOrd="0" destOrd="0" presId="urn:microsoft.com/office/officeart/2005/8/layout/hList1"/>
    <dgm:cxn modelId="{F0FB0A2E-5359-4C1C-915C-3039B011D8C8}" type="presOf" srcId="{A19A9BCB-39F5-44F8-A22E-FAB05CA11B86}" destId="{780695CE-C098-44FF-AEA7-75C3373AC935}" srcOrd="0" destOrd="0" presId="urn:microsoft.com/office/officeart/2005/8/layout/hList1"/>
    <dgm:cxn modelId="{AC7AD635-98F8-43BB-AAE1-F314DC86116D}" type="presOf" srcId="{83C1BC83-F072-4815-B34A-AD850B2A7BF1}" destId="{11A71AC6-10CA-44C3-9087-C16FF238C807}" srcOrd="0" destOrd="0" presId="urn:microsoft.com/office/officeart/2005/8/layout/hList1"/>
    <dgm:cxn modelId="{C7B62036-F660-4AF5-A77F-DDB2B2BACC78}" type="presOf" srcId="{39B86B29-B44C-43F8-8714-FAD682FA7902}" destId="{2A4E1732-D6FB-4FCD-B393-2D9133EFDD87}" srcOrd="0" destOrd="0" presId="urn:microsoft.com/office/officeart/2005/8/layout/hList1"/>
    <dgm:cxn modelId="{804C9B38-1632-4010-ACA7-A21111DA018C}" type="presOf" srcId="{B523EC3A-EDE9-4CF4-89AD-1B42577DEB11}" destId="{20B847D4-4940-4195-BFC2-CFE2EFDF192A}" srcOrd="0" destOrd="0" presId="urn:microsoft.com/office/officeart/2005/8/layout/hList1"/>
    <dgm:cxn modelId="{DDC1ED5B-2EAD-4C13-8CCC-A4415AE2BD23}" srcId="{A19A9BCB-39F5-44F8-A22E-FAB05CA11B86}" destId="{54DC7AC5-CFEC-42F9-80B3-2418F10F9C01}" srcOrd="0" destOrd="0" parTransId="{D440F959-E6A7-4B4C-B6CB-102CBD47B394}" sibTransId="{CE22CC2C-5A4F-49F2-B216-C9BECC1DCED7}"/>
    <dgm:cxn modelId="{2018F35D-FAC6-4CCA-BEA8-A29FE712049E}" srcId="{B523EC3A-EDE9-4CF4-89AD-1B42577DEB11}" destId="{83C1BC83-F072-4815-B34A-AD850B2A7BF1}" srcOrd="0" destOrd="0" parTransId="{5941FFE6-EC7A-4D56-AF22-0F0BE6DD261C}" sibTransId="{79DC584E-DE0D-42C8-866A-10678B11318A}"/>
    <dgm:cxn modelId="{B12B3566-02BE-4723-A8C3-914B6C2BF1CA}" type="presOf" srcId="{2E968CE4-03CA-4535-91AC-65D0EAABFC05}" destId="{907D4DD6-7BA5-410F-92CE-3157227ABD93}" srcOrd="0" destOrd="0" presId="urn:microsoft.com/office/officeart/2005/8/layout/hList1"/>
    <dgm:cxn modelId="{25E42D4A-2993-403F-B307-C7494D9D69BD}" srcId="{B523EC3A-EDE9-4CF4-89AD-1B42577DEB11}" destId="{A19A9BCB-39F5-44F8-A22E-FAB05CA11B86}" srcOrd="3" destOrd="0" parTransId="{26E29C6A-D06A-4A72-9991-35703DDC93FC}" sibTransId="{646E62E4-8524-45D9-97E2-3FB7744340B2}"/>
    <dgm:cxn modelId="{B3497D7B-A617-41C3-8F94-837F653FD8A2}" srcId="{39B86B29-B44C-43F8-8714-FAD682FA7902}" destId="{2E968CE4-03CA-4535-91AC-65D0EAABFC05}" srcOrd="0" destOrd="0" parTransId="{75CE8EFE-BCA8-419D-BA1E-4AD0AD94CF14}" sibTransId="{71D096EC-A674-4557-B06A-843C819F38AE}"/>
    <dgm:cxn modelId="{D6DCB88F-9126-401B-9618-776F9E9AE7C2}" type="presOf" srcId="{98F6C53C-D075-4513-8979-B002CC15B29D}" destId="{907D4DD6-7BA5-410F-92CE-3157227ABD93}" srcOrd="0" destOrd="1" presId="urn:microsoft.com/office/officeart/2005/8/layout/hList1"/>
    <dgm:cxn modelId="{40180695-1622-4C70-9549-F6B69E4B54EF}" srcId="{83C1BC83-F072-4815-B34A-AD850B2A7BF1}" destId="{63904CF7-9CC6-456B-8234-17EF0C3F7D4C}" srcOrd="0" destOrd="0" parTransId="{8AFE6CE4-CD25-4954-9F80-DEB78CAF73BE}" sibTransId="{25EB6847-4CA2-4D33-9A80-1436F33D7961}"/>
    <dgm:cxn modelId="{B5D5F4A3-EE1C-43E5-9CA1-8F4E8A19CAF0}" srcId="{B523EC3A-EDE9-4CF4-89AD-1B42577DEB11}" destId="{F135C9B0-57D5-433A-9375-5F3802E6A23C}" srcOrd="1" destOrd="0" parTransId="{D132CF6B-888A-47B0-A38B-ABEB1965FCE1}" sibTransId="{DB98DD70-3063-4A17-AAC5-BC117B82D793}"/>
    <dgm:cxn modelId="{2EC38AA7-5AE3-4309-B502-8BBFB768D367}" type="presOf" srcId="{AC0AD739-9879-4D3C-87F2-E4B4B6FF7B01}" destId="{14D4FE61-2D5D-4BC5-824B-30AF69DA3156}" srcOrd="0" destOrd="0" presId="urn:microsoft.com/office/officeart/2005/8/layout/hList1"/>
    <dgm:cxn modelId="{9062C0C9-BEE9-472B-BF66-406FD381FE8C}" type="presOf" srcId="{F135C9B0-57D5-433A-9375-5F3802E6A23C}" destId="{11C6F763-A166-4388-BAF7-311E2058E242}" srcOrd="0" destOrd="0" presId="urn:microsoft.com/office/officeart/2005/8/layout/hList1"/>
    <dgm:cxn modelId="{84E567D8-9ECA-483B-8034-4999E5343F18}" srcId="{39B86B29-B44C-43F8-8714-FAD682FA7902}" destId="{98F6C53C-D075-4513-8979-B002CC15B29D}" srcOrd="1" destOrd="0" parTransId="{83CCF547-E50A-4AD5-9CD3-07413A5D94AA}" sibTransId="{1895B28A-53E7-4E82-9A7F-40B0D6479AF6}"/>
    <dgm:cxn modelId="{B96757EE-79AA-4ADA-A7A5-6B4E6CFC87F1}" srcId="{B523EC3A-EDE9-4CF4-89AD-1B42577DEB11}" destId="{39B86B29-B44C-43F8-8714-FAD682FA7902}" srcOrd="2" destOrd="0" parTransId="{7C6A4A62-2673-4FFC-8E0D-9BDA27B2F362}" sibTransId="{89AC5246-DEFA-4CD0-8746-A3BF9930622E}"/>
    <dgm:cxn modelId="{E7A127FB-BAAA-4974-B1F6-9EAA5AAC14CD}" type="presOf" srcId="{63904CF7-9CC6-456B-8234-17EF0C3F7D4C}" destId="{35EFEFFF-5FA1-43F9-A62C-DB9645530D25}" srcOrd="0" destOrd="0" presId="urn:microsoft.com/office/officeart/2005/8/layout/hList1"/>
    <dgm:cxn modelId="{2BA95FB0-6ABA-4AE7-ACB2-816B7F7627A9}" type="presParOf" srcId="{20B847D4-4940-4195-BFC2-CFE2EFDF192A}" destId="{CC66B970-A84D-474A-9C81-DAB9D2C7C51A}" srcOrd="0" destOrd="0" presId="urn:microsoft.com/office/officeart/2005/8/layout/hList1"/>
    <dgm:cxn modelId="{53C1A94E-7E21-4162-B0D0-98AFB3014363}" type="presParOf" srcId="{CC66B970-A84D-474A-9C81-DAB9D2C7C51A}" destId="{11A71AC6-10CA-44C3-9087-C16FF238C807}" srcOrd="0" destOrd="0" presId="urn:microsoft.com/office/officeart/2005/8/layout/hList1"/>
    <dgm:cxn modelId="{078FE1CE-F2AC-43D7-8893-39C261D15629}" type="presParOf" srcId="{CC66B970-A84D-474A-9C81-DAB9D2C7C51A}" destId="{35EFEFFF-5FA1-43F9-A62C-DB9645530D25}" srcOrd="1" destOrd="0" presId="urn:microsoft.com/office/officeart/2005/8/layout/hList1"/>
    <dgm:cxn modelId="{2FB0AEC6-A423-4EDA-985A-81C1B984547F}" type="presParOf" srcId="{20B847D4-4940-4195-BFC2-CFE2EFDF192A}" destId="{F480FC8E-CB22-4B80-AA31-32643687B2B9}" srcOrd="1" destOrd="0" presId="urn:microsoft.com/office/officeart/2005/8/layout/hList1"/>
    <dgm:cxn modelId="{5461AAF1-E73C-4397-BB82-31DC6E3FFEFB}" type="presParOf" srcId="{20B847D4-4940-4195-BFC2-CFE2EFDF192A}" destId="{AA2EB2AA-B537-4CA5-9F6B-2080627E32A2}" srcOrd="2" destOrd="0" presId="urn:microsoft.com/office/officeart/2005/8/layout/hList1"/>
    <dgm:cxn modelId="{94F603D6-F42D-46DF-A116-9CB00E589883}" type="presParOf" srcId="{AA2EB2AA-B537-4CA5-9F6B-2080627E32A2}" destId="{11C6F763-A166-4388-BAF7-311E2058E242}" srcOrd="0" destOrd="0" presId="urn:microsoft.com/office/officeart/2005/8/layout/hList1"/>
    <dgm:cxn modelId="{1CC7D8DA-AA83-4BCA-826E-75C59816F882}" type="presParOf" srcId="{AA2EB2AA-B537-4CA5-9F6B-2080627E32A2}" destId="{14D4FE61-2D5D-4BC5-824B-30AF69DA3156}" srcOrd="1" destOrd="0" presId="urn:microsoft.com/office/officeart/2005/8/layout/hList1"/>
    <dgm:cxn modelId="{848ABD90-371A-4E2D-B526-6494F5DD32E3}" type="presParOf" srcId="{20B847D4-4940-4195-BFC2-CFE2EFDF192A}" destId="{72FB1F43-754E-4185-B901-AC1E53C6382B}" srcOrd="3" destOrd="0" presId="urn:microsoft.com/office/officeart/2005/8/layout/hList1"/>
    <dgm:cxn modelId="{F3505BEC-7564-48DA-BCB0-7737B6D9E2AD}" type="presParOf" srcId="{20B847D4-4940-4195-BFC2-CFE2EFDF192A}" destId="{205F76F4-D60A-472D-8FC1-BDAA31FF2C48}" srcOrd="4" destOrd="0" presId="urn:microsoft.com/office/officeart/2005/8/layout/hList1"/>
    <dgm:cxn modelId="{91B48F53-17A1-47F1-B0E6-953AF2DEC8DC}" type="presParOf" srcId="{205F76F4-D60A-472D-8FC1-BDAA31FF2C48}" destId="{2A4E1732-D6FB-4FCD-B393-2D9133EFDD87}" srcOrd="0" destOrd="0" presId="urn:microsoft.com/office/officeart/2005/8/layout/hList1"/>
    <dgm:cxn modelId="{497200C9-CA0E-4A70-AAEF-1079D6472E09}" type="presParOf" srcId="{205F76F4-D60A-472D-8FC1-BDAA31FF2C48}" destId="{907D4DD6-7BA5-410F-92CE-3157227ABD93}" srcOrd="1" destOrd="0" presId="urn:microsoft.com/office/officeart/2005/8/layout/hList1"/>
    <dgm:cxn modelId="{12ECDF39-4BD7-4DDD-9A08-1037CDA8D870}" type="presParOf" srcId="{20B847D4-4940-4195-BFC2-CFE2EFDF192A}" destId="{03C4398F-1758-492C-A31F-950622C5C75E}" srcOrd="5" destOrd="0" presId="urn:microsoft.com/office/officeart/2005/8/layout/hList1"/>
    <dgm:cxn modelId="{9F99AAF8-3C54-499D-AFCF-E479EBC0E965}" type="presParOf" srcId="{20B847D4-4940-4195-BFC2-CFE2EFDF192A}" destId="{2154FF58-BECF-4B5A-B4EF-607E516AB1F3}" srcOrd="6" destOrd="0" presId="urn:microsoft.com/office/officeart/2005/8/layout/hList1"/>
    <dgm:cxn modelId="{E39248B7-1515-4BFC-9AAB-7C106226ADDB}" type="presParOf" srcId="{2154FF58-BECF-4B5A-B4EF-607E516AB1F3}" destId="{780695CE-C098-44FF-AEA7-75C3373AC935}" srcOrd="0" destOrd="0" presId="urn:microsoft.com/office/officeart/2005/8/layout/hList1"/>
    <dgm:cxn modelId="{34018E0F-0EFF-4885-9A3D-8BE178CA14A3}" type="presParOf" srcId="{2154FF58-BECF-4B5A-B4EF-607E516AB1F3}" destId="{F11B5FBF-D04E-483B-8E7B-7DC47E14D5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A3D62-FC4D-427C-9906-1793DABA66E6}">
      <dsp:nvSpPr>
        <dsp:cNvPr id="0" name=""/>
        <dsp:cNvSpPr/>
      </dsp:nvSpPr>
      <dsp:spPr>
        <a:xfrm>
          <a:off x="1982851" y="328518"/>
          <a:ext cx="4245466" cy="4245466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ADD A COURSE</a:t>
          </a:r>
        </a:p>
      </dsp:txBody>
      <dsp:txXfrm>
        <a:off x="4220313" y="1228152"/>
        <a:ext cx="1516238" cy="1263531"/>
      </dsp:txXfrm>
    </dsp:sp>
    <dsp:sp modelId="{2308E14E-E287-4AE3-946D-A3542706DF74}">
      <dsp:nvSpPr>
        <dsp:cNvPr id="0" name=""/>
        <dsp:cNvSpPr/>
      </dsp:nvSpPr>
      <dsp:spPr>
        <a:xfrm>
          <a:off x="1895414" y="480142"/>
          <a:ext cx="4245466" cy="4245466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DELETE A COURSE</a:t>
          </a:r>
        </a:p>
      </dsp:txBody>
      <dsp:txXfrm>
        <a:off x="2906240" y="3234641"/>
        <a:ext cx="2274357" cy="1111907"/>
      </dsp:txXfrm>
    </dsp:sp>
    <dsp:sp modelId="{8BDAA19A-1F26-404C-971B-2FFE6F394D71}">
      <dsp:nvSpPr>
        <dsp:cNvPr id="0" name=""/>
        <dsp:cNvSpPr/>
      </dsp:nvSpPr>
      <dsp:spPr>
        <a:xfrm>
          <a:off x="1807978" y="328518"/>
          <a:ext cx="4245466" cy="4245466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CHANGE A COURSE</a:t>
          </a:r>
        </a:p>
      </dsp:txBody>
      <dsp:txXfrm>
        <a:off x="2299744" y="1228152"/>
        <a:ext cx="1516238" cy="1263531"/>
      </dsp:txXfrm>
    </dsp:sp>
    <dsp:sp modelId="{FA26F160-3138-4CCD-AA6C-74A16708C7DE}">
      <dsp:nvSpPr>
        <dsp:cNvPr id="0" name=""/>
        <dsp:cNvSpPr/>
      </dsp:nvSpPr>
      <dsp:spPr>
        <a:xfrm>
          <a:off x="1720386" y="65703"/>
          <a:ext cx="4771095" cy="477109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A255F-40E8-4B2F-BF85-6DCA71E81B8A}">
      <dsp:nvSpPr>
        <dsp:cNvPr id="0" name=""/>
        <dsp:cNvSpPr/>
      </dsp:nvSpPr>
      <dsp:spPr>
        <a:xfrm>
          <a:off x="1632600" y="217059"/>
          <a:ext cx="4771095" cy="477109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2C5E9-61E8-4636-A921-562D01592F13}">
      <dsp:nvSpPr>
        <dsp:cNvPr id="0" name=""/>
        <dsp:cNvSpPr/>
      </dsp:nvSpPr>
      <dsp:spPr>
        <a:xfrm>
          <a:off x="1544813" y="65703"/>
          <a:ext cx="4771095" cy="477109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71AC6-10CA-44C3-9087-C16FF238C807}">
      <dsp:nvSpPr>
        <dsp:cNvPr id="0" name=""/>
        <dsp:cNvSpPr/>
      </dsp:nvSpPr>
      <dsp:spPr>
        <a:xfrm>
          <a:off x="16073" y="1253755"/>
          <a:ext cx="2683750" cy="7317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Your Schoolmates</a:t>
          </a:r>
          <a:endParaRPr lang="en-US" sz="2000" kern="1200" dirty="0"/>
        </a:p>
      </dsp:txBody>
      <dsp:txXfrm>
        <a:off x="16073" y="1253755"/>
        <a:ext cx="2683750" cy="731708"/>
      </dsp:txXfrm>
    </dsp:sp>
    <dsp:sp modelId="{35EFEFFF-5FA1-43F9-A62C-DB9645530D25}">
      <dsp:nvSpPr>
        <dsp:cNvPr id="0" name=""/>
        <dsp:cNvSpPr/>
      </dsp:nvSpPr>
      <dsp:spPr>
        <a:xfrm>
          <a:off x="0" y="1990927"/>
          <a:ext cx="2683750" cy="22860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000" kern="1200" dirty="0"/>
            <a:t>They most likely face the same issues as you. </a:t>
          </a:r>
          <a:endParaRPr lang="en-US" sz="2000" kern="1200" dirty="0"/>
        </a:p>
      </dsp:txBody>
      <dsp:txXfrm>
        <a:off x="0" y="1990927"/>
        <a:ext cx="2683750" cy="2286070"/>
      </dsp:txXfrm>
    </dsp:sp>
    <dsp:sp modelId="{11C6F763-A166-4388-BAF7-311E2058E242}">
      <dsp:nvSpPr>
        <dsp:cNvPr id="0" name=""/>
        <dsp:cNvSpPr/>
      </dsp:nvSpPr>
      <dsp:spPr>
        <a:xfrm>
          <a:off x="3075548" y="1253755"/>
          <a:ext cx="2683750" cy="7317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Student Tutors and Buddies</a:t>
          </a:r>
          <a:endParaRPr lang="en-US" sz="2000" kern="1200" dirty="0"/>
        </a:p>
      </dsp:txBody>
      <dsp:txXfrm>
        <a:off x="3075548" y="1253755"/>
        <a:ext cx="2683750" cy="731708"/>
      </dsp:txXfrm>
    </dsp:sp>
    <dsp:sp modelId="{14D4FE61-2D5D-4BC5-824B-30AF69DA3156}">
      <dsp:nvSpPr>
        <dsp:cNvPr id="0" name=""/>
        <dsp:cNvSpPr/>
      </dsp:nvSpPr>
      <dsp:spPr>
        <a:xfrm>
          <a:off x="3075548" y="1985463"/>
          <a:ext cx="2683750" cy="22860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000" kern="1200" dirty="0"/>
            <a:t>They are here to help you out or at least direct you to appropriate help.</a:t>
          </a:r>
          <a:endParaRPr lang="en-US" sz="2000" kern="1200" dirty="0"/>
        </a:p>
      </dsp:txBody>
      <dsp:txXfrm>
        <a:off x="3075548" y="1985463"/>
        <a:ext cx="2683750" cy="2286070"/>
      </dsp:txXfrm>
    </dsp:sp>
    <dsp:sp modelId="{2A4E1732-D6FB-4FCD-B393-2D9133EFDD87}">
      <dsp:nvSpPr>
        <dsp:cNvPr id="0" name=""/>
        <dsp:cNvSpPr/>
      </dsp:nvSpPr>
      <dsp:spPr>
        <a:xfrm>
          <a:off x="6135023" y="1253755"/>
          <a:ext cx="2683750" cy="7317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Student P</a:t>
          </a:r>
          <a:r>
            <a:rPr lang="en-US" sz="2000" kern="1200" dirty="0" err="1"/>
            <a:t>sychosocial</a:t>
          </a:r>
          <a:r>
            <a:rPr lang="en-US" sz="2000" kern="1200" dirty="0"/>
            <a:t> </a:t>
          </a:r>
          <a:r>
            <a:rPr lang="sl-SI" sz="2000" kern="1200" dirty="0"/>
            <a:t>C</a:t>
          </a:r>
          <a:r>
            <a:rPr lang="en-US" sz="2000" kern="1200" dirty="0" err="1"/>
            <a:t>ounseling</a:t>
          </a:r>
          <a:endParaRPr lang="en-US" sz="2000" kern="1200" dirty="0"/>
        </a:p>
      </dsp:txBody>
      <dsp:txXfrm>
        <a:off x="6135023" y="1253755"/>
        <a:ext cx="2683750" cy="731708"/>
      </dsp:txXfrm>
    </dsp:sp>
    <dsp:sp modelId="{907D4DD6-7BA5-410F-92CE-3157227ABD93}">
      <dsp:nvSpPr>
        <dsp:cNvPr id="0" name=""/>
        <dsp:cNvSpPr/>
      </dsp:nvSpPr>
      <dsp:spPr>
        <a:xfrm>
          <a:off x="6135023" y="1985463"/>
          <a:ext cx="2683750" cy="22860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000" kern="1200" dirty="0">
              <a:hlinkClick xmlns:r="http://schemas.openxmlformats.org/officeDocument/2006/relationships" r:id="rId1"/>
            </a:rPr>
            <a:t>https://www.uni-lj.si/en/university/equality-and-inclusion/psychosocial-counselling-service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6135023" y="1985463"/>
        <a:ext cx="2683750" cy="2286070"/>
      </dsp:txXfrm>
    </dsp:sp>
    <dsp:sp modelId="{780695CE-C098-44FF-AEA7-75C3373AC935}">
      <dsp:nvSpPr>
        <dsp:cNvPr id="0" name=""/>
        <dsp:cNvSpPr/>
      </dsp:nvSpPr>
      <dsp:spPr>
        <a:xfrm>
          <a:off x="9206521" y="1272011"/>
          <a:ext cx="2683750" cy="7317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err="1"/>
            <a:t>Student</a:t>
          </a:r>
          <a:r>
            <a:rPr lang="sl-SI" sz="2000" kern="1200"/>
            <a:t> </a:t>
          </a:r>
          <a:r>
            <a:rPr lang="sl-SI" sz="2000" kern="1200" err="1"/>
            <a:t>Law</a:t>
          </a:r>
          <a:r>
            <a:rPr lang="sl-SI" sz="2000" kern="1200"/>
            <a:t> </a:t>
          </a:r>
          <a:r>
            <a:rPr lang="sl-SI" sz="2000" kern="1200" err="1"/>
            <a:t>Counseling</a:t>
          </a:r>
          <a:endParaRPr lang="en-US" sz="2000" kern="1200"/>
        </a:p>
      </dsp:txBody>
      <dsp:txXfrm>
        <a:off x="9206521" y="1272011"/>
        <a:ext cx="2683750" cy="731708"/>
      </dsp:txXfrm>
    </dsp:sp>
    <dsp:sp modelId="{F11B5FBF-D04E-483B-8E7B-7DC47E14D5AF}">
      <dsp:nvSpPr>
        <dsp:cNvPr id="0" name=""/>
        <dsp:cNvSpPr/>
      </dsp:nvSpPr>
      <dsp:spPr>
        <a:xfrm>
          <a:off x="9194498" y="1985463"/>
          <a:ext cx="2683750" cy="22860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2"/>
            </a:rPr>
            <a:t>http://www.svetovalnica.com/</a:t>
          </a:r>
          <a:r>
            <a:rPr lang="sl-SI" sz="2000" kern="1200" dirty="0"/>
            <a:t> </a:t>
          </a:r>
          <a:endParaRPr lang="en-US" sz="2000" kern="1200" dirty="0"/>
        </a:p>
      </dsp:txBody>
      <dsp:txXfrm>
        <a:off x="9194498" y="1985463"/>
        <a:ext cx="2683750" cy="228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5495F-D77B-40F2-9EDB-07A2E7463BF8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6AFB8-08F2-480C-B494-DDC3F7B60F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39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0506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0" name="Google Shape;45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3855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420A-6FA3-389F-BDE8-A32CBBDA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F0D0B-CB79-B361-8A28-5315CB34D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7D49B-801D-9FDF-89F1-A6816DD23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AE4AD-343D-06B4-E1BE-E7F009C8E0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8882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D7839-EFD9-3A01-FF87-098B4053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8DD8F-89BD-6522-222F-A0F06F88F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2D097-829E-A89D-13DB-07DDEFB3E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91669-FE81-805F-2D18-6682FD9C8F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322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AE13-4E6D-95DE-E473-33E412DF7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66975-8F5C-0FC5-A00E-6A4B4145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A6614-7013-0FED-1247-265F1D1E8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9ABE7-2567-F2E6-2658-FB55D90A7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315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173D5-907D-7D1D-C67B-BFDA5E29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08FA9-8FF5-0B4A-6BF6-EDB2D8C95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1702A-5FAF-21E9-8FAB-69C6C2945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89779-29DD-2A21-2B2F-8B698F7C1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201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CCBA-E322-2443-5194-B74A1110B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8F20A-16E3-14A4-AC08-DC01A0AEB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FD103-114D-C911-89EF-A08710E8A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EE9AF-3DF9-09A0-68E6-0A80DE8E7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601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248F9-5629-81A0-DCF5-55F7C18A4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56CCA-957E-FF03-00A2-014710DAA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B994B-1743-8E8B-9D1F-ECB688B9B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1579D-F8C7-70DC-4C7D-0318CA2DE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6EE3F-B710-473B-B138-6A64F9544226}" type="slidenum">
              <a:rPr lang="sl-SI" smtClean="0"/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304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CD704224-330B-3301-DC37-B7B4869B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6C4C767-1502-7764-8024-2FD3B8499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51FE224-8ACE-2249-D0D4-F4FE7D9FF9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B3BEF6E6-045F-C010-9633-967AC58C53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473B8309-1F58-3D0A-90AC-115BB4052A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4" name="Označba mesta vsebine 11">
            <a:extLst>
              <a:ext uri="{FF2B5EF4-FFF2-40B4-BE49-F238E27FC236}">
                <a16:creationId xmlns:a16="http://schemas.microsoft.com/office/drawing/2014/main" id="{9452B4FE-F4DD-D462-D15A-A130AD82ED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</p:spTree>
    <p:extLst>
      <p:ext uri="{BB962C8B-B14F-4D97-AF65-F5344CB8AC3E}">
        <p14:creationId xmlns:p14="http://schemas.microsoft.com/office/powerpoint/2010/main" val="235770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F75186F-17DF-C304-C2CD-6C1813B61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besedi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219199"/>
            <a:ext cx="5400674" cy="147637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1B10EA-C502-5769-743A-2F030138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3019425"/>
            <a:ext cx="10610850" cy="2972412"/>
          </a:xfrm>
        </p:spPr>
        <p:txBody>
          <a:bodyPr/>
          <a:lstStyle>
            <a:lvl1pPr marL="0" indent="0">
              <a:buNone/>
              <a:defRPr lang="sl-SI" dirty="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7C7C665-A2B8-7FA6-95D7-1837AD6C4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0415"/>
            <a:ext cx="8639175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grafikona 12">
            <a:extLst>
              <a:ext uri="{FF2B5EF4-FFF2-40B4-BE49-F238E27FC236}">
                <a16:creationId xmlns:a16="http://schemas.microsoft.com/office/drawing/2014/main" id="{0B68C03E-77E2-976F-014B-439B3B496C0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09800"/>
            <a:ext cx="8639175" cy="3917950"/>
          </a:xfrm>
        </p:spPr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373DCE9-3E82-FD5C-304D-8B5D17E80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grafikon z besedi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90415"/>
            <a:ext cx="6375400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grafikona 12">
            <a:extLst>
              <a:ext uri="{FF2B5EF4-FFF2-40B4-BE49-F238E27FC236}">
                <a16:creationId xmlns:a16="http://schemas.microsoft.com/office/drawing/2014/main" id="{0B68C03E-77E2-976F-014B-439B3B496C0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09800"/>
            <a:ext cx="6375401" cy="3917950"/>
          </a:xfrm>
        </p:spPr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2DAE6D-6B2B-54E6-C92B-8ED85F69E4B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15563" y="2179782"/>
            <a:ext cx="3454399" cy="38114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Kliknite, če želite dodati besedilo</a:t>
            </a:r>
          </a:p>
          <a:p>
            <a:pPr lvl="0"/>
            <a:r>
              <a:rPr lang="sl-SI" dirty="0"/>
              <a:t>Navajate lahko tudi po alinejah</a:t>
            </a:r>
          </a:p>
          <a:p>
            <a:pPr lvl="0"/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1300E52-F596-6040-8831-A5DFF89E5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6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0415"/>
            <a:ext cx="8639175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Označba mesta tabele 6">
            <a:extLst>
              <a:ext uri="{FF2B5EF4-FFF2-40B4-BE49-F238E27FC236}">
                <a16:creationId xmlns:a16="http://schemas.microsoft.com/office/drawing/2014/main" id="{CE06EB63-A1C2-FDBF-7B32-AF5337FFAF7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209800"/>
            <a:ext cx="10208490" cy="3917950"/>
          </a:xfrm>
        </p:spPr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CC6DD68-91FC-F933-3FA1-087B767D7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besedilom in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219199"/>
            <a:ext cx="3143250" cy="1476375"/>
          </a:xfrm>
        </p:spPr>
        <p:txBody>
          <a:bodyPr anchor="b">
            <a:no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1B10EA-C502-5769-743A-2F030138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3019425"/>
            <a:ext cx="3143251" cy="2972412"/>
          </a:xfrm>
        </p:spPr>
        <p:txBody>
          <a:bodyPr/>
          <a:lstStyle>
            <a:lvl1pPr marL="0" indent="0"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slike 8">
            <a:extLst>
              <a:ext uri="{FF2B5EF4-FFF2-40B4-BE49-F238E27FC236}">
                <a16:creationId xmlns:a16="http://schemas.microsoft.com/office/drawing/2014/main" id="{35977274-6061-E50D-23A6-968F48C3F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3400" y="1219199"/>
            <a:ext cx="7029450" cy="4772638"/>
          </a:xfrm>
        </p:spPr>
        <p:txBody>
          <a:bodyPr/>
          <a:lstStyle/>
          <a:p>
            <a:endParaRPr lang="sl-SI"/>
          </a:p>
        </p:txBody>
      </p:sp>
      <p:sp>
        <p:nvSpPr>
          <p:cNvPr id="8" name="Označba mesta besedila 21">
            <a:extLst>
              <a:ext uri="{FF2B5EF4-FFF2-40B4-BE49-F238E27FC236}">
                <a16:creationId xmlns:a16="http://schemas.microsoft.com/office/drawing/2014/main" id="{A62ACB86-204F-0DD9-9D36-28D6CDD9B3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6127749"/>
            <a:ext cx="2924591" cy="3651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Podatki o fotografiji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DC2308D-E404-4270-7E1F-4B2A96C77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4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primerjavo in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značba mesta besedila 17">
            <a:extLst>
              <a:ext uri="{FF2B5EF4-FFF2-40B4-BE49-F238E27FC236}">
                <a16:creationId xmlns:a16="http://schemas.microsoft.com/office/drawing/2014/main" id="{93FF2A77-574E-EC58-2F28-891C14767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7526" y="953222"/>
            <a:ext cx="5292437" cy="109003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E0312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naslov </a:t>
            </a:r>
          </a:p>
        </p:txBody>
      </p:sp>
      <p:sp>
        <p:nvSpPr>
          <p:cNvPr id="15" name="Označba mesta slike 14">
            <a:extLst>
              <a:ext uri="{FF2B5EF4-FFF2-40B4-BE49-F238E27FC236}">
                <a16:creationId xmlns:a16="http://schemas.microsoft.com/office/drawing/2014/main" id="{8D33FC52-BA78-6B79-0A57-8EAEE14BD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209310" cy="685800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9DFEC20-0F16-9588-9806-7BEFCADF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4F07-EEDA-4908-8795-EA035F0EA6C3}" type="datetime1">
              <a:rPr lang="sl-SI" smtClean="0"/>
              <a:t>13. 02. 2026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1B5940D-D8BE-DE0A-4D9E-125DC141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EC364D-C2A8-041E-6B72-49867704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4" name="Označba mesta vsebine 2">
            <a:extLst>
              <a:ext uri="{FF2B5EF4-FFF2-40B4-BE49-F238E27FC236}">
                <a16:creationId xmlns:a16="http://schemas.microsoft.com/office/drawing/2014/main" id="{6E9642D2-2FC2-214E-5FE1-5D2A7206DB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77527" y="2179782"/>
            <a:ext cx="5292436" cy="38114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Kliknite, če želite dodati besedilo</a:t>
            </a:r>
          </a:p>
          <a:p>
            <a:pPr lvl="0"/>
            <a:r>
              <a:rPr lang="sl-SI" dirty="0"/>
              <a:t>Navajate lahko tudi po alinejah</a:t>
            </a:r>
          </a:p>
          <a:p>
            <a:pPr lvl="0"/>
            <a:endParaRPr lang="sl-SI" dirty="0"/>
          </a:p>
        </p:txBody>
      </p:sp>
      <p:sp>
        <p:nvSpPr>
          <p:cNvPr id="22" name="Označba mesta besedila 21">
            <a:extLst>
              <a:ext uri="{FF2B5EF4-FFF2-40B4-BE49-F238E27FC236}">
                <a16:creationId xmlns:a16="http://schemas.microsoft.com/office/drawing/2014/main" id="{6A3BDBCE-07C4-5045-D04B-E774EC2CE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7526" y="6145934"/>
            <a:ext cx="2924591" cy="3651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Podatki o fotografiji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45374CB-115A-B6D5-25B5-82B3D1D2C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besedilo s primerjavo (rde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87FF2D62-9397-3CF5-34C2-80825051D8EA}"/>
              </a:ext>
            </a:extLst>
          </p:cNvPr>
          <p:cNvSpPr/>
          <p:nvPr userDrawn="1"/>
        </p:nvSpPr>
        <p:spPr>
          <a:xfrm>
            <a:off x="0" y="0"/>
            <a:ext cx="12192000" cy="17818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57918AD-D5EB-2A6B-47C3-7523A5F6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4095"/>
            <a:ext cx="5157787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0DB126C-0B15-FDB4-04D9-61D57EECB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4095"/>
            <a:ext cx="5183188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CEBBCF0-5B12-FA1C-CF82-00EC1EFB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F209-735E-48CA-85CE-0A0508F1D7BF}" type="datetime1">
              <a:rPr lang="sl-SI" smtClean="0"/>
              <a:t>13. 02. 2026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2A1AF04-FC86-E0BC-0DD7-FB5226FE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ECA7BD9-2FF1-9B59-8D03-BFB0B525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11DD9E87-9CC5-0017-45DD-1563015B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81037"/>
            <a:ext cx="10580687" cy="919163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10" name="Označba mesta besedila 9">
            <a:extLst>
              <a:ext uri="{FF2B5EF4-FFF2-40B4-BE49-F238E27FC236}">
                <a16:creationId xmlns:a16="http://schemas.microsoft.com/office/drawing/2014/main" id="{867C8730-C055-2978-4F7D-B0E1731DC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11" name="Označba mesta besedila 9">
            <a:extLst>
              <a:ext uri="{FF2B5EF4-FFF2-40B4-BE49-F238E27FC236}">
                <a16:creationId xmlns:a16="http://schemas.microsoft.com/office/drawing/2014/main" id="{35D48C4A-BCCB-66D6-DB98-B4A889189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EBF6E9C-C7E9-869B-DA9D-64EFAF1C6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1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besedilo s primerjavo (s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87FF2D62-9397-3CF5-34C2-80825051D8EA}"/>
              </a:ext>
            </a:extLst>
          </p:cNvPr>
          <p:cNvSpPr/>
          <p:nvPr userDrawn="1"/>
        </p:nvSpPr>
        <p:spPr>
          <a:xfrm>
            <a:off x="0" y="0"/>
            <a:ext cx="12192000" cy="178185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57918AD-D5EB-2A6B-47C3-7523A5F6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4095"/>
            <a:ext cx="5157787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0DB126C-0B15-FDB4-04D9-61D57EECB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4095"/>
            <a:ext cx="5183188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CEBBCF0-5B12-FA1C-CF82-00EC1EFB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F209-735E-48CA-85CE-0A0508F1D7BF}" type="datetime1">
              <a:rPr lang="sl-SI" smtClean="0"/>
              <a:t>13. 02. 2026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2A1AF04-FC86-E0BC-0DD7-FB5226FE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ECA7BD9-2FF1-9B59-8D03-BFB0B525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11DD9E87-9CC5-0017-45DD-1563015B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81037"/>
            <a:ext cx="10580687" cy="919163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10" name="Označba mesta besedila 9">
            <a:extLst>
              <a:ext uri="{FF2B5EF4-FFF2-40B4-BE49-F238E27FC236}">
                <a16:creationId xmlns:a16="http://schemas.microsoft.com/office/drawing/2014/main" id="{867C8730-C055-2978-4F7D-B0E1731DC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11" name="Označba mesta besedila 9">
            <a:extLst>
              <a:ext uri="{FF2B5EF4-FFF2-40B4-BE49-F238E27FC236}">
                <a16:creationId xmlns:a16="http://schemas.microsoft.com/office/drawing/2014/main" id="{35D48C4A-BCCB-66D6-DB98-B4A889189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E0B3BE4-67CD-180C-ACFD-202138721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66252E8-F29A-7BDD-4EA4-F16817FF4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7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C9366B4A-5E2F-44E2-163E-0F5E0F4FC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51FE224-8ACE-2249-D0D4-F4FE7D9FF9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B3BEF6E6-045F-C010-9633-967AC58C53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473B8309-1F58-3D0A-90AC-115BB4052A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4" name="Označba mesta vsebine 11">
            <a:extLst>
              <a:ext uri="{FF2B5EF4-FFF2-40B4-BE49-F238E27FC236}">
                <a16:creationId xmlns:a16="http://schemas.microsoft.com/office/drawing/2014/main" id="{9452B4FE-F4DD-D462-D15A-A130AD82ED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7D395F0-5210-9476-ABA0-BA1A6D33B4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34327E2-A05D-498C-F103-F46841117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3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58595B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13. 02. 2026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9A21E38-3311-1EBC-35EA-C5064E457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dvema številskima prikaz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600075"/>
            <a:ext cx="6696075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3819525"/>
            <a:ext cx="504824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5048250" cy="1114426"/>
          </a:xfrm>
        </p:spPr>
        <p:txBody>
          <a:bodyPr anchor="b">
            <a:noAutofit/>
          </a:bodyPr>
          <a:lstStyle>
            <a:lvl1pPr marL="0" indent="0" algn="ctr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8">
            <a:extLst>
              <a:ext uri="{FF2B5EF4-FFF2-40B4-BE49-F238E27FC236}">
                <a16:creationId xmlns:a16="http://schemas.microsoft.com/office/drawing/2014/main" id="{212DE12C-DFAD-C00D-26BE-CCC72DB6F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7474" y="3819525"/>
            <a:ext cx="4962526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Označba mesta besedila 10">
            <a:extLst>
              <a:ext uri="{FF2B5EF4-FFF2-40B4-BE49-F238E27FC236}">
                <a16:creationId xmlns:a16="http://schemas.microsoft.com/office/drawing/2014/main" id="{CC99D20A-700C-8A3F-8582-EF73C8204F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7475" y="2552700"/>
            <a:ext cx="4962526" cy="1114426"/>
          </a:xfrm>
        </p:spPr>
        <p:txBody>
          <a:bodyPr anchor="b">
            <a:noAutofit/>
          </a:bodyPr>
          <a:lstStyle>
            <a:lvl1pPr marL="0" indent="0" algn="ctr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E11C446-E88C-7BD4-1353-524380D11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7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tremi številskimi prika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3819525"/>
            <a:ext cx="31241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3124200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4" name="Označba mesta besedila 8">
            <a:extLst>
              <a:ext uri="{FF2B5EF4-FFF2-40B4-BE49-F238E27FC236}">
                <a16:creationId xmlns:a16="http://schemas.microsoft.com/office/drawing/2014/main" id="{B1228920-FED2-6EAA-BB02-4622E5FDF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3819525"/>
            <a:ext cx="31241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5" name="Označba mesta besedila 10">
            <a:extLst>
              <a:ext uri="{FF2B5EF4-FFF2-40B4-BE49-F238E27FC236}">
                <a16:creationId xmlns:a16="http://schemas.microsoft.com/office/drawing/2014/main" id="{0B64DD15-66B2-CBFE-2655-082825249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3449" y="2552700"/>
            <a:ext cx="3124200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8">
            <a:extLst>
              <a:ext uri="{FF2B5EF4-FFF2-40B4-BE49-F238E27FC236}">
                <a16:creationId xmlns:a16="http://schemas.microsoft.com/office/drawing/2014/main" id="{212DE12C-DFAD-C00D-26BE-CCC72DB6F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4900" y="3819525"/>
            <a:ext cx="27050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Označba mesta besedila 10">
            <a:extLst>
              <a:ext uri="{FF2B5EF4-FFF2-40B4-BE49-F238E27FC236}">
                <a16:creationId xmlns:a16="http://schemas.microsoft.com/office/drawing/2014/main" id="{CC99D20A-700C-8A3F-8582-EF73C8204F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24899" y="2552700"/>
            <a:ext cx="2705102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3867F1E-80A1-94AE-E5A5-A5FAB9A48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štirimi številskimi prika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2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6" name="Označba mesta besedila 8">
            <a:extLst>
              <a:ext uri="{FF2B5EF4-FFF2-40B4-BE49-F238E27FC236}">
                <a16:creationId xmlns:a16="http://schemas.microsoft.com/office/drawing/2014/main" id="{7BCE31C8-9F0F-2083-E04D-72DF2F8D94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9250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7" name="Označba mesta besedila 10">
            <a:extLst>
              <a:ext uri="{FF2B5EF4-FFF2-40B4-BE49-F238E27FC236}">
                <a16:creationId xmlns:a16="http://schemas.microsoft.com/office/drawing/2014/main" id="{F64AD261-6835-E5C2-C452-6DAC6C0AC2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9248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8" name="Označba mesta besedila 8">
            <a:extLst>
              <a:ext uri="{FF2B5EF4-FFF2-40B4-BE49-F238E27FC236}">
                <a16:creationId xmlns:a16="http://schemas.microsoft.com/office/drawing/2014/main" id="{F69DB8FA-C75D-A071-F4DD-D059BDAAEC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751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0" name="Označba mesta besedila 10">
            <a:extLst>
              <a:ext uri="{FF2B5EF4-FFF2-40B4-BE49-F238E27FC236}">
                <a16:creationId xmlns:a16="http://schemas.microsoft.com/office/drawing/2014/main" id="{D8470A2F-D445-10F5-0E61-43EFCC970B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7749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2" name="Označba mesta besedila 8">
            <a:extLst>
              <a:ext uri="{FF2B5EF4-FFF2-40B4-BE49-F238E27FC236}">
                <a16:creationId xmlns:a16="http://schemas.microsoft.com/office/drawing/2014/main" id="{9B230E77-1FA9-5732-26B4-13825B8783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3500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3" name="Označba mesta besedila 10">
            <a:extLst>
              <a:ext uri="{FF2B5EF4-FFF2-40B4-BE49-F238E27FC236}">
                <a16:creationId xmlns:a16="http://schemas.microsoft.com/office/drawing/2014/main" id="{85998DBE-AD5B-BB3E-A794-6DF22D20AC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3498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E52C110-059D-D80C-C0D4-C0F82D739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A766CE0-3D70-37DA-7714-779977C7AE43}"/>
              </a:ext>
            </a:extLst>
          </p:cNvPr>
          <p:cNvSpPr/>
          <p:nvPr userDrawn="1"/>
        </p:nvSpPr>
        <p:spPr>
          <a:xfrm>
            <a:off x="0" y="1219200"/>
            <a:ext cx="3472872" cy="56388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4047ADA0-AB42-0E9C-7E95-EC4266857910}"/>
              </a:ext>
            </a:extLst>
          </p:cNvPr>
          <p:cNvSpPr/>
          <p:nvPr userDrawn="1"/>
        </p:nvSpPr>
        <p:spPr>
          <a:xfrm>
            <a:off x="3469987" y="1219200"/>
            <a:ext cx="4304144" cy="293716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7FB882B8-E646-0DE7-0879-248472F075B2}"/>
              </a:ext>
            </a:extLst>
          </p:cNvPr>
          <p:cNvSpPr/>
          <p:nvPr userDrawn="1"/>
        </p:nvSpPr>
        <p:spPr>
          <a:xfrm>
            <a:off x="7771244" y="1219200"/>
            <a:ext cx="4420755" cy="2937164"/>
          </a:xfrm>
          <a:prstGeom prst="rect">
            <a:avLst/>
          </a:prstGeom>
          <a:solidFill>
            <a:srgbClr val="9B9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2DE6D5A-5D95-4493-D061-CF41B437F918}"/>
              </a:ext>
            </a:extLst>
          </p:cNvPr>
          <p:cNvSpPr/>
          <p:nvPr userDrawn="1"/>
        </p:nvSpPr>
        <p:spPr>
          <a:xfrm>
            <a:off x="3469987" y="4156578"/>
            <a:ext cx="4301257" cy="2701636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C310D96-7937-7B8E-2FC5-F0036849AA32}"/>
              </a:ext>
            </a:extLst>
          </p:cNvPr>
          <p:cNvSpPr/>
          <p:nvPr userDrawn="1"/>
        </p:nvSpPr>
        <p:spPr>
          <a:xfrm>
            <a:off x="7771244" y="4156793"/>
            <a:ext cx="4420755" cy="2701207"/>
          </a:xfrm>
          <a:prstGeom prst="rect">
            <a:avLst/>
          </a:prstGeom>
          <a:solidFill>
            <a:srgbClr val="ACAC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9" name="Označba mesta besedila 18">
            <a:extLst>
              <a:ext uri="{FF2B5EF4-FFF2-40B4-BE49-F238E27FC236}">
                <a16:creationId xmlns:a16="http://schemas.microsoft.com/office/drawing/2014/main" id="{C01A5699-B284-AC3A-EA2C-356E12A56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609725"/>
            <a:ext cx="2522538" cy="194786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Kliknite če želite dodati besedilo</a:t>
            </a:r>
          </a:p>
        </p:txBody>
      </p:sp>
      <p:sp>
        <p:nvSpPr>
          <p:cNvPr id="21" name="Označba mesta besedila 20">
            <a:extLst>
              <a:ext uri="{FF2B5EF4-FFF2-40B4-BE49-F238E27FC236}">
                <a16:creationId xmlns:a16="http://schemas.microsoft.com/office/drawing/2014/main" id="{D567487C-73BC-E45A-B7B5-71FE56A09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2691" y="157953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3" name="Označba mesta besedila 22">
            <a:extLst>
              <a:ext uri="{FF2B5EF4-FFF2-40B4-BE49-F238E27FC236}">
                <a16:creationId xmlns:a16="http://schemas.microsoft.com/office/drawing/2014/main" id="{51D1FCC0-24B1-5E9B-8CC5-E2C54CB96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2690" y="214797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7" name="Označba mesta besedila 20">
            <a:extLst>
              <a:ext uri="{FF2B5EF4-FFF2-40B4-BE49-F238E27FC236}">
                <a16:creationId xmlns:a16="http://schemas.microsoft.com/office/drawing/2014/main" id="{F679E2B1-1F00-806F-CC59-83856DC99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1062" y="157953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8" name="Označba mesta besedila 22">
            <a:extLst>
              <a:ext uri="{FF2B5EF4-FFF2-40B4-BE49-F238E27FC236}">
                <a16:creationId xmlns:a16="http://schemas.microsoft.com/office/drawing/2014/main" id="{18D0F723-8B26-7ED0-70D5-1E91F47CCA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1061" y="214797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9" name="Označba mesta besedila 20">
            <a:extLst>
              <a:ext uri="{FF2B5EF4-FFF2-40B4-BE49-F238E27FC236}">
                <a16:creationId xmlns:a16="http://schemas.microsoft.com/office/drawing/2014/main" id="{F126A457-50CF-2FF2-CA26-652093E30E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2690" y="4552529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30" name="Označba mesta besedila 22">
            <a:extLst>
              <a:ext uri="{FF2B5EF4-FFF2-40B4-BE49-F238E27FC236}">
                <a16:creationId xmlns:a16="http://schemas.microsoft.com/office/drawing/2014/main" id="{0BE33E00-D02A-13F3-5552-C6375963F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2689" y="5120974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31" name="Označba mesta besedila 20">
            <a:extLst>
              <a:ext uri="{FF2B5EF4-FFF2-40B4-BE49-F238E27FC236}">
                <a16:creationId xmlns:a16="http://schemas.microsoft.com/office/drawing/2014/main" id="{52B6FE7C-D2D4-4DB7-2E24-49984A1544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1061" y="4552529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32" name="Označba mesta besedila 22">
            <a:extLst>
              <a:ext uri="{FF2B5EF4-FFF2-40B4-BE49-F238E27FC236}">
                <a16:creationId xmlns:a16="http://schemas.microsoft.com/office/drawing/2014/main" id="{2AD9CF5C-2CDE-CCA7-02E8-4260AD7B9F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1060" y="5120974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1176EB6-EC4F-D37D-CFD2-829517B17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 vodorav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A766CE0-3D70-37DA-7714-779977C7AE43}"/>
              </a:ext>
            </a:extLst>
          </p:cNvPr>
          <p:cNvSpPr/>
          <p:nvPr userDrawn="1"/>
        </p:nvSpPr>
        <p:spPr>
          <a:xfrm>
            <a:off x="5713137" y="2076021"/>
            <a:ext cx="6478863" cy="1848179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Označba mesta besedila 20">
            <a:extLst>
              <a:ext uri="{FF2B5EF4-FFF2-40B4-BE49-F238E27FC236}">
                <a16:creationId xmlns:a16="http://schemas.microsoft.com/office/drawing/2014/main" id="{D567487C-73BC-E45A-B7B5-71FE56A09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41" y="243678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3" name="Označba mesta besedila 22">
            <a:extLst>
              <a:ext uri="{FF2B5EF4-FFF2-40B4-BE49-F238E27FC236}">
                <a16:creationId xmlns:a16="http://schemas.microsoft.com/office/drawing/2014/main" id="{51D1FCC0-24B1-5E9B-8CC5-E2C54CB96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5840" y="300522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7B3F235B-08F0-DAF9-A05C-37D7A880979B}"/>
              </a:ext>
            </a:extLst>
          </p:cNvPr>
          <p:cNvSpPr/>
          <p:nvPr userDrawn="1"/>
        </p:nvSpPr>
        <p:spPr>
          <a:xfrm>
            <a:off x="0" y="2076021"/>
            <a:ext cx="5310988" cy="1848179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značba mesta besedila 20">
            <a:extLst>
              <a:ext uri="{FF2B5EF4-FFF2-40B4-BE49-F238E27FC236}">
                <a16:creationId xmlns:a16="http://schemas.microsoft.com/office/drawing/2014/main" id="{0D1EBA87-5332-CECA-FE43-C2F41B79A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9741" y="243678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22">
            <a:extLst>
              <a:ext uri="{FF2B5EF4-FFF2-40B4-BE49-F238E27FC236}">
                <a16:creationId xmlns:a16="http://schemas.microsoft.com/office/drawing/2014/main" id="{ED7D6446-7B08-6F5F-FEE6-F287EFC27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9740" y="300522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1D8933C3-E1CF-527A-E325-CEDBBD2E889A}"/>
              </a:ext>
            </a:extLst>
          </p:cNvPr>
          <p:cNvSpPr/>
          <p:nvPr userDrawn="1"/>
        </p:nvSpPr>
        <p:spPr>
          <a:xfrm>
            <a:off x="7122837" y="4284960"/>
            <a:ext cx="5069163" cy="1848179"/>
          </a:xfrm>
          <a:prstGeom prst="rect">
            <a:avLst/>
          </a:prstGeom>
          <a:solidFill>
            <a:srgbClr val="9B9B9D"/>
          </a:solidFill>
          <a:ln>
            <a:solidFill>
              <a:srgbClr val="9B9B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Označba mesta besedila 20">
            <a:extLst>
              <a:ext uri="{FF2B5EF4-FFF2-40B4-BE49-F238E27FC236}">
                <a16:creationId xmlns:a16="http://schemas.microsoft.com/office/drawing/2014/main" id="{573C9C10-017F-56AA-9A1F-6EC1CA0C85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41" y="4645720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5" name="Označba mesta besedila 22">
            <a:extLst>
              <a:ext uri="{FF2B5EF4-FFF2-40B4-BE49-F238E27FC236}">
                <a16:creationId xmlns:a16="http://schemas.microsoft.com/office/drawing/2014/main" id="{6DEDE09E-A76D-667B-6E10-FD9E02CCF6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55540" y="5214165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8F1FAC28-8230-2E8C-01E8-B07E91637DDA}"/>
              </a:ext>
            </a:extLst>
          </p:cNvPr>
          <p:cNvSpPr/>
          <p:nvPr userDrawn="1"/>
        </p:nvSpPr>
        <p:spPr>
          <a:xfrm>
            <a:off x="0" y="4284960"/>
            <a:ext cx="6720688" cy="1848179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Označba mesta besedila 20">
            <a:extLst>
              <a:ext uri="{FF2B5EF4-FFF2-40B4-BE49-F238E27FC236}">
                <a16:creationId xmlns:a16="http://schemas.microsoft.com/office/drawing/2014/main" id="{138DDAD9-86E9-D5D5-19D5-0C2188F78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9441" y="4645720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8" name="Označba mesta besedila 22">
            <a:extLst>
              <a:ext uri="{FF2B5EF4-FFF2-40B4-BE49-F238E27FC236}">
                <a16:creationId xmlns:a16="http://schemas.microsoft.com/office/drawing/2014/main" id="{72E67FB2-DE24-CA47-8367-0C7EE8C6D3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9440" y="5214165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id="{C8CD690C-6063-7683-1D0A-17AF44E35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580F703-153D-8D83-3C34-2857676BE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 s stolp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7B3F235B-08F0-DAF9-A05C-37D7A880979B}"/>
              </a:ext>
            </a:extLst>
          </p:cNvPr>
          <p:cNvSpPr/>
          <p:nvPr userDrawn="1"/>
        </p:nvSpPr>
        <p:spPr>
          <a:xfrm>
            <a:off x="728663" y="2524062"/>
            <a:ext cx="2228851" cy="4333938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značba mesta besedila 20">
            <a:extLst>
              <a:ext uri="{FF2B5EF4-FFF2-40B4-BE49-F238E27FC236}">
                <a16:creationId xmlns:a16="http://schemas.microsoft.com/office/drawing/2014/main" id="{0D1EBA87-5332-CECA-FE43-C2F41B79A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7896" y="2884822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22">
            <a:extLst>
              <a:ext uri="{FF2B5EF4-FFF2-40B4-BE49-F238E27FC236}">
                <a16:creationId xmlns:a16="http://schemas.microsoft.com/office/drawing/2014/main" id="{ED7D6446-7B08-6F5F-FEE6-F287EFC27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7896" y="3453267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1950D825-7AE1-4746-BF0E-A19765E3C877}"/>
              </a:ext>
            </a:extLst>
          </p:cNvPr>
          <p:cNvSpPr/>
          <p:nvPr userDrawn="1"/>
        </p:nvSpPr>
        <p:spPr>
          <a:xfrm>
            <a:off x="3484131" y="4499827"/>
            <a:ext cx="2228851" cy="235817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Označba mesta besedila 20">
            <a:extLst>
              <a:ext uri="{FF2B5EF4-FFF2-40B4-BE49-F238E27FC236}">
                <a16:creationId xmlns:a16="http://schemas.microsoft.com/office/drawing/2014/main" id="{2BD1CF8C-7613-9363-5C2A-AC8BEB537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3364" y="4860587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9" name="Označba mesta besedila 22">
            <a:extLst>
              <a:ext uri="{FF2B5EF4-FFF2-40B4-BE49-F238E27FC236}">
                <a16:creationId xmlns:a16="http://schemas.microsoft.com/office/drawing/2014/main" id="{BFAF5138-5C6A-B73F-2B8E-664F9D0558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3364" y="5429032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B92CD3DE-AB1B-B1D6-407C-114F8B1FEA02}"/>
              </a:ext>
            </a:extLst>
          </p:cNvPr>
          <p:cNvSpPr/>
          <p:nvPr userDrawn="1"/>
        </p:nvSpPr>
        <p:spPr>
          <a:xfrm>
            <a:off x="6239599" y="2884822"/>
            <a:ext cx="2228851" cy="3973178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Označba mesta besedila 20">
            <a:extLst>
              <a:ext uri="{FF2B5EF4-FFF2-40B4-BE49-F238E27FC236}">
                <a16:creationId xmlns:a16="http://schemas.microsoft.com/office/drawing/2014/main" id="{3CF2BA45-3E80-713C-9208-552CFD0BE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8832" y="3245582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4" name="Označba mesta besedila 22">
            <a:extLst>
              <a:ext uri="{FF2B5EF4-FFF2-40B4-BE49-F238E27FC236}">
                <a16:creationId xmlns:a16="http://schemas.microsoft.com/office/drawing/2014/main" id="{C343C89E-F873-DB48-0880-F68EE1AAD8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8832" y="3814027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341210A8-CE4D-CC2B-75FC-EB215A2FF10D}"/>
              </a:ext>
            </a:extLst>
          </p:cNvPr>
          <p:cNvSpPr/>
          <p:nvPr userDrawn="1"/>
        </p:nvSpPr>
        <p:spPr>
          <a:xfrm>
            <a:off x="8995068" y="3656348"/>
            <a:ext cx="2228851" cy="3201652"/>
          </a:xfrm>
          <a:prstGeom prst="rect">
            <a:avLst/>
          </a:prstGeom>
          <a:solidFill>
            <a:srgbClr val="9B9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Označba mesta besedila 20">
            <a:extLst>
              <a:ext uri="{FF2B5EF4-FFF2-40B4-BE49-F238E27FC236}">
                <a16:creationId xmlns:a16="http://schemas.microsoft.com/office/drawing/2014/main" id="{7244390F-CF0B-BBE7-F964-C62B4F5298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4301" y="4017107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9" name="Označba mesta besedila 22">
            <a:extLst>
              <a:ext uri="{FF2B5EF4-FFF2-40B4-BE49-F238E27FC236}">
                <a16:creationId xmlns:a16="http://schemas.microsoft.com/office/drawing/2014/main" id="{11843B14-1586-8A74-C502-70C02C4D31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4301" y="4585552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D58BE308-2982-CE14-75D9-97E0F6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DBFD2E0-6AA2-620C-28ED-6357419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B300E7B-29A3-CD95-2425-7DC5890A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1B35-11A5-456D-9C1F-A4115C79D341}" type="datetime1">
              <a:rPr lang="sl-SI" smtClean="0"/>
              <a:t>13. 02. 2026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2641BFE-8EE8-E824-20ED-AD7BE8D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EFE7EF4-E675-5CE6-57F1-BE64341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438790-F67C-DF13-258C-83EF0A9877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0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42C00C83-4EEB-DFBF-F1C8-6ECE52875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A2E1B31-9982-B2FD-4911-9F14A4A84C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siv s sliko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9D3199F-0644-E0AE-B6A6-66E6F74F6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/>
        </p:blipFill>
        <p:spPr>
          <a:xfrm>
            <a:off x="4507347" y="0"/>
            <a:ext cx="7684653" cy="6858000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A3B58C04-9DC1-5963-EE71-52C0A846AD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6" name="Podnaslov 2">
            <a:extLst>
              <a:ext uri="{FF2B5EF4-FFF2-40B4-BE49-F238E27FC236}">
                <a16:creationId xmlns:a16="http://schemas.microsoft.com/office/drawing/2014/main" id="{AEE86555-F6F0-908A-9381-C4AD7108C4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7" name="Označba mesta vsebine 11">
            <a:extLst>
              <a:ext uri="{FF2B5EF4-FFF2-40B4-BE49-F238E27FC236}">
                <a16:creationId xmlns:a16="http://schemas.microsoft.com/office/drawing/2014/main" id="{F365B0A3-2B39-5403-15B3-CDAE38C0079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0" name="Označba mesta vsebine 11">
            <a:extLst>
              <a:ext uri="{FF2B5EF4-FFF2-40B4-BE49-F238E27FC236}">
                <a16:creationId xmlns:a16="http://schemas.microsoft.com/office/drawing/2014/main" id="{3536C17C-946B-245B-10A6-36328B4A79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A6C4193-D7E7-827E-5462-913918A4F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3DFC30AE-D8AB-A307-FDED-59DC58589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1707C83-F481-0651-2256-34BBFDD2F7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1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siv s sliko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3014CBBA-F1AF-5D87-7906-D7B3301F1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/>
        </p:blipFill>
        <p:spPr>
          <a:xfrm>
            <a:off x="4507347" y="0"/>
            <a:ext cx="7684653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D83DA04-A26F-42B3-62AC-0966A0563F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" y="718030"/>
            <a:ext cx="2506558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3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5118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4857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8158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8760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100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2349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0314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888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torske pravice 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9F088B-BFE5-71F5-E971-27AD4A458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8999"/>
            <a:ext cx="10515600" cy="25812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l-SI" dirty="0"/>
              <a:t>Opozorilo glede avtorskih pravic izvedenih predavanj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7942C58-82C8-FCAB-18C9-DC799660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812B8FD-D480-1902-2D0A-063AF62F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47AB26D7-88A2-BC4E-1C33-C09C0B69F5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771775"/>
            <a:ext cx="4200524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l-SI" dirty="0"/>
              <a:t>Predavatelj</a:t>
            </a:r>
          </a:p>
        </p:txBody>
      </p:sp>
    </p:spTree>
    <p:extLst>
      <p:ext uri="{BB962C8B-B14F-4D97-AF65-F5344CB8AC3E}">
        <p14:creationId xmlns:p14="http://schemas.microsoft.com/office/powerpoint/2010/main" val="2891784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474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898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81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5383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mnesty Trade Gothic" panose="020B0503040303020004" pitchFamily="34" charset="0"/>
                <a:cs typeface="Futura Medium" panose="020B0602020204020303" pitchFamily="34" charset="-79"/>
              </a:defRPr>
            </a:lvl1pPr>
            <a:lvl2pPr>
              <a:defRPr b="0" i="0">
                <a:solidFill>
                  <a:schemeClr val="tx1"/>
                </a:solidFill>
                <a:latin typeface="Amnesty Trade Gothic" panose="020B0503040303020004" pitchFamily="34" charset="0"/>
                <a:cs typeface="Futura Medium" panose="020B0602020204020303" pitchFamily="34" charset="-79"/>
              </a:defRPr>
            </a:lvl2pPr>
            <a:lvl3pPr>
              <a:defRPr b="0" i="0">
                <a:solidFill>
                  <a:schemeClr val="tx1"/>
                </a:solidFill>
                <a:latin typeface="Amnesty Trade Gothic" panose="020B0503040303020004" pitchFamily="34" charset="0"/>
                <a:cs typeface="Futura Medium" panose="020B0602020204020303" pitchFamily="34" charset="-79"/>
              </a:defRPr>
            </a:lvl3pPr>
            <a:lvl4pPr>
              <a:defRPr b="0" i="0">
                <a:solidFill>
                  <a:schemeClr val="tx1"/>
                </a:solidFill>
                <a:latin typeface="Amnesty Trade Gothic" panose="020B0503040303020004" pitchFamily="34" charset="0"/>
                <a:cs typeface="Futura Medium" panose="020B0602020204020303" pitchFamily="34" charset="-79"/>
              </a:defRPr>
            </a:lvl4pPr>
            <a:lvl5pPr>
              <a:defRPr b="0" i="0">
                <a:solidFill>
                  <a:schemeClr val="tx1"/>
                </a:solidFill>
                <a:latin typeface="Amnesty Trade Gothic" panose="020B05030403030200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204D9A-77D1-427A-937A-408ED6DAE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63976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Amnesty Trade Gothic" panose="020B05030403030200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 descr="AI Logo sml PPT.png">
            <a:extLst>
              <a:ext uri="{FF2B5EF4-FFF2-40B4-BE49-F238E27FC236}">
                <a16:creationId xmlns:a16="http://schemas.microsoft.com/office/drawing/2014/main" id="{A746D8BF-2C56-4184-A09C-43ECC686E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176" y="6195756"/>
            <a:ext cx="1030224" cy="4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 (rdeč)">
  <p:cSld name="1_Naslovni diapozitiv (rdeč)">
    <p:bg>
      <p:bgPr>
        <a:solidFill>
          <a:srgbClr val="E03127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9"/>
          <p:cNvPicPr preferRelativeResize="0"/>
          <p:nvPr/>
        </p:nvPicPr>
        <p:blipFill rotWithShape="1">
          <a:blip r:embed="rId2">
            <a:alphaModFix/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436" y="718030"/>
            <a:ext cx="2506558" cy="11342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79"/>
          <p:cNvSpPr txBox="1">
            <a:spLocks noGrp="1"/>
          </p:cNvSpPr>
          <p:nvPr>
            <p:ph type="ctrTitle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9"/>
          <p:cNvSpPr txBox="1">
            <a:spLocks noGrp="1"/>
          </p:cNvSpPr>
          <p:nvPr>
            <p:ph type="subTitle" idx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4" name="Google Shape;374;p79"/>
          <p:cNvSpPr txBox="1">
            <a:spLocks noGrp="1"/>
          </p:cNvSpPr>
          <p:nvPr>
            <p:ph type="body" idx="2"/>
          </p:nvPr>
        </p:nvSpPr>
        <p:spPr>
          <a:xfrm>
            <a:off x="2498725" y="5680364"/>
            <a:ext cx="2941493" cy="53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79"/>
          <p:cNvSpPr txBox="1">
            <a:spLocks noGrp="1"/>
          </p:cNvSpPr>
          <p:nvPr>
            <p:ph type="body" idx="3"/>
          </p:nvPr>
        </p:nvSpPr>
        <p:spPr>
          <a:xfrm>
            <a:off x="6054621" y="5680364"/>
            <a:ext cx="2239632" cy="53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85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zalo vsebine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0366C63-323C-1516-D3B6-13D4A6B9F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8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zalo vsebine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3.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4.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2.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1.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7.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8.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6.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5.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09D5045-E95C-D562-00AF-0117FBBF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zalo vsebine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3.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4.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2.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1.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7.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8.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6.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5.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44380FA-11A4-673F-03AF-BA9F8A30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83B8AEF-9DF7-AF40-4FC3-8A4F53CCD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9147901-D72D-B9E6-87F9-6182A987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69" y="348678"/>
            <a:ext cx="1095419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97F0DEF-6724-AAAD-86EB-217DEB8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7F798C-E23E-F232-34BC-999145B82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FE8D93-7515-CA0D-DB1D-A05C5A509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73238D-C30F-4C53-AE0B-75EDF3ABF15F}" type="datetime1">
              <a:rPr lang="sl-SI" smtClean="0"/>
              <a:t>13. 02. 2026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5946DC4-0B7C-C743-AC9B-A8D380E9E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9CE4054-58CF-AD12-1849-3A44746C0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90" y="6127750"/>
            <a:ext cx="764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09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84" r:id="rId4"/>
    <p:sldLayoutId id="2147483665" r:id="rId5"/>
    <p:sldLayoutId id="2147483673" r:id="rId6"/>
    <p:sldLayoutId id="2147483672" r:id="rId7"/>
    <p:sldLayoutId id="2147483663" r:id="rId8"/>
    <p:sldLayoutId id="2147483674" r:id="rId9"/>
    <p:sldLayoutId id="2147483675" r:id="rId10"/>
    <p:sldLayoutId id="2147483688" r:id="rId11"/>
    <p:sldLayoutId id="2147483650" r:id="rId12"/>
    <p:sldLayoutId id="2147483694" r:id="rId13"/>
    <p:sldLayoutId id="2147483689" r:id="rId14"/>
    <p:sldLayoutId id="2147483662" r:id="rId15"/>
    <p:sldLayoutId id="2147483652" r:id="rId16"/>
    <p:sldLayoutId id="2147483653" r:id="rId17"/>
    <p:sldLayoutId id="2147483681" r:id="rId18"/>
    <p:sldLayoutId id="2147483654" r:id="rId19"/>
    <p:sldLayoutId id="2147483679" r:id="rId20"/>
    <p:sldLayoutId id="2147483680" r:id="rId21"/>
    <p:sldLayoutId id="2147483687" r:id="rId22"/>
    <p:sldLayoutId id="2147483667" r:id="rId23"/>
    <p:sldLayoutId id="2147483686" r:id="rId24"/>
    <p:sldLayoutId id="2147483690" r:id="rId25"/>
    <p:sldLayoutId id="2147483692" r:id="rId26"/>
    <p:sldLayoutId id="2147483693" r:id="rId27"/>
    <p:sldLayoutId id="2147483655" r:id="rId28"/>
    <p:sldLayoutId id="2147483666" r:id="rId29"/>
    <p:sldLayoutId id="2147483676" r:id="rId30"/>
    <p:sldLayoutId id="2147483677" r:id="rId31"/>
    <p:sldLayoutId id="2147483709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59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B9929-821A-46F3-AB6F-C9D47709F7EA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3D3B-5107-44FE-98F3-6C6B13F17A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42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pz56348@student.uni-lj.si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dv.uni-lj.si/en/study/exchange-programmes/international-office/subjects/name/level-all/type-all/language-all/25/semester-all" TargetMode="Externa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v.uni-lj.si/docs/default-source/dodiplomski-studij-1-stopnje/guidelines-for-writing-and-editing-professional-and-scientific-works-at-fdv.pd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nina.gorenc@fdv.uni-lj.si" TargetMode="Externa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office.international@fdv.uni-lj.si" TargetMode="Externa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office.international@fdv.uni-lj.si" TargetMode="Externa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Office.international@fdv.uni-lj.si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v.uni-lj.si/en/hom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d.uni-lj.si/" TargetMode="External"/><Relationship Id="rId2" Type="http://schemas.openxmlformats.org/officeDocument/2006/relationships/hyperlink" Target="https://www.fdv.uni-lj.si/en/my-fdv/log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mailto:ab12345@student.uni-lj.si" TargetMode="External"/><Relationship Id="rId4" Type="http://schemas.openxmlformats.org/officeDocument/2006/relationships/hyperlink" Target="https://id.uni-lj.si/PrijavaNapak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v.uni-lj.si/en/hom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youtube.com/watch?v=WL83EFMZ51U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jatanic1@gmail.com" TargetMode="External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whatsapp.com/EXgA9lhygEV8spEu5zGNBJ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cid:image010.png@01D4BE2D.FB5ED950" TargetMode="External"/><Relationship Id="rId7" Type="http://schemas.openxmlformats.org/officeDocument/2006/relationships/image" Target="cid:image012.png@01D4BE2D.FB5ED950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cid:image011.png@01D4BE2D.FB5ED950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A74D554-92BB-D5DA-EE0A-2E41DE815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1576" y="2201662"/>
            <a:ext cx="8448438" cy="1560049"/>
          </a:xfrm>
        </p:spPr>
        <p:txBody>
          <a:bodyPr/>
          <a:lstStyle/>
          <a:p>
            <a:r>
              <a:rPr lang="sl-SI" dirty="0"/>
              <a:t>Welcome and Orientation Day</a:t>
            </a:r>
          </a:p>
        </p:txBody>
      </p:sp>
      <p:sp>
        <p:nvSpPr>
          <p:cNvPr id="9" name="Podnaslov 8">
            <a:extLst>
              <a:ext uri="{FF2B5EF4-FFF2-40B4-BE49-F238E27FC236}">
                <a16:creationId xmlns:a16="http://schemas.microsoft.com/office/drawing/2014/main" id="{38324B27-889A-9714-5A8A-9AB88ED78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861" y="4204967"/>
            <a:ext cx="5795531" cy="1221508"/>
          </a:xfrm>
        </p:spPr>
        <p:txBody>
          <a:bodyPr/>
          <a:lstStyle/>
          <a:p>
            <a:r>
              <a:rPr lang="sl-SI" dirty="0"/>
              <a:t>12 February 2026</a:t>
            </a:r>
          </a:p>
        </p:txBody>
      </p:sp>
    </p:spTree>
    <p:extLst>
      <p:ext uri="{BB962C8B-B14F-4D97-AF65-F5344CB8AC3E}">
        <p14:creationId xmlns:p14="http://schemas.microsoft.com/office/powerpoint/2010/main" val="2522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3315E-6095-18D5-1601-772B6921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FE454B9-C435-44E5-BC5E-A5558CF2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Web Office - My FDV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04818F-0F27-7EE4-6417-FA75CC0405A6}"/>
              </a:ext>
            </a:extLst>
          </p:cNvPr>
          <p:cNvSpPr/>
          <p:nvPr/>
        </p:nvSpPr>
        <p:spPr>
          <a:xfrm>
            <a:off x="8553272" y="3025426"/>
            <a:ext cx="32492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check information under all categories (general, obligations, exams, ...) </a:t>
            </a:r>
          </a:p>
          <a:p>
            <a:pPr algn="ctr"/>
            <a:endParaRPr lang="sl-SI" sz="2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79D00-D163-E2F3-FC19-CE2323F2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36" y="1199545"/>
            <a:ext cx="7267047" cy="5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02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AC3D0-36F0-F153-96DA-057C99B08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9095B548-4261-5312-6FDA-ED1A6887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Web Office - My FDV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AAA10-089F-ACB5-8E83-5BF79B07CB8C}"/>
              </a:ext>
            </a:extLst>
          </p:cNvPr>
          <p:cNvSpPr/>
          <p:nvPr/>
        </p:nvSpPr>
        <p:spPr>
          <a:xfrm>
            <a:off x="8683901" y="3119567"/>
            <a:ext cx="32492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„Other“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25924-6B36-4C90-A55E-8C9A4925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0" y="1198486"/>
            <a:ext cx="7700935" cy="55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3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D38B4-EE9F-FB5C-C5CB-87E9716F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3AFFA894-05D9-1BF1-BA15-6806D83C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Web Office - My FDV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EE5CA-B4C9-2DCD-ABDF-6247B3C86C8E}"/>
              </a:ext>
            </a:extLst>
          </p:cNvPr>
          <p:cNvSpPr/>
          <p:nvPr/>
        </p:nvSpPr>
        <p:spPr>
          <a:xfrm>
            <a:off x="8584706" y="2980947"/>
            <a:ext cx="3249227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back to „All categories“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„Timetable“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63036-94E4-5A20-E20F-E7328F9F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37" y="1225118"/>
            <a:ext cx="7866816" cy="54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3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Timetable – Option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C1D78-A995-75A3-042A-E5FA6D4D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7" y="1455150"/>
            <a:ext cx="10910656" cy="3539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B82640-41D6-3005-6D0D-8D9A3C2E7E24}"/>
              </a:ext>
            </a:extLst>
          </p:cNvPr>
          <p:cNvSpPr/>
          <p:nvPr/>
        </p:nvSpPr>
        <p:spPr>
          <a:xfrm>
            <a:off x="661141" y="5273853"/>
            <a:ext cx="10671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lick the pop-up menu under „Program/Year/Area“ section – scroll down and click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„Exchange/Izmenjave“ = all bachelor and master level courses for mobility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appear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63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B5E59-3CD2-C779-51A3-D0FF4041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E0B0B334-D465-90C3-1838-8BA91A91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Timetable – Option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88F6B-5839-D9A2-25B4-3D4F6DEA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0" y="1404332"/>
            <a:ext cx="10946167" cy="36054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0FEBDA-D0B6-6613-7C68-2CCB105DE3D2}"/>
              </a:ext>
            </a:extLst>
          </p:cNvPr>
          <p:cNvSpPr/>
          <p:nvPr/>
        </p:nvSpPr>
        <p:spPr>
          <a:xfrm>
            <a:off x="574809" y="5273853"/>
            <a:ext cx="11042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plus (+) in the right-hand side corner – a smaller window will open =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type in B1 (for bachelor level courses) or B2 (for master level course) + course name =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„Select“ = timetable for specific course will appear 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28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FCE8-DF8E-D23E-DE36-A6CB29C2B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F76432F2-FDD0-EDD6-10C3-FDB8C122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Timetable – Option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A9EC5-E3B7-5A24-6B08-E3C4A8863BD7}"/>
              </a:ext>
            </a:extLst>
          </p:cNvPr>
          <p:cNvSpPr/>
          <p:nvPr/>
        </p:nvSpPr>
        <p:spPr>
          <a:xfrm>
            <a:off x="1811663" y="4989767"/>
            <a:ext cx="85686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left-hand side corner type in the first part of your Digital ID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(for example, pz56348 only and not </a:t>
            </a:r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pz56348@student.uni-lj.si</a:t>
            </a:r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=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only courses you have registered for will appear</a:t>
            </a:r>
          </a:p>
          <a:p>
            <a:pPr algn="ctr"/>
            <a:endParaRPr lang="sl-SI" sz="2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32C0E-363F-1816-45C3-BF4210F0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40" y="1464403"/>
            <a:ext cx="11425561" cy="30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1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426A9D42-99DB-BFF3-DF57-39EAD74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16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EDC27A2-BD3E-05A7-A868-FCA8C9E8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009793" cy="6521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03127"/>
                </a:solidFill>
              </a:rPr>
              <a:t>Courses </a:t>
            </a:r>
            <a:r>
              <a:rPr lang="sl-SI" dirty="0">
                <a:solidFill>
                  <a:srgbClr val="E03127"/>
                </a:solidFill>
              </a:rPr>
              <a:t>at</a:t>
            </a:r>
            <a:r>
              <a:rPr lang="en-US" dirty="0">
                <a:solidFill>
                  <a:srgbClr val="E03127"/>
                </a:solidFill>
              </a:rPr>
              <a:t> the Faculty of Social Sciences</a:t>
            </a:r>
            <a:endParaRPr lang="sl-SI" dirty="0">
              <a:solidFill>
                <a:srgbClr val="E0312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25B57-6052-474F-AAD7-B1781CE3351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773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Social, Cultural, Political and Communication Sciences</a:t>
            </a:r>
          </a:p>
          <a:p>
            <a:r>
              <a:rPr lang="sl-SI" dirty="0" err="1">
                <a:hlinkClick r:id="rId2"/>
              </a:rPr>
              <a:t>Courses</a:t>
            </a:r>
            <a:endParaRPr lang="sl-SI" dirty="0"/>
          </a:p>
          <a:p>
            <a:endParaRPr lang="sl-SI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943895-AA56-FC73-0E7C-62751AAD0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0" t="14354" r="12827" b="16967"/>
          <a:stretch>
            <a:fillRect/>
          </a:stretch>
        </p:blipFill>
        <p:spPr bwMode="auto">
          <a:xfrm>
            <a:off x="2543174" y="2316479"/>
            <a:ext cx="7629525" cy="3929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3884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7482666" cy="948893"/>
          </a:xfrm>
        </p:spPr>
        <p:txBody>
          <a:bodyPr>
            <a:noAutofit/>
          </a:bodyPr>
          <a:lstStyle/>
          <a:p>
            <a:r>
              <a:rPr lang="sl-SI" dirty="0"/>
              <a:t>Course Attendance and Obligations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40D72-397A-8BF0-F12C-10D1C5EE0D85}"/>
              </a:ext>
            </a:extLst>
          </p:cNvPr>
          <p:cNvSpPr txBox="1"/>
          <p:nvPr/>
        </p:nvSpPr>
        <p:spPr>
          <a:xfrm>
            <a:off x="445093" y="1441749"/>
            <a:ext cx="11312898" cy="525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REQUIRED and most likely as a PREREQUISITE FOR EXAM(S)</a:t>
            </a:r>
            <a:endParaRPr lang="sl-SI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Clr>
                <a:srgbClr val="C00000"/>
              </a:buClr>
            </a:pPr>
            <a:endParaRPr lang="en-US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students' obligations can be viewed in the Web Office and will be presented in the first lecture of each course. If anything is unclear, </a:t>
            </a:r>
            <a:r>
              <a:rPr lang="en-US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ask the professor in the first lecture</a:t>
            </a:r>
            <a:endParaRPr lang="en-US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guidelines for writing and editing papers at FDV as prescribed by APA citation style: </a:t>
            </a:r>
            <a:r>
              <a:rPr lang="sl-SI" sz="2000" dirty="0">
                <a:hlinkClick r:id="rId2"/>
              </a:rPr>
              <a:t>https://www.fdv.uni-lj.si/docs/default-source/dodiplomski-studij-1-stopnje/guidelines-for-writing-and-editing-professional-and-scientific-works-at-fdv.pdf</a:t>
            </a:r>
            <a:r>
              <a:rPr lang="sl-SI" sz="2000" dirty="0"/>
              <a:t> </a:t>
            </a:r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9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CEA2-46F4-70D8-F26F-31577D8D1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BF87E783-0B9A-D5E6-E783-46E21B85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18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B932B32A-112A-87E3-F394-1F02958E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009793" cy="6521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03127"/>
                </a:solidFill>
              </a:rPr>
              <a:t>Courses at other </a:t>
            </a:r>
            <a:r>
              <a:rPr lang="en-US" dirty="0" err="1">
                <a:solidFill>
                  <a:srgbClr val="E03127"/>
                </a:solidFill>
              </a:rPr>
              <a:t>facultie</a:t>
            </a:r>
            <a:r>
              <a:rPr lang="sl-SI" dirty="0">
                <a:solidFill>
                  <a:srgbClr val="E03127"/>
                </a:solidFill>
              </a:rPr>
              <a:t>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94B020-D3AF-3C1C-8191-23C1980B2914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FA643A-D8FA-CDE2-AB7F-FFB24B850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49831"/>
              </p:ext>
            </p:extLst>
          </p:nvPr>
        </p:nvGraphicFramePr>
        <p:xfrm>
          <a:off x="845474" y="2260320"/>
          <a:ext cx="9590567" cy="177530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196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7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of Arts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r>
                        <a:rPr lang="sl-SI" sz="1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Tjaša </a:t>
                      </a:r>
                      <a:r>
                        <a:rPr lang="sl-SI" sz="1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Ribizel</a:t>
                      </a: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Popič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mobility@ff.uni-lj.si</a:t>
                      </a:r>
                      <a:endParaRPr lang="sl-SI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of  Social Work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</a:t>
                      </a: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Borut Petrović </a:t>
                      </a:r>
                      <a:r>
                        <a:rPr lang="sl-SI" sz="1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Jesenovac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office@fsd.uni-lj.si</a:t>
                      </a:r>
                      <a:endParaRPr lang="sl-SI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of </a:t>
                      </a: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 Lea Kremič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lea.kremic@pf.uni-lj.si</a:t>
                      </a:r>
                      <a:endParaRPr lang="sl-SI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of </a:t>
                      </a:r>
                      <a:r>
                        <a:rPr lang="sl-SI" sz="1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</a:t>
                      </a:r>
                      <a:r>
                        <a:rPr lang="sl-SI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ert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Gracar</a:t>
                      </a:r>
                      <a:endParaRPr lang="sl-SI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mednarodna@pef.uni-lj.si</a:t>
                      </a:r>
                      <a:endParaRPr lang="sl-SI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2839" marR="6283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28AE1BF-7E3A-52BC-D38F-7E6F1C927789}"/>
              </a:ext>
            </a:extLst>
          </p:cNvPr>
          <p:cNvSpPr txBox="1"/>
          <p:nvPr/>
        </p:nvSpPr>
        <p:spPr>
          <a:xfrm>
            <a:off x="624661" y="4465156"/>
            <a:ext cx="10422029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aculties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University of Ljubljana are very different entities:</a:t>
            </a:r>
          </a:p>
          <a:p>
            <a:pPr marL="800100" lvl="1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not see courses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at other faculties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0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MyFDV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office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academic actions must be done by their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office /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office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end of your mobility you will receive a separate Transcript of Records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A0B15-F493-0DA9-355C-457E87ECBC7A}"/>
              </a:ext>
            </a:extLst>
          </p:cNvPr>
          <p:cNvSpPr txBox="1"/>
          <p:nvPr/>
        </p:nvSpPr>
        <p:spPr>
          <a:xfrm>
            <a:off x="753014" y="1545564"/>
            <a:ext cx="10009793" cy="520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 emails:</a:t>
            </a: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6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FC09-76C3-A6E6-3833-800D0FBE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333D9E9E-C76D-449A-9B0E-A22CD863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19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6155BA13-A755-22F9-AA0D-EEEECE07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03127"/>
                </a:solidFill>
              </a:rPr>
              <a:t>MA courses opened to BA students</a:t>
            </a:r>
            <a:endParaRPr lang="sl-SI" dirty="0">
              <a:solidFill>
                <a:srgbClr val="E0312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58982F-0977-B8BE-EC68-1DCFB25DFA65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A07D17-76F1-461D-824F-F393E4A1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66437"/>
            <a:ext cx="10400533" cy="39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154845" cy="948893"/>
          </a:xfrm>
        </p:spPr>
        <p:txBody>
          <a:bodyPr>
            <a:normAutofit/>
          </a:bodyPr>
          <a:lstStyle/>
          <a:p>
            <a:r>
              <a:rPr lang="sl-SI" dirty="0"/>
              <a:t>Outline of the Welcome and Orientation Day</a:t>
            </a:r>
          </a:p>
        </p:txBody>
      </p:sp>
      <p:sp>
        <p:nvSpPr>
          <p:cNvPr id="22" name="Označba mesta besedila 21">
            <a:extLst>
              <a:ext uri="{FF2B5EF4-FFF2-40B4-BE49-F238E27FC236}">
                <a16:creationId xmlns:a16="http://schemas.microsoft.com/office/drawing/2014/main" id="{CC489C7E-3C11-F6FF-8857-D116AF391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sp>
        <p:nvSpPr>
          <p:cNvPr id="26" name="Označba mesta besedila 25">
            <a:extLst>
              <a:ext uri="{FF2B5EF4-FFF2-40B4-BE49-F238E27FC236}">
                <a16:creationId xmlns:a16="http://schemas.microsoft.com/office/drawing/2014/main" id="{30F73371-8750-EFF9-71AF-48CC0EF07C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8" name="Označba mesta besedila 27">
            <a:extLst>
              <a:ext uri="{FF2B5EF4-FFF2-40B4-BE49-F238E27FC236}">
                <a16:creationId xmlns:a16="http://schemas.microsoft.com/office/drawing/2014/main" id="{0215C016-5A05-783E-1A6C-B98D064944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0" name="Označba mesta besedila 29">
            <a:extLst>
              <a:ext uri="{FF2B5EF4-FFF2-40B4-BE49-F238E27FC236}">
                <a16:creationId xmlns:a16="http://schemas.microsoft.com/office/drawing/2014/main" id="{348F7723-8926-2EF6-4B94-8E3124BEE1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4" name="Označba mesta besedila 33">
            <a:extLst>
              <a:ext uri="{FF2B5EF4-FFF2-40B4-BE49-F238E27FC236}">
                <a16:creationId xmlns:a16="http://schemas.microsoft.com/office/drawing/2014/main" id="{3D735100-EA17-3D57-D1F6-111AE5226F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sp>
        <p:nvSpPr>
          <p:cNvPr id="36" name="Označba mesta besedila 35">
            <a:extLst>
              <a:ext uri="{FF2B5EF4-FFF2-40B4-BE49-F238E27FC236}">
                <a16:creationId xmlns:a16="http://schemas.microsoft.com/office/drawing/2014/main" id="{72289808-CECA-92A5-C7AD-D89448DC4B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sp>
        <p:nvSpPr>
          <p:cNvPr id="38" name="Označba mesta besedila 37">
            <a:extLst>
              <a:ext uri="{FF2B5EF4-FFF2-40B4-BE49-F238E27FC236}">
                <a16:creationId xmlns:a16="http://schemas.microsoft.com/office/drawing/2014/main" id="{62895B2D-BF7F-1E81-0D4A-AA9DB6A821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sp>
        <p:nvSpPr>
          <p:cNvPr id="50" name="Označba mesta besedila 49">
            <a:extLst>
              <a:ext uri="{FF2B5EF4-FFF2-40B4-BE49-F238E27FC236}">
                <a16:creationId xmlns:a16="http://schemas.microsoft.com/office/drawing/2014/main" id="{27DEF5F7-7CDC-0107-6C71-594C19BAA8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sp>
        <p:nvSpPr>
          <p:cNvPr id="52" name="Označba mesta besedila 51">
            <a:extLst>
              <a:ext uri="{FF2B5EF4-FFF2-40B4-BE49-F238E27FC236}">
                <a16:creationId xmlns:a16="http://schemas.microsoft.com/office/drawing/2014/main" id="{D8432A6C-9D1F-1747-97E5-33B9AEDB0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sl-SI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D34860-40A1-FC22-A27D-4CBACEC0A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392349"/>
              </p:ext>
            </p:extLst>
          </p:nvPr>
        </p:nvGraphicFramePr>
        <p:xfrm>
          <a:off x="523875" y="1485901"/>
          <a:ext cx="10439401" cy="446604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31740">
                  <a:extLst>
                    <a:ext uri="{9D8B030D-6E8A-4147-A177-3AD203B41FA5}">
                      <a16:colId xmlns:a16="http://schemas.microsoft.com/office/drawing/2014/main" val="756576749"/>
                    </a:ext>
                  </a:extLst>
                </a:gridCol>
                <a:gridCol w="6401890">
                  <a:extLst>
                    <a:ext uri="{9D8B030D-6E8A-4147-A177-3AD203B41FA5}">
                      <a16:colId xmlns:a16="http://schemas.microsoft.com/office/drawing/2014/main" val="2139790861"/>
                    </a:ext>
                  </a:extLst>
                </a:gridCol>
                <a:gridCol w="2505771">
                  <a:extLst>
                    <a:ext uri="{9D8B030D-6E8A-4147-A177-3AD203B41FA5}">
                      <a16:colId xmlns:a16="http://schemas.microsoft.com/office/drawing/2014/main" val="35843528"/>
                    </a:ext>
                  </a:extLst>
                </a:gridCol>
              </a:tblGrid>
              <a:tr h="45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dirty="0">
                          <a:effectLst/>
                        </a:rPr>
                        <a:t>Time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dirty="0">
                          <a:effectLst/>
                        </a:rPr>
                        <a:t>Session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dirty="0">
                          <a:effectLst/>
                        </a:rPr>
                        <a:t>Speakers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14116"/>
                  </a:ext>
                </a:extLst>
              </a:tr>
              <a:tr h="7911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dirty="0">
                          <a:effectLst/>
                        </a:rPr>
                        <a:t>11.00 – 11.10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300" b="1" dirty="0">
                          <a:effectLst/>
                        </a:rPr>
                        <a:t>Opening and outline of the day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Maša Kolenbrand, </a:t>
                      </a:r>
                      <a:endParaRPr lang="sl-SI" sz="1100" i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Head of International Relations Office</a:t>
                      </a:r>
                      <a:endParaRPr lang="en-GB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6509388"/>
                  </a:ext>
                </a:extLst>
              </a:tr>
              <a:tr h="11409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dirty="0">
                          <a:effectLst/>
                        </a:rPr>
                        <a:t>11.</a:t>
                      </a:r>
                      <a:r>
                        <a:rPr lang="sl-SI" sz="1100" dirty="0">
                          <a:effectLst/>
                        </a:rPr>
                        <a:t>1</a:t>
                      </a:r>
                      <a:r>
                        <a:rPr lang="en-GB" sz="1100" dirty="0">
                          <a:effectLst/>
                        </a:rPr>
                        <a:t>0 – 12.30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effectLst/>
                          <a:latin typeface="+mn-lt"/>
                        </a:rPr>
                        <a:t>Basic information: academic calendar, </a:t>
                      </a:r>
                      <a:r>
                        <a:rPr lang="sl-SI" sz="1300" b="1" dirty="0">
                          <a:effectLst/>
                          <a:latin typeface="+mn-lt"/>
                        </a:rPr>
                        <a:t>digital ID/university email, web office, timetable, transcript of records, </a:t>
                      </a:r>
                      <a:r>
                        <a:rPr lang="en-GB" sz="1300" b="1" dirty="0">
                          <a:effectLst/>
                          <a:latin typeface="+mn-lt"/>
                        </a:rPr>
                        <a:t>course obligations and attendance, exams, </a:t>
                      </a:r>
                      <a:r>
                        <a:rPr lang="sl-SI" sz="1300" b="1" dirty="0">
                          <a:effectLst/>
                          <a:latin typeface="+mn-lt"/>
                        </a:rPr>
                        <a:t>drop off period, </a:t>
                      </a:r>
                      <a:r>
                        <a:rPr lang="en-GB" sz="1300" b="1" dirty="0">
                          <a:effectLst/>
                          <a:latin typeface="+mn-lt"/>
                        </a:rPr>
                        <a:t>student psychosocial and law counselling, and other useful information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Zoran Pečar, </a:t>
                      </a:r>
                      <a:endParaRPr lang="sl-SI" sz="1100" i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Student Mobility Coordinator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187321"/>
                  </a:ext>
                </a:extLst>
              </a:tr>
              <a:tr h="3525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dirty="0">
                          <a:effectLst/>
                        </a:rPr>
                        <a:t>12.30 – 12.45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300" b="1" dirty="0">
                          <a:effectLst/>
                        </a:rPr>
                        <a:t>Faculty library presentation </a:t>
                      </a:r>
                      <a:endParaRPr lang="sl-SI" sz="13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 i="1" dirty="0">
                          <a:effectLst/>
                        </a:rPr>
                        <a:t>Damjana Vovk, Central </a:t>
                      </a:r>
                      <a:r>
                        <a:rPr lang="sl-SI" sz="1100" i="1">
                          <a:effectLst/>
                        </a:rPr>
                        <a:t>Social Sciences </a:t>
                      </a:r>
                      <a:r>
                        <a:rPr lang="sl-SI" sz="1100" i="1" dirty="0">
                          <a:effectLst/>
                        </a:rPr>
                        <a:t>Library</a:t>
                      </a:r>
                      <a:endParaRPr lang="en-GB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0860772"/>
                  </a:ext>
                </a:extLst>
              </a:tr>
              <a:tr h="3525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dirty="0">
                          <a:effectLst/>
                        </a:rPr>
                        <a:t>12.45 – 13.00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300" b="1" dirty="0">
                          <a:effectLst/>
                        </a:rPr>
                        <a:t>Erasmus Student Network -ESN </a:t>
                      </a:r>
                      <a:r>
                        <a:rPr lang="en-GB" sz="1300" b="1" dirty="0">
                          <a:effectLst/>
                        </a:rPr>
                        <a:t> presentation</a:t>
                      </a:r>
                      <a:endParaRPr lang="sl-SI" sz="13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ESN representative</a:t>
                      </a:r>
                      <a:endParaRPr lang="en-GB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964337"/>
                  </a:ext>
                </a:extLst>
              </a:tr>
              <a:tr h="7457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dirty="0">
                          <a:effectLst/>
                        </a:rPr>
                        <a:t>13.00 – 13.10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300" b="1" dirty="0">
                          <a:effectLst/>
                        </a:rPr>
                        <a:t>Meet the student tutors, faculty tour and informal networking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i="1" dirty="0">
                          <a:effectLst/>
                        </a:rPr>
                        <a:t>Tutors for international students</a:t>
                      </a:r>
                      <a:endParaRPr lang="en-GB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734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06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51EA9-24EC-2F2F-6162-593B78CA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02088-D9D6-5E21-8C7C-631BCC94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1263802"/>
            <a:ext cx="10562149" cy="5385476"/>
          </a:xfrm>
        </p:spPr>
        <p:txBody>
          <a:bodyPr>
            <a:normAutofit/>
          </a:bodyPr>
          <a:lstStyle/>
          <a:p>
            <a:r>
              <a:rPr lang="en-US" sz="2400" dirty="0">
                <a:ea typeface="+mn-ea"/>
              </a:rPr>
              <a:t>English for specific purposes</a:t>
            </a:r>
            <a:r>
              <a:rPr lang="en-US" sz="2400" b="0" dirty="0">
                <a:ea typeface="+mn-ea"/>
              </a:rPr>
              <a:t>/Introduction to the language for specific </a:t>
            </a:r>
            <a:r>
              <a:rPr lang="sl-SI" sz="2400" b="0" dirty="0">
                <a:ea typeface="+mn-ea"/>
              </a:rPr>
              <a:t>	</a:t>
            </a:r>
            <a:r>
              <a:rPr lang="en-US" sz="2400" b="0" dirty="0">
                <a:ea typeface="+mn-ea"/>
              </a:rPr>
              <a:t>purposes – English</a:t>
            </a:r>
            <a:br>
              <a:rPr lang="en-US" sz="2400" b="0" dirty="0">
                <a:ea typeface="+mn-ea"/>
              </a:rPr>
            </a:br>
            <a:r>
              <a:rPr lang="en-US" sz="2400" dirty="0">
                <a:ea typeface="+mn-ea"/>
              </a:rPr>
              <a:t>Italian for specific purposes I and II</a:t>
            </a:r>
            <a:r>
              <a:rPr lang="en-US" sz="2400" b="0" dirty="0">
                <a:ea typeface="+mn-ea"/>
              </a:rPr>
              <a:t>/Introduction to the language for </a:t>
            </a:r>
            <a:r>
              <a:rPr lang="sl-SI" sz="2400" b="0" dirty="0">
                <a:ea typeface="+mn-ea"/>
              </a:rPr>
              <a:t>	</a:t>
            </a:r>
            <a:r>
              <a:rPr lang="en-US" sz="2400" b="0" dirty="0">
                <a:ea typeface="+mn-ea"/>
              </a:rPr>
              <a:t>specific purposes - Italian</a:t>
            </a:r>
            <a:br>
              <a:rPr lang="en-US" sz="2400" b="0" dirty="0">
                <a:ea typeface="+mn-ea"/>
              </a:rPr>
            </a:br>
            <a:r>
              <a:rPr lang="en-US" sz="2400" dirty="0">
                <a:ea typeface="+mn-ea"/>
              </a:rPr>
              <a:t>French for specific purposes I and II</a:t>
            </a:r>
            <a:r>
              <a:rPr lang="en-US" sz="2400" b="0" dirty="0">
                <a:ea typeface="+mn-ea"/>
              </a:rPr>
              <a:t>/Introduction to the language for </a:t>
            </a:r>
            <a:r>
              <a:rPr lang="sl-SI" sz="2400" b="0" dirty="0">
                <a:ea typeface="+mn-ea"/>
              </a:rPr>
              <a:t>	</a:t>
            </a:r>
            <a:r>
              <a:rPr lang="en-US" sz="2400" b="0" dirty="0">
                <a:ea typeface="+mn-ea"/>
              </a:rPr>
              <a:t>specific purposes - French</a:t>
            </a:r>
            <a:br>
              <a:rPr lang="en-US" sz="2400" b="0" dirty="0">
                <a:ea typeface="+mn-ea"/>
              </a:rPr>
            </a:br>
            <a:r>
              <a:rPr lang="en-US" sz="2400" dirty="0">
                <a:ea typeface="+mn-ea"/>
              </a:rPr>
              <a:t>German for specific purposes I and II</a:t>
            </a:r>
            <a:r>
              <a:rPr lang="en-US" sz="2400" b="0" dirty="0">
                <a:ea typeface="+mn-ea"/>
              </a:rPr>
              <a:t>/Introduction to the language for </a:t>
            </a:r>
            <a:r>
              <a:rPr lang="sl-SI" sz="2400" b="0" dirty="0">
                <a:ea typeface="+mn-ea"/>
              </a:rPr>
              <a:t>	</a:t>
            </a:r>
            <a:r>
              <a:rPr lang="en-US" sz="2400" b="0" dirty="0">
                <a:ea typeface="+mn-ea"/>
              </a:rPr>
              <a:t>specific purposes - German</a:t>
            </a:r>
            <a:br>
              <a:rPr lang="en-US" sz="2400" b="0" dirty="0">
                <a:ea typeface="+mn-ea"/>
              </a:rPr>
            </a:br>
            <a:r>
              <a:rPr lang="en-US" sz="2400" dirty="0">
                <a:ea typeface="+mn-ea"/>
              </a:rPr>
              <a:t>Spanish for specific purposes I and II</a:t>
            </a:r>
            <a:r>
              <a:rPr lang="en-US" sz="2400" b="0" dirty="0">
                <a:ea typeface="+mn-ea"/>
              </a:rPr>
              <a:t>/ Introduction to the language for </a:t>
            </a:r>
            <a:r>
              <a:rPr lang="sl-SI" sz="2400" b="0" dirty="0">
                <a:ea typeface="+mn-ea"/>
              </a:rPr>
              <a:t>	</a:t>
            </a:r>
            <a:r>
              <a:rPr lang="en-US" sz="2400" b="0" dirty="0">
                <a:ea typeface="+mn-ea"/>
              </a:rPr>
              <a:t>specific purposes – Spanish</a:t>
            </a:r>
            <a:br>
              <a:rPr lang="en-US" sz="2800" b="0" dirty="0">
                <a:ea typeface="+mn-ea"/>
              </a:rPr>
            </a:br>
            <a:br>
              <a:rPr lang="en-US" sz="2800" b="0" dirty="0">
                <a:ea typeface="+mn-ea"/>
              </a:rPr>
            </a:br>
            <a:r>
              <a:rPr lang="en-US" sz="2800" dirty="0">
                <a:solidFill>
                  <a:srgbClr val="E03127"/>
                </a:solidFill>
                <a:ea typeface="+mn-ea"/>
              </a:rPr>
              <a:t>REGISTRATION:</a:t>
            </a:r>
            <a:br>
              <a:rPr lang="en-US" sz="2800" b="0" dirty="0">
                <a:ea typeface="+mn-ea"/>
              </a:rPr>
            </a:br>
            <a:r>
              <a:rPr lang="en-US" sz="2400" b="0" dirty="0">
                <a:ea typeface="+mn-ea"/>
              </a:rPr>
              <a:t>- write an email to </a:t>
            </a:r>
            <a:r>
              <a:rPr lang="sl-SI" sz="2400" b="0" dirty="0">
                <a:ea typeface="+mn-ea"/>
              </a:rPr>
              <a:t>d</a:t>
            </a:r>
            <a:r>
              <a:rPr lang="en-US" sz="2400" b="0" dirty="0">
                <a:ea typeface="+mn-ea"/>
              </a:rPr>
              <a:t>r. Nina Gorenc, Lector: </a:t>
            </a:r>
            <a:r>
              <a:rPr lang="en-US" sz="2400" b="0" dirty="0">
                <a:ea typeface="+mn-ea"/>
                <a:hlinkClick r:id="rId2"/>
              </a:rPr>
              <a:t>nina.gorenc@fdv.uni-lj.si</a:t>
            </a:r>
            <a:br>
              <a:rPr lang="en-US" sz="2400" b="0" dirty="0">
                <a:ea typeface="+mn-ea"/>
              </a:rPr>
            </a:br>
            <a:r>
              <a:rPr lang="en-US" sz="2400" b="0" dirty="0">
                <a:ea typeface="+mn-ea"/>
              </a:rPr>
              <a:t>- stating your level of knowledge and field of stud</a:t>
            </a:r>
            <a:r>
              <a:rPr lang="sl-SI" sz="2400" b="0" dirty="0">
                <a:ea typeface="+mn-ea"/>
              </a:rPr>
              <a:t>ies</a:t>
            </a:r>
            <a:endParaRPr lang="sl-SI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91062-5657-5EBD-58E4-96C5E48D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20</a:t>
            </a:fld>
            <a:endParaRPr lang="sl-SI" dirty="0"/>
          </a:p>
        </p:txBody>
      </p:sp>
      <p:sp>
        <p:nvSpPr>
          <p:cNvPr id="4" name="Naslov 4">
            <a:extLst>
              <a:ext uri="{FF2B5EF4-FFF2-40B4-BE49-F238E27FC236}">
                <a16:creationId xmlns:a16="http://schemas.microsoft.com/office/drawing/2014/main" id="{161F004F-2D2E-5714-FB84-A981506E0411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E03127"/>
                </a:solidFill>
              </a:rPr>
              <a:t>Language courses</a:t>
            </a:r>
            <a:endParaRPr lang="sl-SI" dirty="0">
              <a:solidFill>
                <a:srgbClr val="E03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4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426A9D42-99DB-BFF3-DF57-39EAD74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21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EDC27A2-BD3E-05A7-A868-FCA8C9E8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The 3 documents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25B57-6052-474F-AAD7-B1781CE3351E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FCE2D-3953-DEB3-E589-BFEEB6A9A526}"/>
              </a:ext>
            </a:extLst>
          </p:cNvPr>
          <p:cNvSpPr txBox="1"/>
          <p:nvPr/>
        </p:nvSpPr>
        <p:spPr>
          <a:xfrm>
            <a:off x="671032" y="1600200"/>
            <a:ext cx="11063770" cy="348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Clr>
                <a:srgbClr val="C00000"/>
              </a:buClr>
            </a:pPr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THERE ARE ONLY THREE DOCUMENTS THAT NEED TO BE PROCESSED BEFORE / DURING / AT THE END OF YOUR MOBILITY 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Learning Agreement (OLA) / Learning Agreement (LA)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Confirmation of Stay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 of Records</a:t>
            </a:r>
            <a:endParaRPr lang="en-US" sz="24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en-US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1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43E2-FEF4-067C-85EB-C089E65D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E25C3CA8-97CE-3757-C556-93F4DF18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22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3B87D1D3-FBDC-2B0F-376B-055E1C51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E03127"/>
                </a:solidFill>
              </a:rPr>
              <a:t>1) Online Learning Agreement (OLA)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621196-1460-7A15-0592-53AF4212585D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8EBA7-268D-120B-C2FF-20724F1F24DB}"/>
              </a:ext>
            </a:extLst>
          </p:cNvPr>
          <p:cNvSpPr txBox="1"/>
          <p:nvPr/>
        </p:nvSpPr>
        <p:spPr>
          <a:xfrm>
            <a:off x="484540" y="1397662"/>
            <a:ext cx="10786839" cy="17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 not know how to make changes to your OLA, check with your home coordinator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preparing OLA in your university‘s platform it is of utmost importance to use </a:t>
            </a: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office.international@fdv.uni-lj.si</a:t>
            </a: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email address – it is only this way that your OLA can be linked to our system for a review and signature</a:t>
            </a:r>
          </a:p>
        </p:txBody>
      </p:sp>
      <p:sp>
        <p:nvSpPr>
          <p:cNvPr id="4" name="Naslov 4">
            <a:extLst>
              <a:ext uri="{FF2B5EF4-FFF2-40B4-BE49-F238E27FC236}">
                <a16:creationId xmlns:a16="http://schemas.microsoft.com/office/drawing/2014/main" id="{7AB0336A-F2F8-0C61-95EB-EA90C1935529}"/>
              </a:ext>
            </a:extLst>
          </p:cNvPr>
          <p:cNvSpPr txBox="1">
            <a:spLocks/>
          </p:cNvSpPr>
          <p:nvPr/>
        </p:nvSpPr>
        <p:spPr>
          <a:xfrm>
            <a:off x="484541" y="3614288"/>
            <a:ext cx="10620977" cy="788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l-SI" sz="2800" dirty="0">
                <a:solidFill>
                  <a:srgbClr val="E03127"/>
                </a:solidFill>
              </a:rPr>
              <a:t>2) Learing Agreement (LA)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A53B-16AA-C65B-930B-703B08B4919A}"/>
              </a:ext>
            </a:extLst>
          </p:cNvPr>
          <p:cNvSpPr txBox="1"/>
          <p:nvPr/>
        </p:nvSpPr>
        <p:spPr>
          <a:xfrm>
            <a:off x="484541" y="4281002"/>
            <a:ext cx="11517359" cy="17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 not know how make changes to your LA, check with your home coordinator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sl-SI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(unlocked!) pdf version to </a:t>
            </a: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office.international@fdv.uni-lj.si</a:t>
            </a:r>
            <a:r>
              <a:rPr lang="sl-SI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we will review and sign LA; a signed copy will be emailed back to you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l-SI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23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B50EF-136C-F85A-BB8B-EFBB68E78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B04120E0-6A79-A650-D56C-CC169B20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23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88AF25C0-C24B-CAE1-6725-A0D5294D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Confirmation of Stay – 1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34F514-EB63-2E05-395E-C54F5C9133DB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10D7D-89E0-DD5B-ED6D-9CE127059236}"/>
              </a:ext>
            </a:extLst>
          </p:cNvPr>
          <p:cNvSpPr txBox="1"/>
          <p:nvPr/>
        </p:nvSpPr>
        <p:spPr>
          <a:xfrm>
            <a:off x="671032" y="1419562"/>
            <a:ext cx="11063770" cy="467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differently named documents: e.g. Confirmation of Stay / Confirmation of Studies / Letter of Confirmation / Certificate of Attendance / Confirmation of Attendance, Coonfirmation of Arrival/departure or similar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the document was not provided 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home coordinator to provide you with the document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sl-SI" sz="20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in case your home coordinator does not provide with the document, we will hand out our version of the document  </a:t>
            </a:r>
          </a:p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OUT THE DOCUMENT IN FULL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send it to 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office.international@fdv.uni-lj.si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54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75514-F8DF-CB93-7102-D00D0F364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F1F1E3B-5C85-46D6-EB50-B696C885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24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56F2C19C-33D9-3AB8-8234-26CA851D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Confirmation of Stay – 2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2141D4-8B1D-2EA0-8B6A-2C27C983D0F1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2EBD9-281B-D085-838A-44F4D92B1E3B}"/>
              </a:ext>
            </a:extLst>
          </p:cNvPr>
          <p:cNvSpPr txBox="1"/>
          <p:nvPr/>
        </p:nvSpPr>
        <p:spPr>
          <a:xfrm>
            <a:off x="671032" y="1600200"/>
            <a:ext cx="11063770" cy="390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Welcome and Orientation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sl-SI" sz="2000" b="1" baseline="30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February 2026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you took part in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Slovenian 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course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sl-SI" sz="2000" b="1" baseline="30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January 2026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en-US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date</a:t>
            </a:r>
            <a:r>
              <a:rPr lang="en-US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sl-SI" sz="2000" b="1" baseline="30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l-SI" sz="20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2026 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you finish academic obligations earlier and plan to leave Ljubljana before the 15</a:t>
            </a:r>
            <a:r>
              <a:rPr lang="sl-SI" sz="2000" baseline="30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2026, stop by our office </a:t>
            </a:r>
            <a:r>
              <a:rPr lang="sl-SI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 prior or on the day of you departure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you finish your academic obligations later than 15</a:t>
            </a:r>
            <a:r>
              <a:rPr lang="sl-SI" sz="2000" baseline="30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l-SI" sz="2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2026, stop by our office</a:t>
            </a:r>
            <a:r>
              <a:rPr lang="sl-SI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 prior or on the day of your departure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sl-SI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en-US" sz="2000" dirty="0">
              <a:solidFill>
                <a:srgbClr val="E031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56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CE62F-D462-5C69-A3FE-F4C7B208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9F8024EF-1290-EC6F-4155-30F4E352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25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789555CB-0DCB-1E79-9CB3-E3896B43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Transcript of Records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73C7E0-62EA-4154-E8A7-624D0CA7A069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87599-9991-D7D5-322F-A4F62025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482570"/>
            <a:ext cx="7944305" cy="5237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507CC7-AD5D-3CC0-5C95-3CFB0ECA358D}"/>
              </a:ext>
            </a:extLst>
          </p:cNvPr>
          <p:cNvSpPr/>
          <p:nvPr/>
        </p:nvSpPr>
        <p:spPr>
          <a:xfrm>
            <a:off x="8584706" y="2980947"/>
            <a:ext cx="3249227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to My FDV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„Web office“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585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84A-4C83-38A9-56B3-BCD21C1EC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0C23BE6-BC28-0EA5-2A9F-9219364A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26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1BF3652B-6D43-18CD-A331-9F1B36B9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Transcript of Records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E260A5-4F00-6064-77B9-BC24CB7FC65A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EAC37-470C-FBA4-FBC7-DAC05842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0" y="1198486"/>
            <a:ext cx="7700935" cy="55041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653CD5-11D8-7E8D-62A9-4833C1A12FAE}"/>
              </a:ext>
            </a:extLst>
          </p:cNvPr>
          <p:cNvSpPr/>
          <p:nvPr/>
        </p:nvSpPr>
        <p:spPr>
          <a:xfrm>
            <a:off x="8544314" y="3263016"/>
            <a:ext cx="32492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„Other“ </a:t>
            </a:r>
          </a:p>
        </p:txBody>
      </p:sp>
    </p:spTree>
    <p:extLst>
      <p:ext uri="{BB962C8B-B14F-4D97-AF65-F5344CB8AC3E}">
        <p14:creationId xmlns:p14="http://schemas.microsoft.com/office/powerpoint/2010/main" val="1596796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F86F-9B0F-95A6-6072-CFC99F5AF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12EC5000-2A4E-40D9-E167-1591BE54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27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28E0CDF7-8A8A-8533-D67E-900B3880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Transcript of Records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001B40-60B3-6795-675E-13FF4F0FEA73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11247121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1B868-F711-D24C-EEEC-9C0CF513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76" y="1263801"/>
            <a:ext cx="7915922" cy="5594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4B115-18F7-DD5D-9BBD-6B7C5BF1BF59}"/>
              </a:ext>
            </a:extLst>
          </p:cNvPr>
          <p:cNvSpPr/>
          <p:nvPr/>
        </p:nvSpPr>
        <p:spPr>
          <a:xfrm>
            <a:off x="8717871" y="2489614"/>
            <a:ext cx="324922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once you complete all exams you can retrieve Transcript of Records directly from web office 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„Transcript of Records“ </a:t>
            </a:r>
          </a:p>
        </p:txBody>
      </p:sp>
    </p:spTree>
    <p:extLst>
      <p:ext uri="{BB962C8B-B14F-4D97-AF65-F5344CB8AC3E}">
        <p14:creationId xmlns:p14="http://schemas.microsoft.com/office/powerpoint/2010/main" val="3939519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CEEC2-C435-8F67-EC59-61736343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E84C98C6-8085-8868-3C91-28DDA9BC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28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8D11512-9999-A300-747D-C91F63D2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E03127"/>
                </a:solidFill>
              </a:rPr>
              <a:t>Transcript of Records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7C266A-B858-87DA-193F-B2CE754ADDB5}"/>
              </a:ext>
            </a:extLst>
          </p:cNvPr>
          <p:cNvSpPr txBox="1">
            <a:spLocks/>
          </p:cNvSpPr>
          <p:nvPr/>
        </p:nvSpPr>
        <p:spPr>
          <a:xfrm>
            <a:off x="457198" y="1600200"/>
            <a:ext cx="8260673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B6C09-9E32-F495-B41F-491C3CA5985F}"/>
              </a:ext>
            </a:extLst>
          </p:cNvPr>
          <p:cNvSpPr/>
          <p:nvPr/>
        </p:nvSpPr>
        <p:spPr>
          <a:xfrm>
            <a:off x="8717871" y="2489614"/>
            <a:ext cx="324922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case your home institution requires ToR to be sent directly from our to their office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us with the email address to which ToR should be sent 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21AB4-7B85-A577-2909-C164634B5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2" y="1333499"/>
            <a:ext cx="7871348" cy="52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1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426A9D42-99DB-BFF3-DF57-39EAD74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29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EDC27A2-BD3E-05A7-A868-FCA8C9E8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sl-SI" sz="3000" dirty="0">
                <a:solidFill>
                  <a:srgbClr val="E03127"/>
                </a:solidFill>
              </a:rPr>
              <a:t>Information you need to memorize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25B57-6052-474F-AAD7-B1781CE3351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78F71-3388-90D8-8E4B-1A7641F3EFFA}"/>
              </a:ext>
            </a:extLst>
          </p:cNvPr>
          <p:cNvSpPr txBox="1"/>
          <p:nvPr/>
        </p:nvSpPr>
        <p:spPr>
          <a:xfrm>
            <a:off x="744280" y="1600200"/>
            <a:ext cx="9944436" cy="4742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u="sng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person at the receiving institution: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Name: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Zoran Pečar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Position: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Mobility Coordinator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office.international@fdv.uni-lj.si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00386 (0)1 5805 279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hours: Monday – Friday: 11.00 – 13.00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location: DS-01 (on the subterrene level)</a:t>
            </a:r>
          </a:p>
          <a:p>
            <a:pPr>
              <a:lnSpc>
                <a:spcPct val="160000"/>
              </a:lnSpc>
              <a:buClr>
                <a:srgbClr val="C00000"/>
              </a:buClr>
            </a:pPr>
            <a:endParaRPr lang="sl-SI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7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 err="1"/>
              <a:t>Academic</a:t>
            </a:r>
            <a:r>
              <a:rPr lang="sl-SI" dirty="0"/>
              <a:t> </a:t>
            </a:r>
            <a:r>
              <a:rPr lang="sl-SI" dirty="0" err="1"/>
              <a:t>Calendar</a:t>
            </a:r>
            <a:r>
              <a:rPr lang="sl-SI" dirty="0"/>
              <a:t> 2025/26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E3CD8-B265-F73E-3B9B-814C2295AA0D}"/>
              </a:ext>
            </a:extLst>
          </p:cNvPr>
          <p:cNvSpPr txBox="1"/>
          <p:nvPr/>
        </p:nvSpPr>
        <p:spPr>
          <a:xfrm>
            <a:off x="445093" y="1503627"/>
            <a:ext cx="11049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Semester</a:t>
            </a:r>
            <a:endParaRPr lang="sl-SI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Lectures: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May 30, 202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Examination Period: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July 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sl-SI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sl-SI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</a:t>
            </a:r>
            <a:r>
              <a:rPr lang="sl-SI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6th</a:t>
            </a: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lectures</a:t>
            </a:r>
            <a:endParaRPr lang="sl-SI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27th = no lectures</a:t>
            </a:r>
          </a:p>
          <a:p>
            <a:r>
              <a:rPr lang="sl-SI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1st = no lectures</a:t>
            </a:r>
            <a:endParaRPr 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Examination Period</a:t>
            </a:r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September 1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4E66-23F2-C2C4-C632-9AE5EE5E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397B33FF-F3F4-574F-026B-D0D65B9F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30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997673C9-173F-B0EE-4288-BAE39122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E03127"/>
                </a:solidFill>
              </a:rPr>
              <a:t>DROP OFF</a:t>
            </a:r>
            <a:r>
              <a:rPr lang="sl-SI" sz="3000" dirty="0">
                <a:solidFill>
                  <a:srgbClr val="E03127"/>
                </a:solidFill>
              </a:rPr>
              <a:t> PERIOD</a:t>
            </a:r>
            <a:r>
              <a:rPr lang="en-US" sz="3000" dirty="0">
                <a:solidFill>
                  <a:srgbClr val="E03127"/>
                </a:solidFill>
              </a:rPr>
              <a:t>: How to make changes to your LA?</a:t>
            </a:r>
            <a:endParaRPr lang="sl-SI" sz="3000" dirty="0">
              <a:solidFill>
                <a:srgbClr val="E0312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D751B-0AC5-C02F-31C1-0C1901B1F363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8D354B-C645-6AA3-C088-6F93BD82B304}"/>
              </a:ext>
            </a:extLst>
          </p:cNvPr>
          <p:cNvSpPr txBox="1"/>
          <p:nvPr/>
        </p:nvSpPr>
        <p:spPr>
          <a:xfrm>
            <a:off x="744279" y="1600200"/>
            <a:ext cx="11066721" cy="4052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courses you currently have in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MyFDV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office are confirmed and places are guaranteed</a:t>
            </a:r>
          </a:p>
          <a:p>
            <a:pPr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§"/>
            </a:pPr>
            <a:endParaRPr lang="en-US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the confirmed courses 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 CET until 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until 2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l-SI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2400" b="1" dirty="0">
                <a:solidFill>
                  <a:srgbClr val="E03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CET</a:t>
            </a: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via your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MyFDV w</a:t>
            </a:r>
            <a:r>
              <a:rPr lang="en-US" sz="24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4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ffice</a:t>
            </a:r>
            <a:endParaRPr lang="en-US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Clr>
                <a:srgbClr val="C00000"/>
              </a:buClr>
            </a:pPr>
            <a:endParaRPr lang="en-US" sz="20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</a:t>
            </a:r>
            <a:r>
              <a:rPr lang="en-US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changes can be made after the deadline!</a:t>
            </a:r>
            <a:endParaRPr lang="sl-SI" sz="24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2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426A9D42-99DB-BFF3-DF57-39EAD74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31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EDC27A2-BD3E-05A7-A868-FCA8C9E8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E03127"/>
                </a:solidFill>
              </a:rPr>
              <a:t>DROP OFF: How to make changes to your LA?</a:t>
            </a:r>
            <a:endParaRPr lang="sl-SI" sz="3000" dirty="0">
              <a:solidFill>
                <a:srgbClr val="E0312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25B57-6052-474F-AAD7-B1781CE3351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F2768D8-EBE0-B7ED-AC54-00F38ABFCB60}"/>
              </a:ext>
            </a:extLst>
          </p:cNvPr>
          <p:cNvGraphicFramePr/>
          <p:nvPr/>
        </p:nvGraphicFramePr>
        <p:xfrm>
          <a:off x="1763687" y="1803872"/>
          <a:ext cx="8036296" cy="5054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660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0811D-3791-C5FB-66F4-ECCB2FD6E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E40A2E6E-0A62-D046-B5CE-EEEEF31B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32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9C06AE7-5376-F5B7-DB06-E7489926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E03127"/>
                </a:solidFill>
              </a:rPr>
              <a:t>DROP OFF</a:t>
            </a:r>
            <a:r>
              <a:rPr lang="sl-SI" sz="3000" dirty="0">
                <a:solidFill>
                  <a:srgbClr val="E03127"/>
                </a:solidFill>
              </a:rPr>
              <a:t> PERIOD</a:t>
            </a:r>
            <a:r>
              <a:rPr lang="en-US" sz="3000" dirty="0">
                <a:solidFill>
                  <a:srgbClr val="E03127"/>
                </a:solidFill>
              </a:rPr>
              <a:t>: How to make changes to your LA?</a:t>
            </a:r>
            <a:endParaRPr lang="sl-SI" sz="3000" dirty="0">
              <a:solidFill>
                <a:srgbClr val="E0312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A107951-330B-9F0E-1D1D-005CEDEE5408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CEE69-9684-8DCF-E055-A5D7C7E0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42" y="1434314"/>
            <a:ext cx="7735728" cy="469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EE17E1-E50E-EB9B-8D6D-FDF21877E7DA}"/>
              </a:ext>
            </a:extLst>
          </p:cNvPr>
          <p:cNvSpPr/>
          <p:nvPr/>
        </p:nvSpPr>
        <p:spPr>
          <a:xfrm>
            <a:off x="8500188" y="2815966"/>
            <a:ext cx="355185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 the website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</a:p>
          <a:p>
            <a:pPr algn="ctr"/>
            <a:r>
              <a:rPr lang="en-GB" sz="2400" dirty="0">
                <a:hlinkClick r:id="rId3"/>
              </a:rPr>
              <a:t>Faculty of Social Sciences</a:t>
            </a:r>
            <a:endParaRPr lang="sl-SI" sz="2400" dirty="0"/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endParaRPr lang="sl-SI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„My FDV“  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637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668C-2DAB-81FC-FADF-D40F6426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58914F43-B876-0605-A316-AE57E85F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234744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</a:t>
            </a:r>
            <a:r>
              <a:rPr lang="sl-SI" dirty="0"/>
              <a:t> </a:t>
            </a:r>
            <a:r>
              <a:rPr lang="en-US" dirty="0"/>
              <a:t>make changes to your LA?</a:t>
            </a:r>
            <a:endParaRPr lang="sl-S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25DB7-600B-2B74-0130-5ADD9616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251751"/>
            <a:ext cx="7813082" cy="52224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484BD1-E0EE-9CD3-C87C-5D33083CFBFB}"/>
              </a:ext>
            </a:extLst>
          </p:cNvPr>
          <p:cNvSpPr/>
          <p:nvPr/>
        </p:nvSpPr>
        <p:spPr>
          <a:xfrm>
            <a:off x="8438316" y="3158229"/>
            <a:ext cx="3488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„All categories“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234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C2BCA-8EDE-307E-6673-C736189BD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20D3889B-D7E9-9AEA-471A-B9A0B282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9932903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 make changes to your LA?</a:t>
            </a:r>
            <a:endParaRPr lang="sl-S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A2CD1-3862-CBFA-83CB-A7DAA77C6966}"/>
              </a:ext>
            </a:extLst>
          </p:cNvPr>
          <p:cNvSpPr/>
          <p:nvPr/>
        </p:nvSpPr>
        <p:spPr>
          <a:xfrm>
            <a:off x="8584706" y="2980947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„Web office“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AAA2B-6B3E-3C84-3C14-F7013B6A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332710"/>
            <a:ext cx="7944305" cy="54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2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40293-918D-9F29-5962-09453C47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000D5D2-5ECB-C048-3AD3-2F43E57D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9915148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 make changes to your LA?</a:t>
            </a:r>
            <a:endParaRPr lang="sl-S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12EB19-2C33-CA05-A0EF-893AA15DF2B3}"/>
              </a:ext>
            </a:extLst>
          </p:cNvPr>
          <p:cNvSpPr/>
          <p:nvPr/>
        </p:nvSpPr>
        <p:spPr>
          <a:xfrm>
            <a:off x="8584706" y="2980947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„Other“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0E7E8-9B73-C1BE-6B83-4AA05F58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127464"/>
            <a:ext cx="7935427" cy="54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9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C6E5-02C8-0841-A096-F40B2C00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C6551EBB-4E07-73DE-B5DB-B795DC49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208111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 make changes to your LA?</a:t>
            </a:r>
            <a:endParaRPr lang="sl-S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4501C-E2FB-64F8-4986-9A07AD4400FF}"/>
              </a:ext>
            </a:extLst>
          </p:cNvPr>
          <p:cNvSpPr/>
          <p:nvPr/>
        </p:nvSpPr>
        <p:spPr>
          <a:xfrm>
            <a:off x="8584706" y="2980947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„Forms“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7F938-2136-224D-CB55-FF10C600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304128"/>
            <a:ext cx="8009214" cy="53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0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AE3F8-9D81-A034-DE59-3112B4828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14FA07F4-82F1-9BA0-938D-A1489856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243622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 make changes to your LA?</a:t>
            </a:r>
            <a:endParaRPr lang="sl-S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2BAFCB-9B4E-BA1B-78DF-0816914B563B}"/>
              </a:ext>
            </a:extLst>
          </p:cNvPr>
          <p:cNvSpPr/>
          <p:nvPr/>
        </p:nvSpPr>
        <p:spPr>
          <a:xfrm>
            <a:off x="8743327" y="3270196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„Requests“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65A23-31C6-746F-B57A-7FEAEB59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074520"/>
            <a:ext cx="8382317" cy="5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48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03B6D-11FA-0A2A-B7F4-DD02B060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A931FCF1-ABA3-52AB-148B-62E6CA69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119334" cy="948893"/>
          </a:xfrm>
        </p:spPr>
        <p:txBody>
          <a:bodyPr>
            <a:normAutofit fontScale="90000"/>
          </a:bodyPr>
          <a:lstStyle/>
          <a:p>
            <a:r>
              <a:rPr lang="en-US" dirty="0"/>
              <a:t>DROP OFF</a:t>
            </a:r>
            <a:r>
              <a:rPr lang="sl-SI" dirty="0"/>
              <a:t> PERIOD</a:t>
            </a:r>
            <a:r>
              <a:rPr lang="en-US" dirty="0"/>
              <a:t>: How to make changes to your LA?</a:t>
            </a:r>
            <a:endParaRPr lang="sl-S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7C36A-BA92-F27D-C83E-6FAE6E4786B6}"/>
              </a:ext>
            </a:extLst>
          </p:cNvPr>
          <p:cNvSpPr/>
          <p:nvPr/>
        </p:nvSpPr>
        <p:spPr>
          <a:xfrm>
            <a:off x="8584706" y="2980947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„Nova request“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1D317-6C36-4ECF-E1D3-ACD2AC07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106655"/>
            <a:ext cx="7997307" cy="55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2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9C3CE-B50C-AD65-98F4-AF3A9FC0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39</a:t>
            </a:fld>
            <a:endParaRPr lang="sl-SI"/>
          </a:p>
        </p:txBody>
      </p:sp>
      <p:sp>
        <p:nvSpPr>
          <p:cNvPr id="4" name="Naslov 4">
            <a:extLst>
              <a:ext uri="{FF2B5EF4-FFF2-40B4-BE49-F238E27FC236}">
                <a16:creationId xmlns:a16="http://schemas.microsoft.com/office/drawing/2014/main" id="{8E34B7E6-62CF-AC97-1FEC-B16C9E5789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E03127"/>
                </a:solidFill>
              </a:rPr>
              <a:t>DROP OFF: </a:t>
            </a:r>
            <a:r>
              <a:rPr lang="sl-SI" sz="3600" b="1" dirty="0">
                <a:solidFill>
                  <a:srgbClr val="E03127"/>
                </a:solidFill>
              </a:rPr>
              <a:t>Replacement of a course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61CB2-B5A4-F7AA-E41A-BF2A5E877EB9}"/>
              </a:ext>
            </a:extLst>
          </p:cNvPr>
          <p:cNvSpPr/>
          <p:nvPr/>
        </p:nvSpPr>
        <p:spPr>
          <a:xfrm>
            <a:off x="8717667" y="3429000"/>
            <a:ext cx="3249227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arrow to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the menu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ED64D-9280-294D-1F7D-9E96AE6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5" y="1310552"/>
            <a:ext cx="8183117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Digital ID / University e-mail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83CA6-08F2-0939-C1BD-636300F55B2C}"/>
              </a:ext>
            </a:extLst>
          </p:cNvPr>
          <p:cNvSpPr txBox="1"/>
          <p:nvPr/>
        </p:nvSpPr>
        <p:spPr>
          <a:xfrm>
            <a:off x="445093" y="1332711"/>
            <a:ext cx="1149531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l-SI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sl-SI" sz="1800" b="1" dirty="0"/>
              <a:t>Digital Identity: </a:t>
            </a:r>
            <a:r>
              <a:rPr lang="en-GB" dirty="0">
                <a:hlinkClick r:id="rId3"/>
              </a:rPr>
              <a:t>ID Portal </a:t>
            </a:r>
            <a:r>
              <a:rPr lang="sl-SI" sz="1800" dirty="0"/>
              <a:t>(activate digital identity)</a:t>
            </a:r>
          </a:p>
          <a:p>
            <a:r>
              <a:rPr lang="sl-SI" b="1" dirty="0"/>
              <a:t>Digital Identity Issues: </a:t>
            </a:r>
            <a:r>
              <a:rPr lang="en-GB" dirty="0">
                <a:hlinkClick r:id="rId4"/>
              </a:rPr>
              <a:t>Help and Support</a:t>
            </a:r>
            <a:r>
              <a:rPr lang="sl-SI" dirty="0"/>
              <a:t> (report a problem)</a:t>
            </a:r>
            <a:endParaRPr lang="sl-SI" sz="1800" dirty="0"/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UL ID and university e-mail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ab12345@student.uni-lj.si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/>
              <a:t>Provides access to: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e-mail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university wireless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FDV and University of Ljubljana information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computers at FDV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 err="1"/>
              <a:t>Multi-factor</a:t>
            </a:r>
            <a:r>
              <a:rPr lang="sl-SI" dirty="0"/>
              <a:t> </a:t>
            </a:r>
            <a:r>
              <a:rPr lang="sl-SI" dirty="0" err="1"/>
              <a:t>authentication</a:t>
            </a:r>
            <a:r>
              <a:rPr lang="sl-SI" dirty="0"/>
              <a:t>: </a:t>
            </a:r>
            <a:r>
              <a:rPr lang="en-US" dirty="0"/>
              <a:t>another protection when you log in to university online services</a:t>
            </a:r>
            <a:r>
              <a:rPr lang="sl-SI" dirty="0"/>
              <a:t>: </a:t>
            </a:r>
            <a:r>
              <a:rPr lang="sl-SI" b="1" dirty="0" err="1">
                <a:solidFill>
                  <a:srgbClr val="FF0000"/>
                </a:solidFill>
              </a:rPr>
              <a:t>you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err="1">
                <a:solidFill>
                  <a:srgbClr val="FF0000"/>
                </a:solidFill>
              </a:rPr>
              <a:t>need</a:t>
            </a:r>
            <a:r>
              <a:rPr lang="sl-SI" b="1" dirty="0">
                <a:solidFill>
                  <a:srgbClr val="FF0000"/>
                </a:solidFill>
              </a:rPr>
              <a:t> to </a:t>
            </a:r>
            <a:r>
              <a:rPr lang="sl-SI" b="1" dirty="0" err="1">
                <a:solidFill>
                  <a:srgbClr val="FF0000"/>
                </a:solidFill>
              </a:rPr>
              <a:t>change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err="1">
                <a:solidFill>
                  <a:srgbClr val="FF0000"/>
                </a:solidFill>
              </a:rPr>
              <a:t>your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err="1">
                <a:solidFill>
                  <a:srgbClr val="FF0000"/>
                </a:solidFill>
              </a:rPr>
              <a:t>password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err="1">
                <a:solidFill>
                  <a:srgbClr val="FF0000"/>
                </a:solidFill>
              </a:rPr>
              <a:t>every</a:t>
            </a:r>
            <a:r>
              <a:rPr lang="sl-SI" b="1" dirty="0">
                <a:solidFill>
                  <a:srgbClr val="FF0000"/>
                </a:solidFill>
              </a:rPr>
              <a:t> 3 </a:t>
            </a:r>
            <a:r>
              <a:rPr lang="sl-SI" b="1" dirty="0" err="1">
                <a:solidFill>
                  <a:srgbClr val="FF0000"/>
                </a:solidFill>
              </a:rPr>
              <a:t>months</a:t>
            </a:r>
            <a:r>
              <a:rPr lang="sl-SI" b="1" dirty="0">
                <a:solidFill>
                  <a:srgbClr val="FF0000"/>
                </a:solidFill>
              </a:rPr>
              <a:t>!</a:t>
            </a:r>
            <a:endParaRPr lang="sl-SI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61CA7F-DCA8-8140-68E3-1A303E2773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803" t="6864" r="7823" b="11109"/>
          <a:stretch>
            <a:fillRect/>
          </a:stretch>
        </p:blipFill>
        <p:spPr bwMode="auto">
          <a:xfrm>
            <a:off x="6229884" y="1701683"/>
            <a:ext cx="5710526" cy="3823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7594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CD94B-C534-D114-24C8-65FAF087A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534C5-FE88-CCAB-97A3-432CB5ED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3D3B-5107-44FE-98F3-6C6B13F17A3A}" type="slidenum">
              <a:rPr lang="sl-SI" smtClean="0"/>
              <a:t>40</a:t>
            </a:fld>
            <a:endParaRPr lang="sl-SI"/>
          </a:p>
        </p:txBody>
      </p:sp>
      <p:sp>
        <p:nvSpPr>
          <p:cNvPr id="4" name="Naslov 4">
            <a:extLst>
              <a:ext uri="{FF2B5EF4-FFF2-40B4-BE49-F238E27FC236}">
                <a16:creationId xmlns:a16="http://schemas.microsoft.com/office/drawing/2014/main" id="{7679AC14-9B6A-BA3E-E7F8-C823BFBF9D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E03127"/>
                </a:solidFill>
              </a:rPr>
              <a:t>DROP OFF: </a:t>
            </a:r>
            <a:r>
              <a:rPr lang="sl-SI" sz="3600" b="1" dirty="0">
                <a:solidFill>
                  <a:srgbClr val="E03127"/>
                </a:solidFill>
              </a:rPr>
              <a:t>Replacement of a course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30AA1-CC40-739B-38FB-AB57EF5E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9237"/>
            <a:ext cx="7400184" cy="479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C30A01-167C-CC4C-73FF-7BA64D43F2D4}"/>
              </a:ext>
            </a:extLst>
          </p:cNvPr>
          <p:cNvSpPr/>
          <p:nvPr/>
        </p:nvSpPr>
        <p:spPr>
          <a:xfrm>
            <a:off x="8405006" y="3400335"/>
            <a:ext cx="2782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lick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„Replacement of an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elective course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392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/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Naslov 4">
            <a:extLst>
              <a:ext uri="{FF2B5EF4-FFF2-40B4-BE49-F238E27FC236}">
                <a16:creationId xmlns:a16="http://schemas.microsoft.com/office/drawing/2014/main" id="{EC7B7EF6-CE56-E1EB-98A9-46A18B47C407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Replacement of a course</a:t>
            </a:r>
            <a:endParaRPr lang="sl-SI" b="1" dirty="0">
              <a:solidFill>
                <a:srgbClr val="E0312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A22A7E-EF70-FB63-B0E2-65E73F261DF1}"/>
              </a:ext>
            </a:extLst>
          </p:cNvPr>
          <p:cNvSpPr/>
          <p:nvPr/>
        </p:nvSpPr>
        <p:spPr>
          <a:xfrm>
            <a:off x="8291743" y="3193068"/>
            <a:ext cx="36283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„Course“ pop-up menu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course you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like to replace</a:t>
            </a:r>
          </a:p>
          <a:p>
            <a:pPr algn="ctr"/>
            <a:endParaRPr lang="sl-SI" sz="2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5E50C-CBA1-2CA2-0FA2-85A8A9E3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1" y="1356608"/>
            <a:ext cx="7603791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75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/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1D6325BD-053A-E7A8-A855-4BF5F5B9E084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Replacement of a course</a:t>
            </a:r>
            <a:endParaRPr lang="sl-SI" b="1" dirty="0">
              <a:solidFill>
                <a:srgbClr val="E0312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27E40D-9274-0CD7-6F56-4038FF1C09A1}"/>
              </a:ext>
            </a:extLst>
          </p:cNvPr>
          <p:cNvSpPr/>
          <p:nvPr/>
        </p:nvSpPr>
        <p:spPr>
          <a:xfrm>
            <a:off x="8291743" y="3193068"/>
            <a:ext cx="36283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„New course“ pop-up menu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select a new course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„Send“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6E6A-F0E6-BF6B-A5EE-56ED33F15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0" y="1353407"/>
            <a:ext cx="7649254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7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B744C-0B8C-A22C-6BB4-7426DBC57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FEDA33-7DF3-587A-F29A-4CED0FDE77BD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D71B68-776B-5ABC-9126-58B3CD5F23B3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8E6E33-325D-D600-38C7-13DA5E787D28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F2FE89-B31C-9C84-3269-D89EF7429767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6EFFA3-5443-3F6F-86F6-E6B47852E30D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2EFC7-AE7B-6DE2-E7DB-4F0F80E40F6E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53D9F81A-AFB0-9032-0526-7AFF91C56B7E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Removing/deleting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C5ECA-04C3-8E7E-AB70-D6A0D2233F3E}"/>
              </a:ext>
            </a:extLst>
          </p:cNvPr>
          <p:cNvSpPr/>
          <p:nvPr/>
        </p:nvSpPr>
        <p:spPr>
          <a:xfrm>
            <a:off x="8699006" y="3611124"/>
            <a:ext cx="324922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arrow to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the menu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2F838-D260-7BEF-0BD3-C45BF5E2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13" y="1417638"/>
            <a:ext cx="8383170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4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D0744-A03A-8A14-B8E6-DDC2C240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133D65-2400-FD98-F820-785116A5E71D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1FF3FB-584B-91FD-999A-50821A03975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4869F-0272-56F3-EE62-BDA4222D958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F6C09-C724-8261-3F0A-9ACDF2F2E6A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034F08-39F4-015E-B297-1E335EE79341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EEBA33-9667-958C-CEB3-498D6723925C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376B5074-9181-0870-CABD-5B45FDEBFCC8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Removing/deleting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18B7D-884C-A765-895D-8A7F7065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1" y="1509204"/>
            <a:ext cx="8229600" cy="4948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49BF2-4F5A-BC69-CFFE-406AD6978CBD}"/>
              </a:ext>
            </a:extLst>
          </p:cNvPr>
          <p:cNvSpPr/>
          <p:nvPr/>
        </p:nvSpPr>
        <p:spPr>
          <a:xfrm>
            <a:off x="9159909" y="3544384"/>
            <a:ext cx="23769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lick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„Removing of an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elective course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419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4A1C7-37FD-A012-C997-EBAED8E2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6D2132-C848-922A-46D3-336E91055817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C0B618-CF3A-5972-0405-B63BCD48FBF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E12103-A8A7-327C-E682-2C8B6CEC1DD3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7B0F51-1845-D605-1035-625A4778CDC2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65E10D-81E8-1286-FB57-7626717EC624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DF079C-DE90-099E-C77F-A463419AF2D1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B6781286-C775-7E35-5AF6-859A63B3E0BF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Removing/deleting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8A763-3095-4B22-A2A6-39B5E121F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42" y="1628799"/>
            <a:ext cx="7363318" cy="4779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6A9335-BAE6-5CE7-7418-8CCA6D041F10}"/>
              </a:ext>
            </a:extLst>
          </p:cNvPr>
          <p:cNvSpPr/>
          <p:nvPr/>
        </p:nvSpPr>
        <p:spPr>
          <a:xfrm>
            <a:off x="8220722" y="2090172"/>
            <a:ext cx="362833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„New course“ pop-up menu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course you would like to delete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„Send“</a:t>
            </a:r>
          </a:p>
        </p:txBody>
      </p:sp>
    </p:spTree>
    <p:extLst>
      <p:ext uri="{BB962C8B-B14F-4D97-AF65-F5344CB8AC3E}">
        <p14:creationId xmlns:p14="http://schemas.microsoft.com/office/powerpoint/2010/main" val="1276621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02A3E-1649-47CE-F2A5-02CED7931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63AD5DE-53AA-D2BB-919E-755C4260CFB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A21641-8E83-C5F7-4966-D8245B466C25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2F46BA-C5A1-D855-FEFE-D7A32BAA9ED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410743-3C04-331A-45B7-C09A35EF687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63150-A674-0043-9E36-F22DDBAF07B6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DFCE10-1F27-5148-C1EA-BE2993F72F2F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52216048-25B3-BD9C-7959-08A30D3E752B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Adding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80D719-4D57-7EED-1FE5-B023528616B7}"/>
              </a:ext>
            </a:extLst>
          </p:cNvPr>
          <p:cNvSpPr/>
          <p:nvPr/>
        </p:nvSpPr>
        <p:spPr>
          <a:xfrm>
            <a:off x="8699006" y="3611124"/>
            <a:ext cx="324922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arrow to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the menu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D70CA-D1B4-F7C1-9FB8-04369E8E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9" y="1215551"/>
            <a:ext cx="8287907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7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7E61D-A8CE-168C-2BC0-8B4C429D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8455D2-1119-F69B-25EA-ED5D49D5CC58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BFA5EB-6F4A-FCB0-1AAF-AB0F56E6FE03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4B647A-88A4-261E-E7B1-34E69DF101CE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4192F5-81A0-0264-C6CB-7A3CE6B0540E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8509C-DA6B-CFEC-6462-D846EBC90DF2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47D53-4AC3-B7B4-DF75-C4DFDA688C20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92621702-6B15-94F1-1DC0-B3FEB8ED064A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Adding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7FC77-342B-979E-4D1C-24E9E493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2" y="1600834"/>
            <a:ext cx="7918881" cy="49153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5A746C-1654-ABAE-3E2E-074E78E3666E}"/>
              </a:ext>
            </a:extLst>
          </p:cNvPr>
          <p:cNvSpPr/>
          <p:nvPr/>
        </p:nvSpPr>
        <p:spPr>
          <a:xfrm>
            <a:off x="8975325" y="3544384"/>
            <a:ext cx="25615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lick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„Adding of an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elective course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782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0F47-8702-AFC2-4A59-F9596B81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5BDD40-939F-9FD1-3F86-3ECF4C84E27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816B94-81AA-F8CD-733A-EF27FDB9BCF5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FD46D4-4807-3377-43EA-3D6726ADFB7C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7EC058-3DA9-6F3B-5F18-17C64771A7B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0FDFE-4714-7DE0-64B9-20FC5884559F}"/>
              </a:ext>
            </a:extLst>
          </p:cNvPr>
          <p:cNvSpPr/>
          <p:nvPr/>
        </p:nvSpPr>
        <p:spPr>
          <a:xfrm>
            <a:off x="2495600" y="1628800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B4497-1E19-A152-082D-AC763ED60BAD}"/>
              </a:ext>
            </a:extLst>
          </p:cNvPr>
          <p:cNvSpPr/>
          <p:nvPr/>
        </p:nvSpPr>
        <p:spPr>
          <a:xfrm>
            <a:off x="2495600" y="170080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4">
            <a:extLst>
              <a:ext uri="{FF2B5EF4-FFF2-40B4-BE49-F238E27FC236}">
                <a16:creationId xmlns:a16="http://schemas.microsoft.com/office/drawing/2014/main" id="{C6629FCA-2D05-E8C8-EAFA-1682593A4666}"/>
              </a:ext>
            </a:extLst>
          </p:cNvPr>
          <p:cNvSpPr txBox="1">
            <a:spLocks/>
          </p:cNvSpPr>
          <p:nvPr/>
        </p:nvSpPr>
        <p:spPr>
          <a:xfrm>
            <a:off x="484541" y="611671"/>
            <a:ext cx="10562149" cy="65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859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rgbClr val="E03127"/>
                </a:solidFill>
              </a:rPr>
              <a:t>DROP OFF: </a:t>
            </a:r>
            <a:r>
              <a:rPr lang="sl-SI" sz="4000" b="1" dirty="0">
                <a:solidFill>
                  <a:srgbClr val="E03127"/>
                </a:solidFill>
              </a:rPr>
              <a:t>Adding a course</a:t>
            </a:r>
            <a:endParaRPr lang="sl-SI" b="1" dirty="0">
              <a:solidFill>
                <a:srgbClr val="E0312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8FFC7-D6A7-D024-507F-E0B5306F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3" y="1600834"/>
            <a:ext cx="7459097" cy="4844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1B1C17-9C6D-F827-C3DA-69337F22F2F7}"/>
              </a:ext>
            </a:extLst>
          </p:cNvPr>
          <p:cNvSpPr/>
          <p:nvPr/>
        </p:nvSpPr>
        <p:spPr>
          <a:xfrm>
            <a:off x="8323359" y="2383362"/>
            <a:ext cx="362833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„New course“ pop-up menu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course you would like to add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„Send“</a:t>
            </a:r>
          </a:p>
        </p:txBody>
      </p:sp>
    </p:spTree>
    <p:extLst>
      <p:ext uri="{BB962C8B-B14F-4D97-AF65-F5344CB8AC3E}">
        <p14:creationId xmlns:p14="http://schemas.microsoft.com/office/powerpoint/2010/main" val="2146071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426A9D42-99DB-BFF3-DF57-39EAD74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49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EDC27A2-BD3E-05A7-A868-FCA8C9E8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1" y="611671"/>
            <a:ext cx="10562149" cy="6521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03127"/>
                </a:solidFill>
              </a:rPr>
              <a:t>D</a:t>
            </a:r>
            <a:r>
              <a:rPr lang="sl-SI" dirty="0">
                <a:solidFill>
                  <a:srgbClr val="E03127"/>
                </a:solidFill>
              </a:rPr>
              <a:t>rop Off Period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25B57-6052-474F-AAD7-B1781CE3351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959056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F2557-8E34-9916-880F-0934417D0548}"/>
              </a:ext>
            </a:extLst>
          </p:cNvPr>
          <p:cNvSpPr txBox="1"/>
          <p:nvPr/>
        </p:nvSpPr>
        <p:spPr>
          <a:xfrm>
            <a:off x="655982" y="1600199"/>
            <a:ext cx="11155017" cy="4278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you have submitted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request,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requests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processed by the International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endParaRPr lang="sl-SI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buClr>
                <a:srgbClr val="C00000"/>
              </a:buClr>
            </a:pPr>
            <a:endParaRPr lang="en-US" sz="2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this process takes some time, you will not receive an immediate response, but as soon as all requests have been processed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appropriately by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25th February 2026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latest)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will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out new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(O)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automatically, you will have to prepare them yourself after the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 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eriod</a:t>
            </a:r>
            <a:r>
              <a:rPr lang="sl-SI" sz="24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966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DB8E-E78D-C6E1-BA1F-C855D375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EC3B67-6F04-CD8D-4332-749CCA8D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My FDV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2EEAE-C98E-A9AD-BD10-A63D7C26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4" y="1207364"/>
            <a:ext cx="7313874" cy="5463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4741D-96D1-4B9A-9E9B-5D78CB82B9F8}"/>
              </a:ext>
            </a:extLst>
          </p:cNvPr>
          <p:cNvSpPr txBox="1"/>
          <p:nvPr/>
        </p:nvSpPr>
        <p:spPr>
          <a:xfrm>
            <a:off x="9010835" y="3036163"/>
            <a:ext cx="204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CLIKC 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5E091-7E5C-CCF5-4302-4A79BD449059}"/>
              </a:ext>
            </a:extLst>
          </p:cNvPr>
          <p:cNvSpPr/>
          <p:nvPr/>
        </p:nvSpPr>
        <p:spPr>
          <a:xfrm>
            <a:off x="7643557" y="2536047"/>
            <a:ext cx="45484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 the website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</a:p>
          <a:p>
            <a:pPr algn="ctr"/>
            <a:r>
              <a:rPr lang="en-GB" sz="2400" dirty="0">
                <a:hlinkClick r:id="rId3"/>
              </a:rPr>
              <a:t>Faculty of Social Sciences</a:t>
            </a:r>
            <a:endParaRPr lang="sl-SI" sz="2400" dirty="0"/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endParaRPr lang="sl-SI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</a:p>
          <a:p>
            <a:pPr algn="ctr"/>
            <a:r>
              <a:rPr lang="sl-SI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„My FDV“  </a:t>
            </a:r>
            <a:endParaRPr lang="en-US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705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B6D4-4C84-86F0-B02B-24DE1DE5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158AD4CC-012C-1FDB-CBFF-17B584B4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093598" cy="948893"/>
          </a:xfrm>
        </p:spPr>
        <p:txBody>
          <a:bodyPr>
            <a:normAutofit fontScale="90000"/>
          </a:bodyPr>
          <a:lstStyle/>
          <a:p>
            <a:r>
              <a:rPr lang="sl-SI" dirty="0"/>
              <a:t>Being a Foreign Student in Slovenia: Mood swings during the exchange</a:t>
            </a:r>
          </a:p>
        </p:txBody>
      </p:sp>
      <p:pic>
        <p:nvPicPr>
          <p:cNvPr id="3" name="Picture 2" descr="A chart of a student exchange&#10;&#10;AI-generated content may be incorrect.">
            <a:extLst>
              <a:ext uri="{FF2B5EF4-FFF2-40B4-BE49-F238E27FC236}">
                <a16:creationId xmlns:a16="http://schemas.microsoft.com/office/drawing/2014/main" id="{0EC42FE1-16B3-885B-4F5C-87DA1C2A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78" y="1713390"/>
            <a:ext cx="6506222" cy="49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3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10093598" cy="948893"/>
          </a:xfrm>
        </p:spPr>
        <p:txBody>
          <a:bodyPr>
            <a:normAutofit fontScale="90000"/>
          </a:bodyPr>
          <a:lstStyle/>
          <a:p>
            <a:r>
              <a:rPr lang="sl-SI" dirty="0"/>
              <a:t>Being a Foreign in Slovenia: I‘m struggling. Who can I talk to?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D2A3B28-66D0-7472-1DB1-26B06DBF5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972940"/>
              </p:ext>
            </p:extLst>
          </p:nvPr>
        </p:nvGraphicFramePr>
        <p:xfrm>
          <a:off x="297678" y="1332711"/>
          <a:ext cx="11894322" cy="5525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6013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6B82BA15-5396-E0FB-7A08-B47BEB23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2" y="383818"/>
            <a:ext cx="7669097" cy="948893"/>
          </a:xfrm>
        </p:spPr>
        <p:txBody>
          <a:bodyPr>
            <a:normAutofit/>
          </a:bodyPr>
          <a:lstStyle/>
          <a:p>
            <a:r>
              <a:rPr lang="sl-SI" dirty="0"/>
              <a:t>Being a Foreign Student in Slovenia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CB9C3-DB45-CE29-0638-13BA54D3F411}"/>
              </a:ext>
            </a:extLst>
          </p:cNvPr>
          <p:cNvSpPr/>
          <p:nvPr/>
        </p:nvSpPr>
        <p:spPr>
          <a:xfrm>
            <a:off x="3102852" y="1424803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https://www.youtube.com/watch?v=WL83EFMZ51U</a:t>
            </a:r>
            <a:r>
              <a:rPr lang="sl-SI" dirty="0"/>
              <a:t>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F9FC5-EB2B-29F3-8D0F-41454312C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1" y="1999185"/>
            <a:ext cx="7006839" cy="46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8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 txBox="1">
            <a:spLocks noGrp="1"/>
          </p:cNvSpPr>
          <p:nvPr>
            <p:ph type="ctrTitle"/>
          </p:nvPr>
        </p:nvSpPr>
        <p:spPr>
          <a:xfrm>
            <a:off x="2498725" y="718032"/>
            <a:ext cx="8850090" cy="310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sl-SI"/>
              <a:t>Presentation of Student Tutors </a:t>
            </a:r>
            <a:endParaRPr/>
          </a:p>
        </p:txBody>
      </p:sp>
      <p:sp>
        <p:nvSpPr>
          <p:cNvPr id="432" name="Google Shape;432;p37"/>
          <p:cNvSpPr txBox="1">
            <a:spLocks noGrp="1"/>
          </p:cNvSpPr>
          <p:nvPr>
            <p:ph type="subTitle" idx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sl-SI"/>
              <a:t>Tutor System</a:t>
            </a:r>
            <a:endParaRPr/>
          </a:p>
        </p:txBody>
      </p:sp>
      <p:sp>
        <p:nvSpPr>
          <p:cNvPr id="433" name="Google Shape;433;p37"/>
          <p:cNvSpPr txBox="1">
            <a:spLocks noGrp="1"/>
          </p:cNvSpPr>
          <p:nvPr>
            <p:ph type="body" idx="3"/>
          </p:nvPr>
        </p:nvSpPr>
        <p:spPr>
          <a:xfrm>
            <a:off x="6054621" y="5680364"/>
            <a:ext cx="2239632" cy="53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434" name="Google Shape;434;p37"/>
          <p:cNvSpPr txBox="1">
            <a:spLocks noGrp="1"/>
          </p:cNvSpPr>
          <p:nvPr>
            <p:ph type="body" idx="2"/>
          </p:nvPr>
        </p:nvSpPr>
        <p:spPr>
          <a:xfrm>
            <a:off x="2498725" y="5680364"/>
            <a:ext cx="2941493" cy="53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"/>
          <p:cNvSpPr txBox="1">
            <a:spLocks noGrp="1"/>
          </p:cNvSpPr>
          <p:nvPr>
            <p:ph type="body" idx="1"/>
          </p:nvPr>
        </p:nvSpPr>
        <p:spPr>
          <a:xfrm>
            <a:off x="8790890" y="4537147"/>
            <a:ext cx="2943900" cy="17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sl-SI" sz="17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Matija Pantić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Instagram:@pmatijaa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+386 69 702 257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8"/>
          <p:cNvSpPr txBox="1"/>
          <p:nvPr/>
        </p:nvSpPr>
        <p:spPr>
          <a:xfrm>
            <a:off x="8790890" y="1310675"/>
            <a:ext cx="35790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u="sng"/>
              <a:t>Anja Miletić</a:t>
            </a:r>
            <a:endParaRPr sz="18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u="sng">
                <a:solidFill>
                  <a:srgbClr val="000000"/>
                </a:solidFill>
              </a:rPr>
              <a:t>anjamilet</a:t>
            </a:r>
            <a:r>
              <a:rPr lang="sl-SI" sz="18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@gmail.com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sl-SI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l-SI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Instagram: @</a:t>
            </a:r>
            <a:r>
              <a:rPr lang="sl-SI" sz="1800"/>
              <a:t>anjamileticc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l-SI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+386 6</a:t>
            </a:r>
            <a:r>
              <a:rPr lang="sl-SI" sz="1800">
                <a:solidFill>
                  <a:schemeClr val="dk1"/>
                </a:solidFill>
              </a:rPr>
              <a:t>9 728 774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8"/>
          <p:cNvSpPr txBox="1"/>
          <p:nvPr/>
        </p:nvSpPr>
        <p:spPr>
          <a:xfrm>
            <a:off x="3053255" y="4402888"/>
            <a:ext cx="37596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/>
              <a:t>Sabina Salihović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/>
              <a:t>sabinasalihovic2206@gmail.com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Instagram: @</a:t>
            </a:r>
            <a:r>
              <a:rPr lang="sl-SI" sz="1700"/>
              <a:t>sabinbin_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+386 </a:t>
            </a:r>
            <a:r>
              <a:rPr lang="sl-SI" sz="1700"/>
              <a:t> 40682501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8"/>
          <p:cNvSpPr txBox="1"/>
          <p:nvPr/>
        </p:nvSpPr>
        <p:spPr>
          <a:xfrm>
            <a:off x="2788672" y="1237763"/>
            <a:ext cx="3819300" cy="21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/>
              <a:t>Mia Ilić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b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l-SI" sz="1700">
                <a:solidFill>
                  <a:srgbClr val="000000"/>
                </a:solidFill>
              </a:rPr>
              <a:t>miailic2004@gma</a:t>
            </a:r>
            <a:r>
              <a:rPr lang="sl-SI" sz="1700"/>
              <a:t>il.com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Instagram: @</a:t>
            </a:r>
            <a:r>
              <a:rPr lang="sl-SI" sz="1700"/>
              <a:t>ilicmia_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sl-SI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+386 </a:t>
            </a:r>
            <a:r>
              <a:rPr lang="sl-SI" sz="1700"/>
              <a:t>69 701 656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/>
          </a:p>
        </p:txBody>
      </p:sp>
      <p:pic>
        <p:nvPicPr>
          <p:cNvPr id="443" name="Google Shape;443;p38" title="no profile picture.jpeg"/>
          <p:cNvPicPr preferRelativeResize="0"/>
          <p:nvPr/>
        </p:nvPicPr>
        <p:blipFill rotWithShape="1">
          <a:blip r:embed="rId4">
            <a:alphaModFix/>
          </a:blip>
          <a:srcRect l="661" r="670"/>
          <a:stretch/>
        </p:blipFill>
        <p:spPr>
          <a:xfrm>
            <a:off x="6533003" y="4280845"/>
            <a:ext cx="2039056" cy="20390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44" name="Google Shape;444;p38"/>
          <p:cNvSpPr txBox="1"/>
          <p:nvPr/>
        </p:nvSpPr>
        <p:spPr>
          <a:xfrm>
            <a:off x="938041" y="167649"/>
            <a:ext cx="61871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600" b="1">
                <a:solidFill>
                  <a:srgbClr val="E03127"/>
                </a:solidFill>
                <a:latin typeface="Calibri"/>
                <a:ea typeface="Calibri"/>
                <a:cs typeface="Calibri"/>
                <a:sym typeface="Calibri"/>
              </a:rPr>
              <a:t>Student tutors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38" title="Slika za cv.jpg"/>
          <p:cNvPicPr preferRelativeResize="0"/>
          <p:nvPr/>
        </p:nvPicPr>
        <p:blipFill rotWithShape="1">
          <a:blip r:embed="rId5">
            <a:alphaModFix/>
          </a:blip>
          <a:srcRect l="10506" r="12635"/>
          <a:stretch/>
        </p:blipFill>
        <p:spPr>
          <a:xfrm>
            <a:off x="561775" y="1188475"/>
            <a:ext cx="2039050" cy="24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8" title="IMG_8191.jpeg"/>
          <p:cNvPicPr preferRelativeResize="0"/>
          <p:nvPr/>
        </p:nvPicPr>
        <p:blipFill rotWithShape="1">
          <a:blip r:embed="rId6">
            <a:alphaModFix/>
          </a:blip>
          <a:srcRect l="12641" r="11022"/>
          <a:stretch/>
        </p:blipFill>
        <p:spPr>
          <a:xfrm>
            <a:off x="481375" y="4319325"/>
            <a:ext cx="2247327" cy="19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8"/>
          <p:cNvPicPr preferRelativeResize="0"/>
          <p:nvPr/>
        </p:nvPicPr>
        <p:blipFill rotWithShape="1">
          <a:blip r:embed="rId7">
            <a:alphaModFix/>
          </a:blip>
          <a:srcRect l="35583" t="21985" r="31006" b="28250"/>
          <a:stretch/>
        </p:blipFill>
        <p:spPr>
          <a:xfrm>
            <a:off x="6157375" y="1246037"/>
            <a:ext cx="2327429" cy="2310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"/>
          <p:cNvSpPr txBox="1">
            <a:spLocks noGrp="1"/>
          </p:cNvSpPr>
          <p:nvPr>
            <p:ph type="body" idx="1"/>
          </p:nvPr>
        </p:nvSpPr>
        <p:spPr>
          <a:xfrm>
            <a:off x="781050" y="596075"/>
            <a:ext cx="58869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E03127"/>
              </a:buClr>
              <a:buSzPts val="2400"/>
              <a:buNone/>
            </a:pPr>
            <a:r>
              <a:rPr lang="sl-SI" sz="2800" b="1">
                <a:solidFill>
                  <a:srgbClr val="E03127"/>
                </a:solidFill>
                <a:latin typeface="Arial"/>
                <a:ea typeface="Arial"/>
                <a:cs typeface="Arial"/>
                <a:sym typeface="Arial"/>
              </a:rPr>
              <a:t>WhatsApp group with your tutors: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800" b="1">
              <a:solidFill>
                <a:srgbClr val="E031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l-SI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https://chat.whatsapp.com/EXgA9lhygEV8spEu5zGNBJ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39" title="fdv group chat QR.jpeg"/>
          <p:cNvPicPr preferRelativeResize="0"/>
          <p:nvPr/>
        </p:nvPicPr>
        <p:blipFill rotWithShape="1">
          <a:blip r:embed="rId4">
            <a:alphaModFix/>
          </a:blip>
          <a:srcRect l="11858" t="27626" r="12124" b="33148"/>
          <a:stretch/>
        </p:blipFill>
        <p:spPr>
          <a:xfrm>
            <a:off x="7271375" y="1209125"/>
            <a:ext cx="3869250" cy="443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129A8C74-4BDF-D7B9-AD39-D7CC77CB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56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734E7AB4-02C9-414D-D4D6-F49EC76E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Thank you for your attention!</a:t>
            </a:r>
          </a:p>
        </p:txBody>
      </p:sp>
      <p:pic>
        <p:nvPicPr>
          <p:cNvPr id="4" name="Picture 4" descr="Linkedin">
            <a:extLst>
              <a:ext uri="{FF2B5EF4-FFF2-40B4-BE49-F238E27FC236}">
                <a16:creationId xmlns:a16="http://schemas.microsoft.com/office/drawing/2014/main" id="{582914BC-BB7D-BB3C-522E-E2BB38FA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71" y="5186054"/>
            <a:ext cx="665764" cy="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stagram">
            <a:extLst>
              <a:ext uri="{FF2B5EF4-FFF2-40B4-BE49-F238E27FC236}">
                <a16:creationId xmlns:a16="http://schemas.microsoft.com/office/drawing/2014/main" id="{A13D1C0E-EE97-1BA9-7275-3B9D80F7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54" y="5145507"/>
            <a:ext cx="665764" cy="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outube">
            <a:extLst>
              <a:ext uri="{FF2B5EF4-FFF2-40B4-BE49-F238E27FC236}">
                <a16:creationId xmlns:a16="http://schemas.microsoft.com/office/drawing/2014/main" id="{3DE9689C-58CC-EEF2-38E4-311F79D4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30" y="5186054"/>
            <a:ext cx="665764" cy="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7">
            <a:extLst>
              <a:ext uri="{FF2B5EF4-FFF2-40B4-BE49-F238E27FC236}">
                <a16:creationId xmlns:a16="http://schemas.microsoft.com/office/drawing/2014/main" id="{ADCB93DA-9EC1-49F6-4071-828AEFF0F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6" y="30230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6EAF151-1B09-DEFC-FE70-63DA502F2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5" y="4048493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en-US" sz="11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altLang="en-US">
              <a:latin typeface="Arial" panose="020B0604020202020204" pitchFamily="34" charset="0"/>
            </a:endParaRP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9A979EEE-F989-85CD-64D6-01699276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5" y="4419968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en-US" sz="11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altLang="en-US">
              <a:latin typeface="Arial" panose="020B0604020202020204" pitchFamily="34" charset="0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E4155EA3-5041-E4BD-6638-45101AD54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5" y="4791443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en-US" sz="11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altLang="en-US">
              <a:latin typeface="Arial" panose="020B0604020202020204" pitchFamily="34" charset="0"/>
            </a:endParaRP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23412843-C4A9-5310-2E58-2323B29FF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6" y="51090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 descr="A qr code with a f logo">
            <a:extLst>
              <a:ext uri="{FF2B5EF4-FFF2-40B4-BE49-F238E27FC236}">
                <a16:creationId xmlns:a16="http://schemas.microsoft.com/office/drawing/2014/main" id="{4F4752AE-2181-F6A8-1F50-99AD32D69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36" y="2904735"/>
            <a:ext cx="3429000" cy="3000597"/>
          </a:xfrm>
          <a:prstGeom prst="rect">
            <a:avLst/>
          </a:prstGeom>
        </p:spPr>
      </p:pic>
      <p:pic>
        <p:nvPicPr>
          <p:cNvPr id="1026" name="Picture 2" descr="X Logo - Free Vectors &amp; PSDs to Download">
            <a:extLst>
              <a:ext uri="{FF2B5EF4-FFF2-40B4-BE49-F238E27FC236}">
                <a16:creationId xmlns:a16="http://schemas.microsoft.com/office/drawing/2014/main" id="{B8E593C5-1DEF-3BF9-DE39-74DA5FDE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89" y="5186054"/>
            <a:ext cx="681747" cy="64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2BAB89-FABC-ED29-FB6E-98DA3344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89" y="5186692"/>
            <a:ext cx="665764" cy="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3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76593121-FE6C-9970-69C2-1167EDD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57</a:t>
            </a:fld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F796C266-E767-B6FF-4CB3-F5CBD1B36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51" y="3428999"/>
            <a:ext cx="11346813" cy="3190461"/>
          </a:xfrm>
        </p:spPr>
        <p:txBody>
          <a:bodyPr>
            <a:normAutofit/>
          </a:bodyPr>
          <a:lstStyle/>
          <a:p>
            <a:r>
              <a:rPr lang="sl-SI" dirty="0"/>
              <a:t>We wish you a remarkable semester full of stories, knowledge and new friendships!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18154B-03A2-570C-A6DD-72833080F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7" y="384792"/>
            <a:ext cx="5595442" cy="37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D49A-0B4E-07FE-1761-E02EF516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8F8A2B6F-7179-DE8D-6540-D9586845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My FDV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5B956-5B57-B3C5-706B-A9806BA1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178485"/>
            <a:ext cx="7368696" cy="33491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E4B1E1-696E-2A74-8C8D-030B660E8F30}"/>
              </a:ext>
            </a:extLst>
          </p:cNvPr>
          <p:cNvSpPr/>
          <p:nvPr/>
        </p:nvSpPr>
        <p:spPr>
          <a:xfrm>
            <a:off x="7852266" y="2514664"/>
            <a:ext cx="419396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enter your username </a:t>
            </a:r>
          </a:p>
          <a:p>
            <a:pPr algn="ctr"/>
            <a:r>
              <a:rPr lang="sl-SI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(e.g. ab12345@student.uni-lj.si)</a:t>
            </a:r>
          </a:p>
          <a:p>
            <a:pPr algn="ctr"/>
            <a:r>
              <a:rPr lang="sl-SI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</a:p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enter your password</a:t>
            </a:r>
          </a:p>
          <a:p>
            <a:pPr algn="ctr"/>
            <a:r>
              <a:rPr lang="sl-SI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(you made it up when creating </a:t>
            </a:r>
          </a:p>
          <a:p>
            <a:pPr algn="ctr"/>
            <a:r>
              <a:rPr lang="sl-SI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Digital ID)</a:t>
            </a:r>
          </a:p>
          <a:p>
            <a:pPr algn="ctr"/>
            <a:r>
              <a:rPr lang="sl-SI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9BEC1-FBCB-3F72-4C9D-2D9DC30E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93" y="4527613"/>
            <a:ext cx="7531637" cy="19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1AD8-FAB9-5646-5AA0-A963E393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43DB5D0D-F5CC-56F7-EDD7-54ECDC04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My FDV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2566D-5197-A6EB-10B2-5CE4A2BC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251751"/>
            <a:ext cx="7606954" cy="52224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EAF9E1-6583-5916-BA0C-3B723BE43317}"/>
              </a:ext>
            </a:extLst>
          </p:cNvPr>
          <p:cNvSpPr/>
          <p:nvPr/>
        </p:nvSpPr>
        <p:spPr>
          <a:xfrm>
            <a:off x="8481917" y="3083584"/>
            <a:ext cx="3488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„All categories“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64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1B7E3-785A-299C-0684-B36B208B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7BCBF970-7B07-1E6D-C53D-46FE409F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Web Office - My FDV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44F42C-4429-4929-86F7-430C6A82F924}"/>
              </a:ext>
            </a:extLst>
          </p:cNvPr>
          <p:cNvSpPr/>
          <p:nvPr/>
        </p:nvSpPr>
        <p:spPr>
          <a:xfrm>
            <a:off x="8696673" y="3214212"/>
            <a:ext cx="3249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„Web office“</a:t>
            </a:r>
            <a:r>
              <a:rPr lang="sl-SI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0C1C7-ACBC-0880-CC05-437D5FBF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180730"/>
            <a:ext cx="7944305" cy="55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66D41-BC87-BB0B-7B97-2544A005B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>
            <a:extLst>
              <a:ext uri="{FF2B5EF4-FFF2-40B4-BE49-F238E27FC236}">
                <a16:creationId xmlns:a16="http://schemas.microsoft.com/office/drawing/2014/main" id="{3F4CF15A-3EE9-96A5-0E5B-03422012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3" y="383818"/>
            <a:ext cx="5784791" cy="948893"/>
          </a:xfrm>
        </p:spPr>
        <p:txBody>
          <a:bodyPr>
            <a:normAutofit/>
          </a:bodyPr>
          <a:lstStyle/>
          <a:p>
            <a:r>
              <a:rPr lang="sl-SI" dirty="0"/>
              <a:t>Web Office - My FDV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3DD22D-7088-07BA-A10D-8671C26E1525}"/>
              </a:ext>
            </a:extLst>
          </p:cNvPr>
          <p:cNvSpPr/>
          <p:nvPr/>
        </p:nvSpPr>
        <p:spPr>
          <a:xfrm>
            <a:off x="8780649" y="3316849"/>
            <a:ext cx="32492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registered courses will appear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89832-6729-3A95-5679-A60DBF65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" y="1269506"/>
            <a:ext cx="7828895" cy="51312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13FAA-3C58-EE0B-FE4D-2BA91B00041F}"/>
              </a:ext>
            </a:extLst>
          </p:cNvPr>
          <p:cNvCxnSpPr>
            <a:cxnSpLocks/>
          </p:cNvCxnSpPr>
          <p:nvPr/>
        </p:nvCxnSpPr>
        <p:spPr>
          <a:xfrm>
            <a:off x="6458401" y="4047687"/>
            <a:ext cx="1315795" cy="443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9D6761-4264-4DFF-9064-F2717D97867D}"/>
              </a:ext>
            </a:extLst>
          </p:cNvPr>
          <p:cNvCxnSpPr>
            <a:cxnSpLocks/>
          </p:cNvCxnSpPr>
          <p:nvPr/>
        </p:nvCxnSpPr>
        <p:spPr>
          <a:xfrm flipV="1">
            <a:off x="6519445" y="4025801"/>
            <a:ext cx="1193709" cy="487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FBA44E-13E0-39FB-CF16-F34ECEBEF482}"/>
              </a:ext>
            </a:extLst>
          </p:cNvPr>
          <p:cNvSpPr txBox="1"/>
          <p:nvPr/>
        </p:nvSpPr>
        <p:spPr>
          <a:xfrm>
            <a:off x="445093" y="6104850"/>
            <a:ext cx="8109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egister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for exam</a:t>
            </a:r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at least 3 days before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exam date in your web office</a:t>
            </a:r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533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1400" b="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53AEDC84219D47A81EF710336D2A8A" ma:contentTypeVersion="1" ma:contentTypeDescription="Ustvari nov dokument." ma:contentTypeScope="" ma:versionID="69ec582cf6e71ac4c801d175a3afdc0e">
  <xsd:schema xmlns:xsd="http://www.w3.org/2001/XMLSchema" xmlns:xs="http://www.w3.org/2001/XMLSchema" xmlns:p="http://schemas.microsoft.com/office/2006/metadata/properties" xmlns:ns2="caab04ae-a8db-4ae3-b7ae-8d0d578a3b11" targetNamespace="http://schemas.microsoft.com/office/2006/metadata/properties" ma:root="true" ma:fieldsID="deff60a890081abcee9d5547b67e09f8" ns2:_="">
    <xsd:import namespace="caab04ae-a8db-4ae3-b7ae-8d0d578a3b1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b04ae-a8db-4ae3-b7ae-8d0d578a3b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F17DD-3CA5-4895-B017-CD846A964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5A8509-7D33-43CA-B989-087539F46153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caab04ae-a8db-4ae3-b7ae-8d0d578a3b11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9F7B211-C821-4913-9BD6-9D38659EC8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ab04ae-a8db-4ae3-b7ae-8d0d578a3b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9247</TotalTime>
  <Words>2168</Words>
  <Application>Microsoft Office PowerPoint</Application>
  <PresentationFormat>Widescreen</PresentationFormat>
  <Paragraphs>338</Paragraphs>
  <Slides>57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Amnesty Trade Gothic</vt:lpstr>
      <vt:lpstr>Arial</vt:lpstr>
      <vt:lpstr>Calibri</vt:lpstr>
      <vt:lpstr>Univerza Sans</vt:lpstr>
      <vt:lpstr>Wingdings</vt:lpstr>
      <vt:lpstr>Officeova tema</vt:lpstr>
      <vt:lpstr>Office Theme</vt:lpstr>
      <vt:lpstr>Welcome and Orientation Day</vt:lpstr>
      <vt:lpstr>Outline of the Welcome and Orientation Day</vt:lpstr>
      <vt:lpstr>Academic Calendar 2025/26</vt:lpstr>
      <vt:lpstr>Digital ID / University e-mail</vt:lpstr>
      <vt:lpstr>My FDV</vt:lpstr>
      <vt:lpstr>My FDV</vt:lpstr>
      <vt:lpstr>My FDV</vt:lpstr>
      <vt:lpstr>Web Office - My FDV</vt:lpstr>
      <vt:lpstr>Web Office - My FDV</vt:lpstr>
      <vt:lpstr>Web Office - My FDV</vt:lpstr>
      <vt:lpstr>Web Office - My FDV</vt:lpstr>
      <vt:lpstr>Web Office - My FDV</vt:lpstr>
      <vt:lpstr>Timetable – Option 1</vt:lpstr>
      <vt:lpstr>Timetable – Option 2</vt:lpstr>
      <vt:lpstr>Timetable – Option 3</vt:lpstr>
      <vt:lpstr>Courses at the Faculty of Social Sciences</vt:lpstr>
      <vt:lpstr>Course Attendance and Obligations</vt:lpstr>
      <vt:lpstr>Courses at other faculties</vt:lpstr>
      <vt:lpstr>MA courses opened to BA students</vt:lpstr>
      <vt:lpstr>English for specific purposes/Introduction to the language for specific  purposes – English Italian for specific purposes I and II/Introduction to the language for  specific purposes - Italian French for specific purposes I and II/Introduction to the language for  specific purposes - French German for specific purposes I and II/Introduction to the language for  specific purposes - German Spanish for specific purposes I and II/ Introduction to the language for  specific purposes – Spanish  REGISTRATION: - write an email to dr. Nina Gorenc, Lector: nina.gorenc@fdv.uni-lj.si - stating your level of knowledge and field of studies</vt:lpstr>
      <vt:lpstr>The 3 documents</vt:lpstr>
      <vt:lpstr>1) Online Learning Agreement (OLA)</vt:lpstr>
      <vt:lpstr>Confirmation of Stay – 1 </vt:lpstr>
      <vt:lpstr>Confirmation of Stay – 2 </vt:lpstr>
      <vt:lpstr>Transcript of Records</vt:lpstr>
      <vt:lpstr>Transcript of Records</vt:lpstr>
      <vt:lpstr>Transcript of Records</vt:lpstr>
      <vt:lpstr>Transcript of Records</vt:lpstr>
      <vt:lpstr>Information you need to memorize</vt:lpstr>
      <vt:lpstr>DROP OFF PERIOD: How to make changes to your LA?</vt:lpstr>
      <vt:lpstr>DROP OFF: How to make changes to your LA?</vt:lpstr>
      <vt:lpstr>DROP OFF PERIOD: How to make changes to your LA?</vt:lpstr>
      <vt:lpstr>DROP OFF PERIOD: How to make changes to your LA?</vt:lpstr>
      <vt:lpstr>DROP OFF PERIOD: How to make changes to your LA?</vt:lpstr>
      <vt:lpstr>DROP OFF PERIOD: How to make changes to your LA?</vt:lpstr>
      <vt:lpstr>DROP OFF PERIOD: How to make changes to your LA?</vt:lpstr>
      <vt:lpstr>DROP OFF PERIOD: How to make changes to your LA?</vt:lpstr>
      <vt:lpstr>DROP OFF PERIOD: How to make changes to your LA?</vt:lpstr>
      <vt:lpstr>DROP OFF: Replacement of a course</vt:lpstr>
      <vt:lpstr>DROP OFF: Replacement of a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 Off Period</vt:lpstr>
      <vt:lpstr>Being a Foreign Student in Slovenia: Mood swings during the exchange</vt:lpstr>
      <vt:lpstr>Being a Foreign in Slovenia: I‘m struggling. Who can I talk to?</vt:lpstr>
      <vt:lpstr>Being a Foreign Student in Slovenia</vt:lpstr>
      <vt:lpstr>Presentation of Student Tutors </vt:lpstr>
      <vt:lpstr>PowerPoint Presentation</vt:lpstr>
      <vt:lpstr>PowerPoint Presentation</vt:lpstr>
      <vt:lpstr>Thank you for your attention!</vt:lpstr>
      <vt:lpstr>We wish you a remarkable semester full of stories, knowledge and new friendships!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Naslovni diapozitiv predstavitve</dc:title>
  <dc:creator>Selan, Sandi</dc:creator>
  <cp:lastModifiedBy>Kolenbrand, Maša</cp:lastModifiedBy>
  <cp:revision>408</cp:revision>
  <cp:lastPrinted>2026-02-05T09:20:17Z</cp:lastPrinted>
  <dcterms:created xsi:type="dcterms:W3CDTF">2024-03-24T19:03:43Z</dcterms:created>
  <dcterms:modified xsi:type="dcterms:W3CDTF">2026-02-13T08:32:27Z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0x0101009A53AEDC84219D47A81EF710336D2A8A</vt:lpwstr>
  </property>
</Properties>
</file>