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9" r:id="rId3"/>
    <p:sldId id="270" r:id="rId4"/>
    <p:sldId id="319" r:id="rId5"/>
    <p:sldId id="320" r:id="rId6"/>
    <p:sldId id="321" r:id="rId7"/>
    <p:sldId id="322" r:id="rId8"/>
    <p:sldId id="316" r:id="rId9"/>
    <p:sldId id="302" r:id="rId10"/>
    <p:sldId id="323" r:id="rId11"/>
    <p:sldId id="324" r:id="rId12"/>
    <p:sldId id="325" r:id="rId13"/>
  </p:sldIdLst>
  <p:sldSz cx="9144000" cy="6858000" type="screen4x3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616D7-C86A-4F36-A9A5-C7B338DAE483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F71BB-7D54-4DB7-8CD3-2F5796252F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9139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0FAB4-4DD7-4F09-8172-4124C717E75F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6EE3F-B710-473B-B138-6A64F954422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996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6EE3F-B710-473B-B138-6A64F9544226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3782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6EE3F-B710-473B-B138-6A64F9544226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2870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Razloži zvezdice na tabelah…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6EE3F-B710-473B-B138-6A64F9544226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9419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l-SI" sz="1200" dirty="0" smtClean="0"/>
              <a:t>Študenti, ki so do leta 2015-16 praktično usposabljanje v tujini opravili v okviru programa VŽU Erasmus oz. programa Erasmus+, vendar ne celih 12 mesecev, se lahko prijavijo na ta razpis. Skupni seštevek že opravljenega študija in usposabljanja ter zaprošenega ne sme presegati 12 mesecev na posamezno stopnjo študija.</a:t>
            </a:r>
            <a:endParaRPr lang="sl-SI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</a:endParaRPr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6EE3F-B710-473B-B138-6A64F9544226}" type="slidenum">
              <a:rPr lang="sl-SI" smtClean="0"/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3228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Tukaj povej kako bo ocenjeno…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6EE3F-B710-473B-B138-6A64F9544226}" type="slidenum">
              <a:rPr lang="sl-SI" smtClean="0"/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339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231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797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031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5521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6857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321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161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640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4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40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B9929-821A-46F3-AB6F-C9D47709F7EA}" type="datetimeFigureOut">
              <a:rPr lang="sl-SI" smtClean="0"/>
              <a:t>30.11.2015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3D3B-5107-44FE-98F3-6C6B13F17A3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9085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ira.cerjak@fdv.uni-lj.si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t.office@fdv.uni-lj.s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v.uni-lj.si/studij/studij-v-tujini/obvestila/razpis-studentskih-izmenjav-v-okviru-bilateralnih-pogodb-2016-2017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://www.fdv.uni-lj.si/studij/studij-v-tujini/obvestila/mobilnost-studentov-z-namenom-prakticnega-usposabljanja-v-okviru-programa-erasmus-2016-2017" TargetMode="External"/><Relationship Id="rId4" Type="http://schemas.openxmlformats.org/officeDocument/2006/relationships/hyperlink" Target="http://www.fdv.uni-lj.si/studij/studij-v-tujini/obvestila/mobilnost-studentov-z-namenom-studija-v-okviru-programa-erasmus-2016-2017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118" y="5085184"/>
            <a:ext cx="7772400" cy="1470025"/>
          </a:xfrm>
        </p:spPr>
        <p:txBody>
          <a:bodyPr>
            <a:normAutofit/>
          </a:bodyPr>
          <a:lstStyle/>
          <a:p>
            <a:r>
              <a:rPr lang="sl-SI" sz="4000" b="1" spc="3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Informativni dan</a:t>
            </a:r>
            <a:br>
              <a:rPr lang="sl-SI" sz="4000" b="1" spc="3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</a:br>
            <a:r>
              <a:rPr lang="sl-SI" sz="4000" b="1" spc="3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30. november 2015</a:t>
            </a:r>
            <a:endParaRPr lang="sl-SI" sz="4000" b="1" spc="300" dirty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</p:txBody>
      </p:sp>
      <p:pic>
        <p:nvPicPr>
          <p:cNvPr id="16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923928" y="358221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ctangle 17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19" name="Rectangle 18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7" r="1250"/>
          <a:stretch/>
        </p:blipFill>
        <p:spPr>
          <a:xfrm>
            <a:off x="507400" y="2276872"/>
            <a:ext cx="8601104" cy="2815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5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686800" cy="4718047"/>
          </a:xfrm>
        </p:spPr>
        <p:txBody>
          <a:bodyPr>
            <a:normAutofit/>
          </a:bodyPr>
          <a:lstStyle/>
          <a:p>
            <a:pPr marL="285750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Točkovanje:</a:t>
            </a:r>
          </a:p>
          <a:p>
            <a:pPr marL="685800" lvl="1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000" dirty="0" smtClean="0"/>
              <a:t>Motivacijsko pismo – 0 do 10 točk</a:t>
            </a:r>
          </a:p>
          <a:p>
            <a:pPr marL="685800" lvl="1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000" dirty="0" smtClean="0"/>
              <a:t>Povprečna ocena – 0 </a:t>
            </a:r>
            <a:r>
              <a:rPr lang="sl-SI" sz="2000" dirty="0"/>
              <a:t>do 10 </a:t>
            </a:r>
            <a:r>
              <a:rPr lang="sl-SI" sz="2000" dirty="0" smtClean="0"/>
              <a:t>točk</a:t>
            </a:r>
          </a:p>
          <a:p>
            <a:pPr marL="285750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Vendar: </a:t>
            </a:r>
            <a:r>
              <a:rPr lang="sl-SI" sz="2200" b="1" u="sng" dirty="0" smtClean="0"/>
              <a:t>MOTIVACIJSKO PISMO IMA VEČJO TEŽO!</a:t>
            </a:r>
          </a:p>
          <a:p>
            <a:pPr marL="285750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Ocenjujejo </a:t>
            </a:r>
            <a:r>
              <a:rPr lang="sl-SI" sz="2200" b="1" dirty="0" smtClean="0"/>
              <a:t>skrbniki </a:t>
            </a:r>
            <a:r>
              <a:rPr lang="sl-SI" sz="2200" dirty="0" smtClean="0"/>
              <a:t>za mednarodno sodelovanje</a:t>
            </a:r>
          </a:p>
          <a:p>
            <a:pPr marL="285750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Kjer bo na eno mesto prijavljenih več kandidatov </a:t>
            </a:r>
            <a:r>
              <a:rPr lang="sl-SI" sz="2200" dirty="0" smtClean="0">
                <a:sym typeface="Wingdings" panose="05000000000000000000" pitchFamily="2" charset="2"/>
              </a:rPr>
              <a:t> najprej štejejo </a:t>
            </a:r>
            <a:r>
              <a:rPr lang="sl-SI" sz="2200" dirty="0" smtClean="0">
                <a:sym typeface="Wingdings" panose="05000000000000000000" pitchFamily="2" charset="2"/>
              </a:rPr>
              <a:t>točke</a:t>
            </a:r>
            <a:r>
              <a:rPr lang="sl-SI" sz="2200" dirty="0">
                <a:sym typeface="Wingdings" panose="05000000000000000000" pitchFamily="2" charset="2"/>
              </a:rPr>
              <a:t>;</a:t>
            </a:r>
            <a:r>
              <a:rPr lang="sl-SI" sz="2200" dirty="0" smtClean="0">
                <a:sym typeface="Wingdings" panose="05000000000000000000" pitchFamily="2" charset="2"/>
              </a:rPr>
              <a:t> če </a:t>
            </a:r>
            <a:r>
              <a:rPr lang="sl-SI" sz="2200" dirty="0" smtClean="0">
                <a:sym typeface="Wingdings" panose="05000000000000000000" pitchFamily="2" charset="2"/>
              </a:rPr>
              <a:t>je število točk </a:t>
            </a:r>
            <a:r>
              <a:rPr lang="sl-SI" sz="2200" dirty="0">
                <a:sym typeface="Wingdings" panose="05000000000000000000" pitchFamily="2" charset="2"/>
              </a:rPr>
              <a:t>enako</a:t>
            </a:r>
            <a:r>
              <a:rPr lang="sl-SI" sz="2200" dirty="0" smtClean="0">
                <a:sym typeface="Wingdings" panose="05000000000000000000" pitchFamily="2" charset="2"/>
              </a:rPr>
              <a:t>  </a:t>
            </a:r>
            <a:r>
              <a:rPr lang="sl-SI" sz="2200" b="1" dirty="0" smtClean="0">
                <a:sym typeface="Wingdings" panose="05000000000000000000" pitchFamily="2" charset="2"/>
              </a:rPr>
              <a:t>selekcijski razgovor </a:t>
            </a:r>
            <a:r>
              <a:rPr lang="sl-SI" sz="2200" dirty="0" smtClean="0">
                <a:sym typeface="Wingdings" panose="05000000000000000000" pitchFamily="2" charset="2"/>
              </a:rPr>
              <a:t>(s skrbniki)</a:t>
            </a:r>
          </a:p>
          <a:p>
            <a:pPr marL="285750">
              <a:lnSpc>
                <a:spcPct val="120000"/>
              </a:lnSpc>
              <a:spcBef>
                <a:spcPts val="45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>
                <a:sym typeface="Wingdings" panose="05000000000000000000" pitchFamily="2" charset="2"/>
              </a:rPr>
              <a:t>Študentu je izdan pozitiven/negativen sklep, ki odobri/zavrne izmenjavo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Clr>
                <a:srgbClr val="C00000"/>
              </a:buClr>
              <a:buNone/>
            </a:pPr>
            <a:endParaRPr lang="sl-SI" sz="2200" dirty="0" smtClean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Clr>
                <a:srgbClr val="C00000"/>
              </a:buClr>
              <a:buNone/>
            </a:pPr>
            <a:endParaRPr lang="sl-SI" sz="2200" dirty="0"/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l-SI" sz="1600" dirty="0"/>
          </a:p>
          <a:p>
            <a:endParaRPr lang="sl-SI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Izbirni postopek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/>
          <p:cNvSpPr txBox="1"/>
          <p:nvPr/>
        </p:nvSpPr>
        <p:spPr>
          <a:xfrm>
            <a:off x="1441340" y="5520236"/>
            <a:ext cx="6131024" cy="738664"/>
          </a:xfrm>
          <a:prstGeom prst="rect">
            <a:avLst/>
          </a:prstGeom>
          <a:noFill/>
          <a:ln w="38100">
            <a:gradFill>
              <a:gsLst>
                <a:gs pos="100000">
                  <a:srgbClr val="C00000"/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sl-SI" sz="2100" b="1" dirty="0" smtClean="0"/>
              <a:t>ODOBRENA </a:t>
            </a:r>
            <a:r>
              <a:rPr lang="sl-SI" sz="2100" b="1" dirty="0" smtClean="0"/>
              <a:t>MOBILNOST NA </a:t>
            </a:r>
            <a:r>
              <a:rPr lang="sl-SI" sz="2100" b="1" dirty="0" smtClean="0"/>
              <a:t>FDV NE POMENI ODOBRENEGA FINANCIRANJA!!!!</a:t>
            </a:r>
            <a:endParaRPr lang="sl-SI" sz="2100" b="1" dirty="0"/>
          </a:p>
        </p:txBody>
      </p:sp>
    </p:spTree>
    <p:extLst>
      <p:ext uri="{BB962C8B-B14F-4D97-AF65-F5344CB8AC3E}">
        <p14:creationId xmlns:p14="http://schemas.microsoft.com/office/powerpoint/2010/main" val="403169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686800" cy="4718047"/>
          </a:xfrm>
        </p:spPr>
        <p:txBody>
          <a:bodyPr>
            <a:normAutofit fontScale="92500"/>
          </a:bodyPr>
          <a:lstStyle/>
          <a:p>
            <a:pPr marL="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/>
              <a:t>11. december </a:t>
            </a:r>
            <a:r>
              <a:rPr lang="sl-SI" sz="2200" b="1" u="sng" dirty="0" smtClean="0"/>
              <a:t>2015 - ROK ZA ODDAJO: </a:t>
            </a:r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1800" dirty="0" smtClean="0"/>
              <a:t>Po tem datumu bo ta funkcija zaklenjena!!</a:t>
            </a:r>
          </a:p>
          <a:p>
            <a:pPr marL="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/>
              <a:t>6. </a:t>
            </a:r>
            <a:r>
              <a:rPr lang="sl-SI" sz="2200" b="1" u="sng" dirty="0" smtClean="0"/>
              <a:t>januarja 2016 </a:t>
            </a:r>
            <a:r>
              <a:rPr lang="sl-SI" sz="2200" dirty="0" smtClean="0"/>
              <a:t>– Skrbniki MS oddajo ocenjena motivacijska pisma</a:t>
            </a:r>
          </a:p>
          <a:p>
            <a:pPr marL="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 smtClean="0"/>
              <a:t>14. in 15. januar 2016 </a:t>
            </a:r>
            <a:r>
              <a:rPr lang="sl-SI" sz="2200" dirty="0" smtClean="0"/>
              <a:t>– Selekcijski razgovori</a:t>
            </a:r>
          </a:p>
          <a:p>
            <a:pPr marL="28575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 smtClean="0"/>
              <a:t>26. januar 2016 </a:t>
            </a:r>
            <a:r>
              <a:rPr lang="sl-SI" sz="2200" dirty="0" smtClean="0"/>
              <a:t>– Prijave </a:t>
            </a:r>
            <a:r>
              <a:rPr lang="sl-SI" sz="2200" dirty="0"/>
              <a:t>izbranih kandidatov posredujemo v Službo za mednarodno sodelovanje na </a:t>
            </a:r>
            <a:r>
              <a:rPr lang="sl-SI" sz="2200" dirty="0" smtClean="0"/>
              <a:t>UL</a:t>
            </a:r>
          </a:p>
          <a:p>
            <a:pPr marL="285750">
              <a:lnSpc>
                <a:spcPct val="16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b="1" u="sng" dirty="0"/>
              <a:t>Februar 2016</a:t>
            </a:r>
            <a:r>
              <a:rPr lang="sl-SI" sz="2200" b="1" dirty="0"/>
              <a:t> </a:t>
            </a:r>
            <a:r>
              <a:rPr lang="sl-SI" sz="2200" b="1" dirty="0" smtClean="0"/>
              <a:t>– </a:t>
            </a:r>
            <a:r>
              <a:rPr lang="sl-SI" sz="2200" dirty="0" smtClean="0"/>
              <a:t>MS FDV </a:t>
            </a:r>
            <a:r>
              <a:rPr lang="sl-SI" sz="2200" dirty="0"/>
              <a:t>obvešča izbrane in neizbrane kandidate </a:t>
            </a:r>
            <a:endParaRPr lang="sl-SI" sz="2200" dirty="0" smtClean="0"/>
          </a:p>
          <a:p>
            <a:pPr marL="285750">
              <a:lnSpc>
                <a:spcPct val="16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b="1" u="sng" dirty="0" smtClean="0"/>
              <a:t>Marec, April 2016 </a:t>
            </a:r>
            <a:r>
              <a:rPr lang="sl-SI" sz="2200" dirty="0" smtClean="0"/>
              <a:t>– MS FDV vas </a:t>
            </a:r>
            <a:r>
              <a:rPr lang="sl-SI" sz="2200" dirty="0"/>
              <a:t>za študij najavi - nominira na tuje </a:t>
            </a:r>
            <a:r>
              <a:rPr lang="sl-SI" sz="2200" dirty="0" smtClean="0"/>
              <a:t>ustanove</a:t>
            </a:r>
          </a:p>
          <a:p>
            <a:pPr marL="285750">
              <a:lnSpc>
                <a:spcPct val="16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b="1" u="sng" dirty="0" smtClean="0"/>
              <a:t>April 2016 </a:t>
            </a:r>
            <a:r>
              <a:rPr lang="sl-SI" sz="2200" dirty="0" smtClean="0"/>
              <a:t>– MS FDV organizira informiranje o postopku izmenjave</a:t>
            </a:r>
            <a:endParaRPr lang="sl-SI" sz="22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err="1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Časovnica</a:t>
            </a:r>
            <a:endParaRPr lang="sl-SI" dirty="0" smtClean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120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783950" y="286213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Subtitle 7"/>
          <p:cNvSpPr txBox="1">
            <a:spLocks/>
          </p:cNvSpPr>
          <p:nvPr/>
        </p:nvSpPr>
        <p:spPr>
          <a:xfrm>
            <a:off x="683568" y="1484784"/>
            <a:ext cx="7772400" cy="78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30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90872" y="1988840"/>
            <a:ext cx="8229600" cy="4248471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sl-SI" sz="48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VPRAŠANJA</a:t>
            </a:r>
            <a:r>
              <a:rPr lang="sl-SI" sz="48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?</a:t>
            </a:r>
          </a:p>
          <a:p>
            <a:pPr marL="0" indent="0" algn="ctr">
              <a:spcBef>
                <a:spcPts val="0"/>
              </a:spcBef>
              <a:buNone/>
            </a:pPr>
            <a:endParaRPr lang="sl-SI" sz="2200" dirty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l-SI" sz="2200" b="1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Uradne ure: 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pon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. - pet. od 10h do 12h, sre. tudi od 15h do 17h</a:t>
            </a:r>
          </a:p>
          <a:p>
            <a:pPr marL="0" indent="0" algn="ctr">
              <a:spcBef>
                <a:spcPts val="0"/>
              </a:spcBef>
              <a:buNone/>
            </a:pPr>
            <a:endParaRPr lang="sl-SI" sz="2200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l-SI" sz="2200" b="1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E-mail: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 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  <a:hlinkClick r:id="rId3"/>
              </a:rPr>
              <a:t>kira.cerjak@fdv.uni-lj.si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, 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  <a:hlinkClick r:id="rId4"/>
              </a:rPr>
              <a:t>int.office@fdv.uni-lj.si</a:t>
            </a:r>
            <a:r>
              <a:rPr lang="sl-SI" sz="2200" dirty="0" smtClean="0">
                <a:ln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latin typeface="+mj-lt"/>
              </a:rPr>
              <a:t> </a:t>
            </a:r>
            <a:endParaRPr lang="sl-SI" sz="2200" dirty="0">
              <a:ln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+mj-lt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l-SI" sz="2200" dirty="0" smtClean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l-SI" sz="2200" dirty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l-SI" sz="2200" dirty="0" smtClean="0">
              <a:ln>
                <a:solidFill>
                  <a:srgbClr val="C00000"/>
                </a:solidFill>
              </a:ln>
              <a:noFill/>
              <a:latin typeface="Impact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l-SI" sz="48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HVALA ZA POZORNOST! </a:t>
            </a:r>
            <a:r>
              <a:rPr lang="sl-SI" sz="4800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latin typeface="Impact" pitchFamily="34" charset="0"/>
                <a:sym typeface="Wingdings" panose="05000000000000000000" pitchFamily="2" charset="2"/>
              </a:rPr>
              <a:t></a:t>
            </a:r>
          </a:p>
          <a:p>
            <a:pPr marL="0" indent="0" algn="ctr">
              <a:spcBef>
                <a:spcPts val="0"/>
              </a:spcBef>
              <a:buNone/>
            </a:pPr>
            <a:endParaRPr lang="sl-SI" sz="4800" dirty="0">
              <a:ln>
                <a:solidFill>
                  <a:srgbClr val="C00000"/>
                </a:solidFill>
              </a:ln>
              <a:solidFill>
                <a:srgbClr val="C00000"/>
              </a:solidFill>
              <a:latin typeface="Impact" pitchFamily="34" charset="0"/>
              <a:sym typeface="Wingdings" panose="05000000000000000000" pitchFamily="2" charset="2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l-SI" sz="4800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  <a:latin typeface="Impact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sl-SI" sz="2200" dirty="0">
              <a:ln>
                <a:solidFill>
                  <a:schemeClr val="tx1"/>
                </a:solidFill>
              </a:ln>
              <a:latin typeface="Impact" pitchFamily="34" charset="0"/>
            </a:endParaRPr>
          </a:p>
        </p:txBody>
      </p:sp>
      <p:cxnSp>
        <p:nvCxnSpPr>
          <p:cNvPr id="9" name="Straight Connector 14"/>
          <p:cNvCxnSpPr/>
          <p:nvPr/>
        </p:nvCxnSpPr>
        <p:spPr>
          <a:xfrm>
            <a:off x="179512" y="1988840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6"/>
          <p:cNvSpPr txBox="1">
            <a:spLocks/>
          </p:cNvSpPr>
          <p:nvPr/>
        </p:nvSpPr>
        <p:spPr>
          <a:xfrm>
            <a:off x="755576" y="2924944"/>
            <a:ext cx="7772400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endParaRPr lang="en-GB" sz="30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1" name="Straight Connector 14"/>
          <p:cNvCxnSpPr/>
          <p:nvPr/>
        </p:nvCxnSpPr>
        <p:spPr>
          <a:xfrm>
            <a:off x="214298" y="4869160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115616" y="3056782"/>
            <a:ext cx="7200800" cy="1164306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5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Rectangle 5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Subtitle 7"/>
          <p:cNvSpPr txBox="1">
            <a:spLocks/>
          </p:cNvSpPr>
          <p:nvPr/>
        </p:nvSpPr>
        <p:spPr>
          <a:xfrm>
            <a:off x="683568" y="1484784"/>
            <a:ext cx="7772400" cy="78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3000" b="1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l-SI" sz="4800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Dnevni red</a:t>
            </a:r>
          </a:p>
          <a:p>
            <a:pPr marL="0" indent="0">
              <a:spcBef>
                <a:spcPts val="0"/>
              </a:spcBef>
              <a:buNone/>
            </a:pPr>
            <a:endParaRPr lang="sl-SI" sz="2200" dirty="0">
              <a:ln>
                <a:solidFill>
                  <a:schemeClr val="tx1"/>
                </a:solidFill>
              </a:ln>
              <a:latin typeface="Impact" pitchFamily="34" charset="0"/>
            </a:endParaRPr>
          </a:p>
          <a:p>
            <a:pPr lvl="0"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 smtClean="0">
                <a:latin typeface="+mj-lt"/>
                <a:cs typeface="Times New Roman" pitchFamily="18" charset="0"/>
              </a:rPr>
              <a:t>Mednarodna </a:t>
            </a:r>
            <a:r>
              <a:rPr lang="sl-SI" sz="2200" dirty="0" smtClean="0">
                <a:latin typeface="+mj-lt"/>
                <a:cs typeface="Times New Roman" pitchFamily="18" charset="0"/>
              </a:rPr>
              <a:t>pisarna FDV </a:t>
            </a:r>
            <a:r>
              <a:rPr lang="en-US" sz="2200" dirty="0" smtClean="0">
                <a:latin typeface="+mj-lt"/>
                <a:cs typeface="Times New Roman" pitchFamily="18" charset="0"/>
              </a:rPr>
              <a:t>– </a:t>
            </a:r>
            <a:r>
              <a:rPr lang="sl-SI" sz="2200" b="1" dirty="0" smtClean="0">
                <a:latin typeface="+mj-lt"/>
                <a:cs typeface="Times New Roman" pitchFamily="18" charset="0"/>
              </a:rPr>
              <a:t>Kira </a:t>
            </a:r>
            <a:r>
              <a:rPr lang="sl-SI" sz="2200" b="1" dirty="0" smtClean="0">
                <a:latin typeface="+mj-lt"/>
                <a:cs typeface="Times New Roman" pitchFamily="18" charset="0"/>
              </a:rPr>
              <a:t>Cerjak</a:t>
            </a:r>
          </a:p>
          <a:p>
            <a:pPr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>
                <a:cs typeface="Times New Roman" pitchFamily="18" charset="0"/>
              </a:rPr>
              <a:t>Nagovor prodekana za mednarodno delovanje</a:t>
            </a:r>
            <a:r>
              <a:rPr lang="en-US" sz="2200" dirty="0">
                <a:cs typeface="Times New Roman" pitchFamily="18" charset="0"/>
              </a:rPr>
              <a:t> </a:t>
            </a:r>
            <a:r>
              <a:rPr lang="en-US" sz="2200" b="1" dirty="0">
                <a:cs typeface="Times New Roman" pitchFamily="18" charset="0"/>
              </a:rPr>
              <a:t>prof. </a:t>
            </a:r>
            <a:r>
              <a:rPr lang="sl-SI" sz="2200" b="1" dirty="0">
                <a:cs typeface="Times New Roman" pitchFamily="18" charset="0"/>
              </a:rPr>
              <a:t>Zlatko </a:t>
            </a:r>
            <a:r>
              <a:rPr lang="sl-SI" sz="2200" b="1" dirty="0" smtClean="0">
                <a:cs typeface="Times New Roman" pitchFamily="18" charset="0"/>
              </a:rPr>
              <a:t>Šabič</a:t>
            </a:r>
            <a:endParaRPr lang="en-US" sz="2200" b="1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 smtClean="0">
                <a:latin typeface="+mj-lt"/>
                <a:cs typeface="Times New Roman" pitchFamily="18" charset="0"/>
              </a:rPr>
              <a:t>Mednarodna pisarna UL </a:t>
            </a:r>
            <a:r>
              <a:rPr lang="en-US" sz="2200" dirty="0" smtClean="0">
                <a:latin typeface="+mj-lt"/>
                <a:cs typeface="Times New Roman" pitchFamily="18" charset="0"/>
              </a:rPr>
              <a:t>– </a:t>
            </a:r>
            <a:r>
              <a:rPr lang="sl-SI" sz="2200" b="1" dirty="0" smtClean="0">
                <a:latin typeface="+mj-lt"/>
                <a:cs typeface="Times New Roman" pitchFamily="18" charset="0"/>
              </a:rPr>
              <a:t>Bibi Presetnik </a:t>
            </a:r>
            <a:r>
              <a:rPr lang="sl-SI" sz="2200" b="1" dirty="0" err="1" smtClean="0">
                <a:latin typeface="+mj-lt"/>
                <a:cs typeface="Times New Roman" pitchFamily="18" charset="0"/>
              </a:rPr>
              <a:t>Ovaska</a:t>
            </a:r>
            <a:endParaRPr lang="en-US" sz="2200" b="1" dirty="0" smtClean="0"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>
                <a:cs typeface="Times New Roman" pitchFamily="18" charset="0"/>
              </a:rPr>
              <a:t>Mednarodna pisarna </a:t>
            </a:r>
            <a:r>
              <a:rPr lang="sl-SI" sz="2200" dirty="0" smtClean="0">
                <a:cs typeface="Times New Roman" pitchFamily="18" charset="0"/>
              </a:rPr>
              <a:t>UL </a:t>
            </a:r>
            <a:r>
              <a:rPr lang="en-US" sz="2200" dirty="0">
                <a:cs typeface="Times New Roman" pitchFamily="18" charset="0"/>
              </a:rPr>
              <a:t>– </a:t>
            </a:r>
            <a:r>
              <a:rPr lang="sl-SI" sz="2200" b="1" dirty="0" smtClean="0">
                <a:cs typeface="Times New Roman" pitchFamily="18" charset="0"/>
              </a:rPr>
              <a:t>Urška Ravnik</a:t>
            </a:r>
          </a:p>
        </p:txBody>
      </p:sp>
      <p:cxnSp>
        <p:nvCxnSpPr>
          <p:cNvPr id="10" name="Straight Connector 14"/>
          <p:cNvCxnSpPr/>
          <p:nvPr/>
        </p:nvCxnSpPr>
        <p:spPr>
          <a:xfrm>
            <a:off x="179512" y="2636912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6"/>
          <p:cNvSpPr txBox="1">
            <a:spLocks/>
          </p:cNvSpPr>
          <p:nvPr/>
        </p:nvSpPr>
        <p:spPr>
          <a:xfrm>
            <a:off x="755576" y="2924944"/>
            <a:ext cx="7772400" cy="3384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endParaRPr lang="en-GB" sz="3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1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76064"/>
          </a:xfrm>
        </p:spPr>
        <p:txBody>
          <a:bodyPr>
            <a:normAutofit fontScale="90000"/>
          </a:bodyPr>
          <a:lstStyle/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Razpisi za študijsko leto 2016/17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29920"/>
            <a:ext cx="8229600" cy="4079400"/>
          </a:xfrm>
        </p:spPr>
        <p:txBody>
          <a:bodyPr>
            <a:normAutofit/>
          </a:bodyPr>
          <a:lstStyle/>
          <a:p>
            <a:pPr>
              <a:lnSpc>
                <a:spcPct val="12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 smtClean="0"/>
              <a:t>Razpisi so objavljeni na </a:t>
            </a:r>
            <a:r>
              <a:rPr lang="sl-SI" sz="2200" b="1" dirty="0" smtClean="0"/>
              <a:t>FDV strani </a:t>
            </a:r>
            <a:r>
              <a:rPr lang="sl-SI" sz="2200" b="1" dirty="0" smtClean="0">
                <a:sym typeface="Wingdings" panose="05000000000000000000" pitchFamily="2" charset="2"/>
              </a:rPr>
              <a:t> </a:t>
            </a:r>
            <a:r>
              <a:rPr lang="sl-SI" sz="2200" b="1" dirty="0" smtClean="0"/>
              <a:t>Študij v tujini </a:t>
            </a:r>
            <a:r>
              <a:rPr lang="sl-SI" sz="2200" b="1" dirty="0" smtClean="0">
                <a:sym typeface="Wingdings" panose="05000000000000000000" pitchFamily="2" charset="2"/>
              </a:rPr>
              <a:t> </a:t>
            </a:r>
            <a:r>
              <a:rPr lang="sl-SI" sz="2200" b="1" dirty="0" smtClean="0"/>
              <a:t>Obvestila</a:t>
            </a:r>
          </a:p>
          <a:p>
            <a:pPr>
              <a:lnSpc>
                <a:spcPct val="125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sl-SI" sz="2200" dirty="0" smtClean="0"/>
              <a:t>3 razpisi:</a:t>
            </a:r>
          </a:p>
          <a:p>
            <a:pPr marL="800100" lvl="1" indent="-342900">
              <a:lnSpc>
                <a:spcPct val="125000"/>
              </a:lnSpc>
              <a:spcBef>
                <a:spcPts val="180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sl-SI" sz="2200" b="1" dirty="0" smtClean="0">
                <a:hlinkClick r:id="rId3"/>
              </a:rPr>
              <a:t>Izmenjave preko bilateralnih pogodb (izven EU)</a:t>
            </a:r>
            <a:endParaRPr lang="sl-SI" sz="2200" b="1" dirty="0" smtClean="0"/>
          </a:p>
          <a:p>
            <a:pPr marL="800100" lvl="1" indent="-342900">
              <a:lnSpc>
                <a:spcPct val="125000"/>
              </a:lnSpc>
              <a:spcBef>
                <a:spcPts val="180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sl-SI" sz="2200" b="1" dirty="0" smtClean="0">
                <a:hlinkClick r:id="rId4"/>
              </a:rPr>
              <a:t>Erasmus+ mobilnost za namen študija</a:t>
            </a:r>
            <a:endParaRPr lang="sl-SI" sz="2200" b="1" dirty="0" smtClean="0"/>
          </a:p>
          <a:p>
            <a:pPr marL="800100" lvl="1" indent="-342900">
              <a:lnSpc>
                <a:spcPct val="125000"/>
              </a:lnSpc>
              <a:spcBef>
                <a:spcPts val="1800"/>
              </a:spcBef>
              <a:buClr>
                <a:srgbClr val="C00000"/>
              </a:buClr>
              <a:buFont typeface="+mj-lt"/>
              <a:buAutoNum type="arabicPeriod"/>
            </a:pPr>
            <a:r>
              <a:rPr lang="sl-SI" sz="2200" b="1" dirty="0" smtClean="0">
                <a:hlinkClick r:id="rId5"/>
              </a:rPr>
              <a:t>Erasmus+ mobilnost za praktično usposabljanje</a:t>
            </a:r>
            <a:endParaRPr lang="sl-SI" sz="2200" b="1" dirty="0" smtClean="0"/>
          </a:p>
          <a:p>
            <a:pPr marL="457200" lvl="1" indent="0">
              <a:lnSpc>
                <a:spcPct val="125000"/>
              </a:lnSpc>
              <a:buClr>
                <a:srgbClr val="C00000"/>
              </a:buClr>
              <a:buNone/>
            </a:pPr>
            <a:endParaRPr lang="sl-SI" sz="1800" b="1" dirty="0" smtClean="0"/>
          </a:p>
          <a:p>
            <a:pPr marL="0" indent="0">
              <a:lnSpc>
                <a:spcPct val="125000"/>
              </a:lnSpc>
              <a:buClr>
                <a:srgbClr val="C00000"/>
              </a:buClr>
              <a:buNone/>
            </a:pPr>
            <a:endParaRPr lang="sl-SI" sz="2000" dirty="0" smtClean="0"/>
          </a:p>
          <a:p>
            <a:pPr>
              <a:lnSpc>
                <a:spcPct val="125000"/>
              </a:lnSpc>
              <a:buClr>
                <a:srgbClr val="C00000"/>
              </a:buClr>
              <a:buFont typeface="Wingdings" pitchFamily="2" charset="2"/>
              <a:buChar char="§"/>
            </a:pPr>
            <a:endParaRPr lang="en-GB" sz="2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7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7180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 smtClean="0"/>
              <a:t>Le </a:t>
            </a:r>
            <a:r>
              <a:rPr lang="sl-SI" sz="2200" b="1" u="sng" dirty="0"/>
              <a:t>za študente UL</a:t>
            </a:r>
            <a:r>
              <a:rPr lang="sl-SI" sz="2200" dirty="0"/>
              <a:t>, ki izpolnjujejo naslednje pogoje za pridobitev statusa »Erasmus študenta«:</a:t>
            </a:r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000" dirty="0" smtClean="0"/>
              <a:t>da ima v celotnem času študija v tujini </a:t>
            </a:r>
            <a:r>
              <a:rPr lang="sl-SI" sz="2000" b="1" dirty="0" smtClean="0"/>
              <a:t>aktiven status študenta </a:t>
            </a:r>
            <a:r>
              <a:rPr lang="sl-SI" sz="2000" dirty="0" smtClean="0"/>
              <a:t>na matični članici UL (</a:t>
            </a:r>
            <a:r>
              <a:rPr lang="sl-SI" sz="2000" u="sng" dirty="0" smtClean="0"/>
              <a:t>status v študijskem letu 2016/17</a:t>
            </a:r>
            <a:r>
              <a:rPr lang="sl-SI" sz="2000" dirty="0" smtClean="0"/>
              <a:t>)</a:t>
            </a:r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000" dirty="0" smtClean="0"/>
              <a:t>da je </a:t>
            </a:r>
            <a:r>
              <a:rPr lang="sl-SI" sz="2000" u="sng" dirty="0" smtClean="0"/>
              <a:t>v času izmenjave </a:t>
            </a:r>
            <a:r>
              <a:rPr lang="sl-SI" sz="2000" dirty="0" smtClean="0"/>
              <a:t>vpisan najmanj v </a:t>
            </a:r>
            <a:r>
              <a:rPr lang="sl-SI" sz="2000" b="1" dirty="0" smtClean="0"/>
              <a:t>2. letnik dodiplomskega </a:t>
            </a:r>
            <a:r>
              <a:rPr lang="sl-SI" sz="2000" b="1" dirty="0" smtClean="0"/>
              <a:t>študija </a:t>
            </a:r>
            <a:r>
              <a:rPr lang="sl-SI" sz="2000" dirty="0" smtClean="0"/>
              <a:t>(pri </a:t>
            </a:r>
            <a:r>
              <a:rPr lang="sl-SI" sz="2000" u="sng" dirty="0" smtClean="0"/>
              <a:t>praksi</a:t>
            </a:r>
            <a:r>
              <a:rPr lang="sl-SI" sz="2000" dirty="0" smtClean="0"/>
              <a:t> lahko vpisan v</a:t>
            </a:r>
            <a:r>
              <a:rPr lang="sl-SI" sz="2000" b="1" dirty="0" smtClean="0"/>
              <a:t> 1. letnik</a:t>
            </a:r>
            <a:r>
              <a:rPr lang="sl-SI" sz="2000" dirty="0" smtClean="0"/>
              <a:t>)</a:t>
            </a:r>
            <a:endParaRPr lang="sl-SI" sz="1800" dirty="0" smtClean="0"/>
          </a:p>
          <a:p>
            <a:pPr marL="285750" algn="just">
              <a:lnSpc>
                <a:spcPct val="150000"/>
              </a:lnSpc>
              <a:spcBef>
                <a:spcPts val="2400"/>
              </a:spcBef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dirty="0" smtClean="0"/>
              <a:t>Prijava ni mogoče </a:t>
            </a:r>
            <a:r>
              <a:rPr lang="sl-SI" sz="2200" dirty="0" smtClean="0"/>
              <a:t>za študente, ki imajo </a:t>
            </a:r>
            <a:r>
              <a:rPr lang="sl-SI" sz="2200" b="1" dirty="0" smtClean="0"/>
              <a:t>neporavnane finančne obveznosti </a:t>
            </a:r>
            <a:r>
              <a:rPr lang="sl-SI" sz="2200" dirty="0" smtClean="0"/>
              <a:t>iz naslova programa Erasmus &amp; Erasmus+</a:t>
            </a:r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l-SI" sz="1600" dirty="0"/>
          </a:p>
          <a:p>
            <a:endParaRPr lang="sl-SI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Pogoji za kandidiranje za prijavitelje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256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11349"/>
            <a:ext cx="8229600" cy="47180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/>
              <a:t>Obdobje študija v tujini </a:t>
            </a:r>
            <a:r>
              <a:rPr lang="sl-SI" sz="2200" dirty="0">
                <a:sym typeface="Wingdings" panose="05000000000000000000" pitchFamily="2" charset="2"/>
              </a:rPr>
              <a:t> </a:t>
            </a:r>
            <a:r>
              <a:rPr lang="sl-SI" sz="2200" b="1" dirty="0"/>
              <a:t>najmanj 3 do največ 12 mesecev na vsaki stopnji </a:t>
            </a:r>
            <a:r>
              <a:rPr lang="sl-SI" sz="2200" dirty="0"/>
              <a:t>študija (dodiplomski, magistrski in doktorski študij) </a:t>
            </a:r>
            <a:endParaRPr lang="sl-SI" sz="2200" dirty="0" smtClean="0"/>
          </a:p>
          <a:p>
            <a:pPr lvl="0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/>
              <a:t>Realno to pomeni: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1800" b="1" dirty="0"/>
              <a:t>5 mesecev </a:t>
            </a:r>
            <a:r>
              <a:rPr lang="sl-SI" sz="1800" dirty="0"/>
              <a:t>za semestrsko izmenjavo, 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1800" b="1" dirty="0"/>
              <a:t>10 mesecev </a:t>
            </a:r>
            <a:r>
              <a:rPr lang="sl-SI" sz="1800" dirty="0"/>
              <a:t>za celoletno, 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1800" b="1" dirty="0"/>
              <a:t>3 mesece </a:t>
            </a:r>
            <a:r>
              <a:rPr lang="sl-SI" sz="1800" dirty="0"/>
              <a:t>za pisanje magistrske naloge</a:t>
            </a:r>
            <a:r>
              <a:rPr lang="sl-SI" sz="1800" dirty="0" smtClean="0"/>
              <a:t>.</a:t>
            </a:r>
            <a:endParaRPr lang="sl-SI" sz="2200" dirty="0" smtClean="0"/>
          </a:p>
          <a:p>
            <a:pPr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dirty="0" smtClean="0"/>
              <a:t>Izmenjava le </a:t>
            </a:r>
            <a:r>
              <a:rPr lang="sl-SI" sz="2200" dirty="0"/>
              <a:t>v okviru </a:t>
            </a:r>
            <a:r>
              <a:rPr lang="sl-SI" sz="2200" dirty="0" smtClean="0"/>
              <a:t>Erasmus+ medinstitucionalnih pogodb, ki določajo: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1800" dirty="0"/>
              <a:t>š</a:t>
            </a:r>
            <a:r>
              <a:rPr lang="sl-SI" sz="1800" dirty="0" smtClean="0"/>
              <a:t>tevilo mest,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1800" dirty="0" smtClean="0"/>
              <a:t>trajanje izmenjave,</a:t>
            </a:r>
          </a:p>
          <a:p>
            <a:pPr lvl="1" algn="just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1800" dirty="0"/>
              <a:t>p</a:t>
            </a:r>
            <a:r>
              <a:rPr lang="sl-SI" sz="1800" dirty="0" smtClean="0"/>
              <a:t>odročje izmenjave.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u="sng" dirty="0" smtClean="0"/>
              <a:t>Če ste že bili na praksi </a:t>
            </a:r>
            <a:r>
              <a:rPr lang="sl-SI" sz="2200" dirty="0" smtClean="0">
                <a:sym typeface="Wingdings" panose="05000000000000000000" pitchFamily="2" charset="2"/>
              </a:rPr>
              <a:t> </a:t>
            </a:r>
            <a:r>
              <a:rPr lang="sl-SI" sz="2400" dirty="0"/>
              <a:t>Skupni seštevek že opravljenega študija in praktičnega usposabljanja ter zaprošenega, </a:t>
            </a:r>
            <a:r>
              <a:rPr lang="sl-SI" sz="2400" b="1" dirty="0"/>
              <a:t>ne sme presegati 12 mesecev na posamezno stopnjo študija</a:t>
            </a:r>
            <a:r>
              <a:rPr lang="sl-SI" sz="2400" dirty="0"/>
              <a:t>. </a:t>
            </a:r>
            <a:endParaRPr lang="sl-SI" sz="2200" dirty="0"/>
          </a:p>
          <a:p>
            <a:pPr marL="457200" lvl="1" indent="0">
              <a:buClr>
                <a:srgbClr val="C00000"/>
              </a:buClr>
              <a:buNone/>
              <a:defRPr/>
            </a:pPr>
            <a:endParaRPr lang="sl-SI" sz="1800" dirty="0"/>
          </a:p>
          <a:p>
            <a:pPr marL="685800" lvl="1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l-SI" sz="1600" dirty="0" smtClean="0"/>
          </a:p>
          <a:p>
            <a:endParaRPr lang="sl-SI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Osnovni pogoji za Erasmus+ izmenjavo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Rectangle 6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8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65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19" y="1700807"/>
            <a:ext cx="8229600" cy="49428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Clr>
                <a:srgbClr val="FF6600"/>
              </a:buClr>
              <a:defRPr/>
            </a:pPr>
            <a:endParaRPr lang="sl-SI" sz="2000" dirty="0" smtClean="0">
              <a:solidFill>
                <a:srgbClr val="333399"/>
              </a:solidFill>
              <a:uFill>
                <a:solidFill>
                  <a:srgbClr val="FF6600"/>
                </a:solidFill>
              </a:uFill>
              <a:latin typeface="Arial Narrow" panose="020B0606020202030204" pitchFamily="34" charset="0"/>
            </a:endParaRPr>
          </a:p>
          <a:p>
            <a:pPr lvl="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900" b="1" u="sng" dirty="0"/>
              <a:t>Obdobje prakse v tujini </a:t>
            </a:r>
            <a:r>
              <a:rPr lang="sl-SI" sz="2900" dirty="0">
                <a:sym typeface="Wingdings" panose="05000000000000000000" pitchFamily="2" charset="2"/>
              </a:rPr>
              <a:t> </a:t>
            </a:r>
            <a:r>
              <a:rPr lang="sl-SI" sz="2900" b="1" dirty="0">
                <a:sym typeface="Wingdings" panose="05000000000000000000" pitchFamily="2" charset="2"/>
              </a:rPr>
              <a:t>najmanj 2 meseca in največ 12 </a:t>
            </a:r>
            <a:r>
              <a:rPr lang="sl-SI" sz="2900" b="1" dirty="0"/>
              <a:t>na vsaki stopnji študija </a:t>
            </a:r>
            <a:r>
              <a:rPr lang="sl-SI" sz="2900" b="1" dirty="0" smtClean="0">
                <a:sym typeface="Wingdings" panose="05000000000000000000" pitchFamily="2" charset="2"/>
              </a:rPr>
              <a:t> </a:t>
            </a:r>
            <a:r>
              <a:rPr lang="sl-SI" sz="2900" dirty="0" smtClean="0">
                <a:sym typeface="Wingdings" panose="05000000000000000000" pitchFamily="2" charset="2"/>
              </a:rPr>
              <a:t>obdobje: 1. junij 2016 – 30. september 2017</a:t>
            </a:r>
            <a:endParaRPr lang="sl-SI" sz="2900" dirty="0" smtClean="0"/>
          </a:p>
          <a:p>
            <a:pPr lvl="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900" u="sng" dirty="0" smtClean="0"/>
              <a:t>Če </a:t>
            </a:r>
            <a:r>
              <a:rPr lang="sl-SI" sz="2900" u="sng" dirty="0"/>
              <a:t>ste že bili na izmenjavi </a:t>
            </a:r>
            <a:r>
              <a:rPr lang="sl-SI" sz="2900" dirty="0">
                <a:sym typeface="Wingdings" panose="05000000000000000000" pitchFamily="2" charset="2"/>
              </a:rPr>
              <a:t> </a:t>
            </a:r>
            <a:r>
              <a:rPr lang="sl-SI" sz="2900" dirty="0"/>
              <a:t>Skupni seštevek že opravljenega študija in praktičnega usposabljanja ter zaprošenega, </a:t>
            </a:r>
            <a:r>
              <a:rPr lang="sl-SI" sz="2900" b="1" dirty="0"/>
              <a:t>ne sme presegati 12 mesecev na posamezno stopnjo študija</a:t>
            </a:r>
            <a:r>
              <a:rPr lang="sl-SI" sz="2900" dirty="0"/>
              <a:t>. </a:t>
            </a:r>
          </a:p>
          <a:p>
            <a:pPr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900" dirty="0" smtClean="0"/>
              <a:t>Pri </a:t>
            </a:r>
            <a:r>
              <a:rPr lang="sl-SI" sz="2900" dirty="0"/>
              <a:t>Erasmus+ praksi: </a:t>
            </a:r>
          </a:p>
          <a:p>
            <a:pPr lvl="1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600" dirty="0"/>
              <a:t>p</a:t>
            </a:r>
            <a:r>
              <a:rPr lang="sl-SI" sz="2600" dirty="0" smtClean="0"/>
              <a:t>redpogodbe </a:t>
            </a:r>
            <a:r>
              <a:rPr lang="sl-SI" sz="2600" dirty="0"/>
              <a:t>ne obstajajo</a:t>
            </a:r>
          </a:p>
          <a:p>
            <a:pPr lvl="1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600" dirty="0"/>
              <a:t>š</a:t>
            </a:r>
            <a:r>
              <a:rPr lang="sl-SI" sz="2600" dirty="0" smtClean="0"/>
              <a:t>tudenti </a:t>
            </a:r>
            <a:r>
              <a:rPr lang="sl-SI" sz="2600" dirty="0"/>
              <a:t>si </a:t>
            </a:r>
            <a:r>
              <a:rPr lang="sl-SI" sz="2600" b="1" u="sng" dirty="0"/>
              <a:t>delodajalca najdejo </a:t>
            </a:r>
            <a:r>
              <a:rPr lang="sl-SI" sz="2600" b="1" u="sng" dirty="0" smtClean="0"/>
              <a:t>sami</a:t>
            </a:r>
            <a:endParaRPr lang="sl-SI" sz="2600" b="1" u="sng" dirty="0"/>
          </a:p>
          <a:p>
            <a:pPr lvl="1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600" dirty="0"/>
              <a:t>o</a:t>
            </a:r>
            <a:r>
              <a:rPr lang="sl-SI" sz="2600" dirty="0" smtClean="0"/>
              <a:t>b </a:t>
            </a:r>
            <a:r>
              <a:rPr lang="sl-SI" sz="2600" dirty="0"/>
              <a:t>prijavi še </a:t>
            </a:r>
            <a:r>
              <a:rPr lang="sl-SI" sz="2600" b="1" u="sng" dirty="0"/>
              <a:t>ni potrebno </a:t>
            </a:r>
            <a:r>
              <a:rPr lang="sl-SI" sz="2600" dirty="0"/>
              <a:t>navesti, kje boste prakso </a:t>
            </a:r>
            <a:r>
              <a:rPr lang="sl-SI" sz="2600" dirty="0" smtClean="0"/>
              <a:t>opravljali</a:t>
            </a:r>
          </a:p>
          <a:p>
            <a:pPr lvl="1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600" dirty="0"/>
              <a:t>p</a:t>
            </a:r>
            <a:r>
              <a:rPr lang="sl-SI" sz="2600" dirty="0" smtClean="0"/>
              <a:t>raksa mora biti </a:t>
            </a:r>
            <a:r>
              <a:rPr lang="sl-SI" sz="2600" b="1" u="sng" dirty="0" smtClean="0"/>
              <a:t>vsebinsko povezana s področjem študija</a:t>
            </a:r>
            <a:endParaRPr lang="sl-SI" sz="2600" b="1" u="sng" dirty="0"/>
          </a:p>
        </p:txBody>
      </p:sp>
      <p:pic>
        <p:nvPicPr>
          <p:cNvPr id="5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Osnovni pogoji za Erasmus+ prakso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04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1700808"/>
            <a:ext cx="8535892" cy="4653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40000"/>
              </a:lnSpc>
              <a:spcBef>
                <a:spcPts val="600"/>
              </a:spcBef>
              <a:buClr>
                <a:srgbClr val="FF6600"/>
              </a:buClr>
              <a:defRPr/>
            </a:pPr>
            <a:r>
              <a:rPr lang="sl-SI" sz="2200" dirty="0"/>
              <a:t>Razlika s pogoji za Erasmus+ izmenjavo:</a:t>
            </a:r>
          </a:p>
          <a:p>
            <a:pPr marL="342900" indent="-34290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dirty="0"/>
              <a:t>Študent lahko gre na praktično usposabljanje </a:t>
            </a:r>
            <a:r>
              <a:rPr lang="sl-SI" sz="2200" b="1" u="sng" dirty="0"/>
              <a:t>že v 1. letniku </a:t>
            </a:r>
          </a:p>
          <a:p>
            <a:pPr marL="342900" indent="-34290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dirty="0"/>
              <a:t>Študent UL mora imet </a:t>
            </a:r>
            <a:r>
              <a:rPr lang="sl-SI" sz="2200" b="1" dirty="0"/>
              <a:t>aktiven status študenta </a:t>
            </a:r>
            <a:r>
              <a:rPr lang="sl-SI" sz="2200" dirty="0"/>
              <a:t>v celotnem času prakse </a:t>
            </a:r>
          </a:p>
          <a:p>
            <a:pPr algn="just">
              <a:lnSpc>
                <a:spcPct val="140000"/>
              </a:lnSpc>
              <a:spcBef>
                <a:spcPts val="1800"/>
              </a:spcBef>
              <a:spcAft>
                <a:spcPts val="1800"/>
              </a:spcAft>
              <a:buClr>
                <a:srgbClr val="FF6600"/>
              </a:buClr>
              <a:defRPr/>
            </a:pPr>
            <a:r>
              <a:rPr lang="sl-SI" sz="2200" b="1" u="sng" dirty="0"/>
              <a:t>RAZEN: </a:t>
            </a:r>
          </a:p>
          <a:p>
            <a:pPr marL="342900" indent="-34290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b="1" dirty="0"/>
              <a:t>diplomantov</a:t>
            </a:r>
            <a:r>
              <a:rPr lang="sl-SI" sz="2200" dirty="0"/>
              <a:t>, ki se na prakso prijavijo v zadnje letniku študija in opravijo prakso po končanem </a:t>
            </a:r>
            <a:r>
              <a:rPr lang="sl-SI" sz="2200" dirty="0" smtClean="0"/>
              <a:t>študiju,</a:t>
            </a:r>
            <a:endParaRPr lang="sl-SI" sz="2200" dirty="0"/>
          </a:p>
          <a:p>
            <a:pPr marL="342900" indent="-342900" algn="just">
              <a:lnSpc>
                <a:spcPct val="140000"/>
              </a:lnSpc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sl-SI" sz="2200" b="1" dirty="0"/>
              <a:t>v</a:t>
            </a:r>
            <a:r>
              <a:rPr lang="sl-SI" sz="2200" b="1" dirty="0" smtClean="0"/>
              <a:t>endar ne </a:t>
            </a:r>
            <a:r>
              <a:rPr lang="sl-SI" sz="2200" b="1" dirty="0"/>
              <a:t>kasneje kot 1 leto po diplomi </a:t>
            </a:r>
            <a:r>
              <a:rPr lang="sl-SI" sz="2200" dirty="0"/>
              <a:t>(in v upravičenem obdobju trajanja razpisa: do </a:t>
            </a:r>
            <a:r>
              <a:rPr lang="sl-SI" sz="2200" dirty="0" smtClean="0"/>
              <a:t>30. septembra 2017).</a:t>
            </a:r>
            <a:endParaRPr lang="sl-SI" sz="2200" dirty="0"/>
          </a:p>
        </p:txBody>
      </p:sp>
      <p:pic>
        <p:nvPicPr>
          <p:cNvPr id="6" name="Picture 5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Osnovni pogoji za Erasmus+ prakso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Rectangle 8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9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8156"/>
            <a:ext cx="8229600" cy="4829196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 smtClean="0"/>
              <a:t>Pogoji za izmenjavo:</a:t>
            </a:r>
          </a:p>
          <a:p>
            <a:pPr lvl="1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/>
              <a:t>Izmenjava poteka lahko le v </a:t>
            </a:r>
            <a:r>
              <a:rPr lang="sl-SI" sz="2200" b="1" dirty="0"/>
              <a:t>2. semestru</a:t>
            </a:r>
          </a:p>
          <a:p>
            <a:pPr lvl="1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Vpis v </a:t>
            </a:r>
            <a:r>
              <a:rPr lang="sl-SI" sz="2200" dirty="0"/>
              <a:t>najmanj v </a:t>
            </a:r>
            <a:r>
              <a:rPr lang="sl-SI" sz="2200" b="1" dirty="0"/>
              <a:t>2. letnik dodiplomskega študija</a:t>
            </a:r>
          </a:p>
          <a:p>
            <a:pPr lvl="1">
              <a:spcBef>
                <a:spcPts val="600"/>
              </a:spcBef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dirty="0" smtClean="0"/>
              <a:t>Povprečna ocena </a:t>
            </a:r>
            <a:r>
              <a:rPr lang="sl-SI" sz="2200" dirty="0" smtClean="0"/>
              <a:t>(v skladu s pogoji tuje Univerze)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dirty="0" smtClean="0"/>
              <a:t>Znanje jezika </a:t>
            </a:r>
            <a:r>
              <a:rPr lang="sl-SI" sz="2200" dirty="0"/>
              <a:t>(v skladu s pogoji tuje Univerze</a:t>
            </a:r>
            <a:r>
              <a:rPr lang="sl-SI" sz="2200" dirty="0" smtClean="0"/>
              <a:t>)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b="1" u="sng" dirty="0" smtClean="0"/>
              <a:t>Potrditev tuje institucije = odobritev izmenjave</a:t>
            </a:r>
            <a:r>
              <a:rPr lang="sl-SI" sz="2200" dirty="0" smtClean="0"/>
              <a:t>; FDV opravi le selekcijski postopek</a:t>
            </a:r>
          </a:p>
          <a:p>
            <a:pPr>
              <a:spcAft>
                <a:spcPts val="24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Izbirni postopek bo enak kot za Erasmus+ izmenjave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 smtClean="0"/>
              <a:t>Na tuji Univerzi je študent </a:t>
            </a:r>
            <a:r>
              <a:rPr lang="sl-SI" sz="2200" b="1" u="sng" dirty="0" smtClean="0"/>
              <a:t>oproščen šolnine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200" dirty="0"/>
              <a:t>P</a:t>
            </a:r>
            <a:r>
              <a:rPr lang="sl-SI" sz="2200" dirty="0" smtClean="0"/>
              <a:t>ridobi status rednega študenta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l-SI" sz="2200" dirty="0" smtClean="0"/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sl-SI" sz="2200" dirty="0"/>
          </a:p>
          <a:p>
            <a:pPr marL="457200" lvl="1" indent="0">
              <a:buClr>
                <a:srgbClr val="C00000"/>
              </a:buClr>
              <a:buNone/>
            </a:pPr>
            <a:endParaRPr lang="sl-SI" sz="2200" b="1" u="sng" dirty="0" smtClean="0"/>
          </a:p>
        </p:txBody>
      </p:sp>
      <p:pic>
        <p:nvPicPr>
          <p:cNvPr id="4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Osnovni pogoji za bilateralno izmenjavo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9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/>
          <p:cNvCxnSpPr/>
          <p:nvPr/>
        </p:nvCxnSpPr>
        <p:spPr>
          <a:xfrm>
            <a:off x="179512" y="5373216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1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11863" y="2228472"/>
            <a:ext cx="8748464" cy="1560563"/>
            <a:chOff x="395536" y="3884661"/>
            <a:chExt cx="8748464" cy="1560563"/>
          </a:xfrm>
        </p:grpSpPr>
        <p:pic>
          <p:nvPicPr>
            <p:cNvPr id="11" name="Picture 10"/>
            <p:cNvPicPr/>
            <p:nvPr/>
          </p:nvPicPr>
          <p:blipFill rotWithShape="1">
            <a:blip r:embed="rId2"/>
            <a:srcRect l="16535" t="40013" r="72354" b="45933"/>
            <a:stretch/>
          </p:blipFill>
          <p:spPr bwMode="auto">
            <a:xfrm>
              <a:off x="395536" y="4023851"/>
              <a:ext cx="1349458" cy="1321199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2" name="Picture 11"/>
            <p:cNvPicPr/>
            <p:nvPr/>
          </p:nvPicPr>
          <p:blipFill rotWithShape="1">
            <a:blip r:embed="rId3"/>
            <a:srcRect l="27645" t="47454" r="60847" b="37169"/>
            <a:stretch/>
          </p:blipFill>
          <p:spPr bwMode="auto">
            <a:xfrm>
              <a:off x="2843808" y="3884661"/>
              <a:ext cx="1343313" cy="148855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3" name="Right Arrow 12"/>
            <p:cNvSpPr/>
            <p:nvPr/>
          </p:nvSpPr>
          <p:spPr>
            <a:xfrm>
              <a:off x="1835696" y="4442134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  <p:pic>
          <p:nvPicPr>
            <p:cNvPr id="14" name="Picture 13"/>
            <p:cNvPicPr/>
            <p:nvPr/>
          </p:nvPicPr>
          <p:blipFill rotWithShape="1">
            <a:blip r:embed="rId4"/>
            <a:srcRect l="4762" t="61177" r="60053" b="23281"/>
            <a:stretch/>
          </p:blipFill>
          <p:spPr bwMode="auto">
            <a:xfrm>
              <a:off x="5148064" y="3884661"/>
              <a:ext cx="3995936" cy="1560563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5" name="Right Arrow 14"/>
            <p:cNvSpPr/>
            <p:nvPr/>
          </p:nvSpPr>
          <p:spPr>
            <a:xfrm>
              <a:off x="4211960" y="4442134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l-SI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9685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1800"/>
              </a:spcBef>
              <a:buClr>
                <a:srgbClr val="C00000"/>
              </a:buClr>
              <a:buNone/>
            </a:pPr>
            <a:r>
              <a:rPr lang="sl-SI" sz="2000" b="1" dirty="0" smtClean="0"/>
              <a:t>Prijava </a:t>
            </a:r>
            <a:r>
              <a:rPr lang="sl-SI" sz="2000" b="1" dirty="0"/>
              <a:t>preko spletnega referata</a:t>
            </a:r>
            <a:endParaRPr lang="sl-SI" sz="2400" b="1" dirty="0"/>
          </a:p>
          <a:p>
            <a:pPr marL="0" indent="0" algn="just">
              <a:lnSpc>
                <a:spcPct val="150000"/>
              </a:lnSpc>
              <a:buClr>
                <a:srgbClr val="C00000"/>
              </a:buClr>
              <a:buNone/>
            </a:pPr>
            <a:endParaRPr lang="sl-SI" sz="20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" y="1052736"/>
            <a:ext cx="82296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sl-SI" dirty="0" smtClean="0">
                <a:ln>
                  <a:solidFill>
                    <a:srgbClr val="C00000"/>
                  </a:solidFill>
                </a:ln>
                <a:noFill/>
                <a:latin typeface="Impact" pitchFamily="34" charset="0"/>
              </a:rPr>
              <a:t>Obrazci za prijavo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0"/>
            <a:ext cx="428596" cy="6858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Rectangle 18"/>
          <p:cNvSpPr/>
          <p:nvPr/>
        </p:nvSpPr>
        <p:spPr>
          <a:xfrm rot="5400000">
            <a:off x="4357698" y="2071698"/>
            <a:ext cx="428604" cy="9144000"/>
          </a:xfrm>
          <a:prstGeom prst="rect">
            <a:avLst/>
          </a:prstGeom>
          <a:solidFill>
            <a:srgbClr val="FFC000">
              <a:alpha val="0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cxnSp>
        <p:nvCxnSpPr>
          <p:cNvPr id="20" name="Straight Connector 14"/>
          <p:cNvCxnSpPr/>
          <p:nvPr/>
        </p:nvCxnSpPr>
        <p:spPr>
          <a:xfrm>
            <a:off x="179512" y="1700808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4" descr="C:\Users\Ursa_Golob\Dropbox\CSR Communication Conference\Communication\Logos\FDV_5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7572364" y="0"/>
            <a:ext cx="1571636" cy="155861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14"/>
          <p:cNvCxnSpPr/>
          <p:nvPr/>
        </p:nvCxnSpPr>
        <p:spPr>
          <a:xfrm>
            <a:off x="179512" y="3789040"/>
            <a:ext cx="896448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28596" y="3965862"/>
            <a:ext cx="871540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sl-SI" sz="2000" dirty="0"/>
              <a:t>Popolno vloga vsebuje:</a:t>
            </a:r>
          </a:p>
          <a:p>
            <a:pPr marL="800100" lvl="1" indent="-342900" algn="just">
              <a:lnSpc>
                <a:spcPct val="15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sl-SI" b="1" dirty="0"/>
              <a:t>prijavni </a:t>
            </a:r>
            <a:r>
              <a:rPr lang="sl-SI" b="1" dirty="0" smtClean="0"/>
              <a:t>obrazec </a:t>
            </a:r>
            <a:r>
              <a:rPr lang="sl-SI" b="1" dirty="0" smtClean="0">
                <a:sym typeface="Wingdings" panose="05000000000000000000" pitchFamily="2" charset="2"/>
              </a:rPr>
              <a:t> neposredno v spletni referat</a:t>
            </a:r>
            <a:endParaRPr lang="sl-SI" b="1" dirty="0"/>
          </a:p>
          <a:p>
            <a:pPr marL="800100" lvl="1" indent="-342900" algn="just">
              <a:lnSpc>
                <a:spcPct val="15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sl-SI" b="1" dirty="0"/>
              <a:t>motivacijsko pismo </a:t>
            </a:r>
            <a:r>
              <a:rPr lang="sl-SI" dirty="0"/>
              <a:t>(1-2 strani</a:t>
            </a:r>
            <a:r>
              <a:rPr lang="sl-SI" dirty="0" smtClean="0"/>
              <a:t>) </a:t>
            </a:r>
            <a:r>
              <a:rPr lang="sl-SI" dirty="0" smtClean="0">
                <a:sym typeface="Wingdings" panose="05000000000000000000" pitchFamily="2" charset="2"/>
              </a:rPr>
              <a:t> </a:t>
            </a:r>
            <a:r>
              <a:rPr lang="sl-SI" b="1" dirty="0" smtClean="0">
                <a:sym typeface="Wingdings" panose="05000000000000000000" pitchFamily="2" charset="2"/>
              </a:rPr>
              <a:t>neposredno </a:t>
            </a:r>
            <a:r>
              <a:rPr lang="sl-SI" b="1" dirty="0">
                <a:sym typeface="Wingdings" panose="05000000000000000000" pitchFamily="2" charset="2"/>
              </a:rPr>
              <a:t>v spletni referat</a:t>
            </a:r>
            <a:endParaRPr lang="sl-SI" dirty="0"/>
          </a:p>
          <a:p>
            <a:pPr marL="800100" lvl="1" indent="-342900" algn="just">
              <a:lnSpc>
                <a:spcPct val="150000"/>
              </a:lnSpc>
              <a:buClr>
                <a:srgbClr val="C00000"/>
              </a:buClr>
              <a:buFont typeface="+mj-lt"/>
              <a:buAutoNum type="arabicPeriod"/>
            </a:pPr>
            <a:r>
              <a:rPr lang="sl-SI" b="1" dirty="0" smtClean="0"/>
              <a:t>dokazilo </a:t>
            </a:r>
            <a:r>
              <a:rPr lang="sl-SI" b="1" dirty="0"/>
              <a:t>o povprečni oceni </a:t>
            </a:r>
            <a:r>
              <a:rPr lang="sl-SI" dirty="0"/>
              <a:t>vseh do prijave opravljenih izpitov in vaj na študijskem </a:t>
            </a:r>
            <a:r>
              <a:rPr lang="sl-SI" dirty="0" smtClean="0"/>
              <a:t>programu </a:t>
            </a:r>
            <a:r>
              <a:rPr lang="sl-SI" dirty="0" smtClean="0">
                <a:sym typeface="Wingdings" panose="05000000000000000000" pitchFamily="2" charset="2"/>
              </a:rPr>
              <a:t> </a:t>
            </a:r>
            <a:r>
              <a:rPr lang="sl-SI" b="1" dirty="0" smtClean="0"/>
              <a:t>avtomatično </a:t>
            </a:r>
            <a:r>
              <a:rPr lang="sl-SI" b="1" dirty="0"/>
              <a:t>pridobi iz </a:t>
            </a:r>
            <a:r>
              <a:rPr lang="sl-SI" b="1" dirty="0" smtClean="0"/>
              <a:t>sistema</a:t>
            </a:r>
          </a:p>
          <a:p>
            <a:pPr lvl="1" algn="just">
              <a:lnSpc>
                <a:spcPct val="150000"/>
              </a:lnSpc>
              <a:buClr>
                <a:srgbClr val="C00000"/>
              </a:buClr>
            </a:pPr>
            <a:endParaRPr lang="sl-SI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361856" y="3933056"/>
            <a:ext cx="2602632" cy="923330"/>
          </a:xfrm>
          <a:prstGeom prst="rect">
            <a:avLst/>
          </a:prstGeom>
          <a:noFill/>
          <a:ln w="38100">
            <a:gradFill>
              <a:gsLst>
                <a:gs pos="100000">
                  <a:srgbClr val="C00000"/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dash"/>
          </a:ln>
        </p:spPr>
        <p:txBody>
          <a:bodyPr wrap="square" rtlCol="0">
            <a:spAutoFit/>
          </a:bodyPr>
          <a:lstStyle/>
          <a:p>
            <a:endParaRPr lang="sl-SI" b="1" dirty="0" smtClean="0"/>
          </a:p>
          <a:p>
            <a:pPr algn="ctr"/>
            <a:r>
              <a:rPr lang="sl-SI" b="1" dirty="0" smtClean="0"/>
              <a:t>Vloga </a:t>
            </a:r>
            <a:r>
              <a:rPr lang="sl-SI" b="1" dirty="0"/>
              <a:t>se odda spletno</a:t>
            </a:r>
            <a:r>
              <a:rPr lang="sl-SI" b="1" dirty="0" smtClean="0"/>
              <a:t>!</a:t>
            </a:r>
          </a:p>
          <a:p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361722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825</Words>
  <Application>Microsoft Office PowerPoint</Application>
  <PresentationFormat>On-screen Show (4:3)</PresentationFormat>
  <Paragraphs>104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Narrow</vt:lpstr>
      <vt:lpstr>Calibri</vt:lpstr>
      <vt:lpstr>Impact</vt:lpstr>
      <vt:lpstr>Times New Roman</vt:lpstr>
      <vt:lpstr>Wingdings</vt:lpstr>
      <vt:lpstr>Office Theme</vt:lpstr>
      <vt:lpstr>Informativni dan 30. november 2015</vt:lpstr>
      <vt:lpstr>PowerPoint Presentation</vt:lpstr>
      <vt:lpstr>Razpisi za študijsko leto 2016/17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DAY September 30, 2014</dc:title>
  <dc:creator>cerjakk</dc:creator>
  <cp:lastModifiedBy>Cerjak, Kira</cp:lastModifiedBy>
  <cp:revision>102</cp:revision>
  <cp:lastPrinted>2015-09-29T17:59:24Z</cp:lastPrinted>
  <dcterms:created xsi:type="dcterms:W3CDTF">2015-09-25T11:53:44Z</dcterms:created>
  <dcterms:modified xsi:type="dcterms:W3CDTF">2015-11-30T12:33:56Z</dcterms:modified>
</cp:coreProperties>
</file>