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8"/>
  </p:notesMasterIdLst>
  <p:handoutMasterIdLst>
    <p:handoutMasterId r:id="rId29"/>
  </p:handoutMasterIdLst>
  <p:sldIdLst>
    <p:sldId id="415" r:id="rId2"/>
    <p:sldId id="347" r:id="rId3"/>
    <p:sldId id="348" r:id="rId4"/>
    <p:sldId id="387" r:id="rId5"/>
    <p:sldId id="425" r:id="rId6"/>
    <p:sldId id="427" r:id="rId7"/>
    <p:sldId id="417" r:id="rId8"/>
    <p:sldId id="373" r:id="rId9"/>
    <p:sldId id="419" r:id="rId10"/>
    <p:sldId id="375" r:id="rId11"/>
    <p:sldId id="412" r:id="rId12"/>
    <p:sldId id="338" r:id="rId13"/>
    <p:sldId id="356" r:id="rId14"/>
    <p:sldId id="377" r:id="rId15"/>
    <p:sldId id="391" r:id="rId16"/>
    <p:sldId id="393" r:id="rId17"/>
    <p:sldId id="413" r:id="rId18"/>
    <p:sldId id="420" r:id="rId19"/>
    <p:sldId id="421" r:id="rId20"/>
    <p:sldId id="418" r:id="rId21"/>
    <p:sldId id="382" r:id="rId22"/>
    <p:sldId id="390" r:id="rId23"/>
    <p:sldId id="383" r:id="rId24"/>
    <p:sldId id="386" r:id="rId25"/>
    <p:sldId id="358" r:id="rId26"/>
    <p:sldId id="325" r:id="rId27"/>
  </p:sldIdLst>
  <p:sldSz cx="9144000" cy="6858000" type="screen4x3"/>
  <p:notesSz cx="6735763" cy="98663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rjak, Kira" initials="CK" lastIdx="1" clrIdx="0">
    <p:extLst>
      <p:ext uri="{19B8F6BF-5375-455C-9EA6-DF929625EA0E}">
        <p15:presenceInfo xmlns:p15="http://schemas.microsoft.com/office/powerpoint/2012/main" userId="S-1-5-21-1343024091-484763869-1801674531-14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A107856-5554-42FB-B03E-39F5DBC370BA}" styleName="Srednji slog 4 – poudarek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04"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A3530-E035-4C48-B5DA-A2EB8850327F}"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976BFF26-82E3-4E37-94A0-87E251080706}">
      <dgm:prSet/>
      <dgm:spPr/>
      <dgm:t>
        <a:bodyPr/>
        <a:lstStyle/>
        <a:p>
          <a:r>
            <a:rPr lang="sl-SI" dirty="0"/>
            <a:t>Development of intercultural competencies</a:t>
          </a:r>
          <a:endParaRPr lang="en-US" dirty="0"/>
        </a:p>
      </dgm:t>
    </dgm:pt>
    <dgm:pt modelId="{52081497-EA9B-4E68-8DE3-D20D6BA91EAE}" type="parTrans" cxnId="{F50D65DB-31F7-489B-A37F-3F79DD148863}">
      <dgm:prSet/>
      <dgm:spPr/>
      <dgm:t>
        <a:bodyPr/>
        <a:lstStyle/>
        <a:p>
          <a:endParaRPr lang="en-US"/>
        </a:p>
      </dgm:t>
    </dgm:pt>
    <dgm:pt modelId="{E9B0B270-3175-4345-A478-9DD04A30953B}" type="sibTrans" cxnId="{F50D65DB-31F7-489B-A37F-3F79DD148863}">
      <dgm:prSet/>
      <dgm:spPr/>
      <dgm:t>
        <a:bodyPr/>
        <a:lstStyle/>
        <a:p>
          <a:endParaRPr lang="en-US"/>
        </a:p>
      </dgm:t>
    </dgm:pt>
    <dgm:pt modelId="{9EA67F92-867D-4141-8B94-0762280E918F}">
      <dgm:prSet/>
      <dgm:spPr/>
      <dgm:t>
        <a:bodyPr/>
        <a:lstStyle/>
        <a:p>
          <a:r>
            <a:rPr lang="sl-SI" dirty="0"/>
            <a:t>Improving language skills</a:t>
          </a:r>
          <a:endParaRPr lang="en-US" dirty="0"/>
        </a:p>
      </dgm:t>
    </dgm:pt>
    <dgm:pt modelId="{F5553164-B0B6-4A3C-B326-CA9487E3A7C7}" type="parTrans" cxnId="{35CC8734-3929-4AE1-925B-690F578BE52F}">
      <dgm:prSet/>
      <dgm:spPr/>
      <dgm:t>
        <a:bodyPr/>
        <a:lstStyle/>
        <a:p>
          <a:endParaRPr lang="en-US"/>
        </a:p>
      </dgm:t>
    </dgm:pt>
    <dgm:pt modelId="{C8DE321E-C272-4155-8708-C4AB73918BCE}" type="sibTrans" cxnId="{35CC8734-3929-4AE1-925B-690F578BE52F}">
      <dgm:prSet/>
      <dgm:spPr/>
      <dgm:t>
        <a:bodyPr/>
        <a:lstStyle/>
        <a:p>
          <a:endParaRPr lang="en-US"/>
        </a:p>
      </dgm:t>
    </dgm:pt>
    <dgm:pt modelId="{A4805D7B-5DD5-4B0E-B4DC-CE300A97C8E8}">
      <dgm:prSet/>
      <dgm:spPr/>
      <dgm:t>
        <a:bodyPr/>
        <a:lstStyle/>
        <a:p>
          <a:r>
            <a:rPr lang="sl-SI" dirty="0"/>
            <a:t>Personal growth and independence</a:t>
          </a:r>
          <a:endParaRPr lang="en-US" dirty="0"/>
        </a:p>
      </dgm:t>
    </dgm:pt>
    <dgm:pt modelId="{C21690F9-81AD-44BF-80C7-9617518AB8E4}" type="parTrans" cxnId="{5BF10903-932D-4A0D-9A11-E62B45BEC638}">
      <dgm:prSet/>
      <dgm:spPr/>
      <dgm:t>
        <a:bodyPr/>
        <a:lstStyle/>
        <a:p>
          <a:endParaRPr lang="en-US"/>
        </a:p>
      </dgm:t>
    </dgm:pt>
    <dgm:pt modelId="{0EDBFA9E-062E-4194-8E74-55C4E3B5FF37}" type="sibTrans" cxnId="{5BF10903-932D-4A0D-9A11-E62B45BEC638}">
      <dgm:prSet/>
      <dgm:spPr/>
      <dgm:t>
        <a:bodyPr/>
        <a:lstStyle/>
        <a:p>
          <a:endParaRPr lang="en-US"/>
        </a:p>
      </dgm:t>
    </dgm:pt>
    <dgm:pt modelId="{C66F5615-0E0D-4083-84EF-9AEAE47D677E}">
      <dgm:prSet/>
      <dgm:spPr/>
      <dgm:t>
        <a:bodyPr/>
        <a:lstStyle/>
        <a:p>
          <a:r>
            <a:rPr lang="en-US" dirty="0"/>
            <a:t>Greater motivation, self-confidence, and proactivity</a:t>
          </a:r>
        </a:p>
      </dgm:t>
    </dgm:pt>
    <dgm:pt modelId="{7CEC5A0B-0501-4AD0-B855-EC29AE2E9DC0}" type="parTrans" cxnId="{CE77921B-1E0F-48C3-80CC-AF85250ED54C}">
      <dgm:prSet/>
      <dgm:spPr/>
      <dgm:t>
        <a:bodyPr/>
        <a:lstStyle/>
        <a:p>
          <a:endParaRPr lang="en-US"/>
        </a:p>
      </dgm:t>
    </dgm:pt>
    <dgm:pt modelId="{A16FA62C-EEAD-4DA0-A943-B165AC69C23B}" type="sibTrans" cxnId="{CE77921B-1E0F-48C3-80CC-AF85250ED54C}">
      <dgm:prSet/>
      <dgm:spPr/>
      <dgm:t>
        <a:bodyPr/>
        <a:lstStyle/>
        <a:p>
          <a:endParaRPr lang="en-US"/>
        </a:p>
      </dgm:t>
    </dgm:pt>
    <dgm:pt modelId="{DD2C276B-199C-4CD9-82AC-AB6B69D398F7}">
      <dgm:prSet/>
      <dgm:spPr/>
      <dgm:t>
        <a:bodyPr/>
        <a:lstStyle/>
        <a:p>
          <a:r>
            <a:rPr lang="en-US" dirty="0"/>
            <a:t>Loss of fear of the unknown, openness to new cultures</a:t>
          </a:r>
        </a:p>
      </dgm:t>
    </dgm:pt>
    <dgm:pt modelId="{F7D2DA07-D0E0-4D2D-A8DC-2B189144C0EC}" type="parTrans" cxnId="{C889176D-FA7C-49D5-9281-F63E4D371345}">
      <dgm:prSet/>
      <dgm:spPr/>
      <dgm:t>
        <a:bodyPr/>
        <a:lstStyle/>
        <a:p>
          <a:endParaRPr lang="en-US"/>
        </a:p>
      </dgm:t>
    </dgm:pt>
    <dgm:pt modelId="{7386A27E-A928-425C-94B0-58AAB466A97B}" type="sibTrans" cxnId="{C889176D-FA7C-49D5-9281-F63E4D371345}">
      <dgm:prSet/>
      <dgm:spPr/>
      <dgm:t>
        <a:bodyPr/>
        <a:lstStyle/>
        <a:p>
          <a:endParaRPr lang="en-US"/>
        </a:p>
      </dgm:t>
    </dgm:pt>
    <dgm:pt modelId="{A9425F3E-F389-4DE0-B109-FC8F8BD3B8DA}">
      <dgm:prSet/>
      <dgm:spPr/>
      <dgm:t>
        <a:bodyPr/>
        <a:lstStyle/>
        <a:p>
          <a:r>
            <a:rPr lang="sl-SI" dirty="0"/>
            <a:t>Flexibility and problem-solving skills</a:t>
          </a:r>
          <a:endParaRPr lang="en-US" dirty="0"/>
        </a:p>
      </dgm:t>
    </dgm:pt>
    <dgm:pt modelId="{1248D871-703A-44BD-B400-D1757B6A2AE4}" type="parTrans" cxnId="{C724582C-75E0-46CA-8BA4-CE319BC8DC98}">
      <dgm:prSet/>
      <dgm:spPr/>
      <dgm:t>
        <a:bodyPr/>
        <a:lstStyle/>
        <a:p>
          <a:endParaRPr lang="en-US"/>
        </a:p>
      </dgm:t>
    </dgm:pt>
    <dgm:pt modelId="{5352BDBD-A31A-4208-8D19-0285B6397D89}" type="sibTrans" cxnId="{C724582C-75E0-46CA-8BA4-CE319BC8DC98}">
      <dgm:prSet/>
      <dgm:spPr/>
      <dgm:t>
        <a:bodyPr/>
        <a:lstStyle/>
        <a:p>
          <a:endParaRPr lang="en-US"/>
        </a:p>
      </dgm:t>
    </dgm:pt>
    <dgm:pt modelId="{89D7A5FD-0FB4-4EAF-A0CF-87CF337BCCCE}">
      <dgm:prSet/>
      <dgm:spPr/>
      <dgm:t>
        <a:bodyPr/>
        <a:lstStyle/>
        <a:p>
          <a:r>
            <a:rPr lang="en-US" dirty="0"/>
            <a:t>Communication skills (formal and informal settings)</a:t>
          </a:r>
        </a:p>
      </dgm:t>
    </dgm:pt>
    <dgm:pt modelId="{B4AC8816-CF56-44EA-99E9-2610A20E5D86}" type="parTrans" cxnId="{BF0A1610-9874-4191-9067-685743EF9CC7}">
      <dgm:prSet/>
      <dgm:spPr/>
      <dgm:t>
        <a:bodyPr/>
        <a:lstStyle/>
        <a:p>
          <a:endParaRPr lang="en-US"/>
        </a:p>
      </dgm:t>
    </dgm:pt>
    <dgm:pt modelId="{2A47F7FB-2983-4C20-9B47-E176D37068E2}" type="sibTrans" cxnId="{BF0A1610-9874-4191-9067-685743EF9CC7}">
      <dgm:prSet/>
      <dgm:spPr/>
      <dgm:t>
        <a:bodyPr/>
        <a:lstStyle/>
        <a:p>
          <a:endParaRPr lang="en-US"/>
        </a:p>
      </dgm:t>
    </dgm:pt>
    <dgm:pt modelId="{9ADF24E1-F4C4-4F67-9967-90640F9B0742}">
      <dgm:prSet/>
      <dgm:spPr/>
      <dgm:t>
        <a:bodyPr/>
        <a:lstStyle/>
        <a:p>
          <a:r>
            <a:rPr lang="en-US" dirty="0"/>
            <a:t>International network of friends – “Erasmus family”</a:t>
          </a:r>
        </a:p>
      </dgm:t>
    </dgm:pt>
    <dgm:pt modelId="{4930B6F2-FBD4-4377-94AC-C5458FFAF659}" type="parTrans" cxnId="{B6C45512-401A-4D67-BF19-D8D1926F0E8D}">
      <dgm:prSet/>
      <dgm:spPr/>
      <dgm:t>
        <a:bodyPr/>
        <a:lstStyle/>
        <a:p>
          <a:endParaRPr lang="en-US"/>
        </a:p>
      </dgm:t>
    </dgm:pt>
    <dgm:pt modelId="{67296DE6-9797-4542-BF61-A69422023F4C}" type="sibTrans" cxnId="{B6C45512-401A-4D67-BF19-D8D1926F0E8D}">
      <dgm:prSet/>
      <dgm:spPr/>
      <dgm:t>
        <a:bodyPr/>
        <a:lstStyle/>
        <a:p>
          <a:endParaRPr lang="en-US"/>
        </a:p>
      </dgm:t>
    </dgm:pt>
    <dgm:pt modelId="{6777BA50-60CE-4511-A136-1D95762D38F7}">
      <dgm:prSet/>
      <dgm:spPr/>
      <dgm:t>
        <a:bodyPr/>
        <a:lstStyle/>
        <a:p>
          <a:r>
            <a:rPr lang="sl-SI" dirty="0"/>
            <a:t>Social intelligence and cooperation in different environments
</a:t>
          </a:r>
          <a:endParaRPr lang="en-US" dirty="0"/>
        </a:p>
      </dgm:t>
    </dgm:pt>
    <dgm:pt modelId="{93AC1F3B-0334-4570-9E9F-C475FF4D5415}" type="parTrans" cxnId="{931E090D-6C2C-4926-8503-3FD6FAFDD581}">
      <dgm:prSet/>
      <dgm:spPr/>
      <dgm:t>
        <a:bodyPr/>
        <a:lstStyle/>
        <a:p>
          <a:endParaRPr lang="en-US"/>
        </a:p>
      </dgm:t>
    </dgm:pt>
    <dgm:pt modelId="{FF9A0BF8-453F-47E9-B08A-7EC60580E2B5}" type="sibTrans" cxnId="{931E090D-6C2C-4926-8503-3FD6FAFDD581}">
      <dgm:prSet/>
      <dgm:spPr/>
      <dgm:t>
        <a:bodyPr/>
        <a:lstStyle/>
        <a:p>
          <a:endParaRPr lang="en-US"/>
        </a:p>
      </dgm:t>
    </dgm:pt>
    <dgm:pt modelId="{10FB8DDB-A0B6-4E14-BB59-BF873F6173A7}" type="pres">
      <dgm:prSet presAssocID="{7DFA3530-E035-4C48-B5DA-A2EB8850327F}" presName="diagram" presStyleCnt="0">
        <dgm:presLayoutVars>
          <dgm:dir/>
          <dgm:resizeHandles val="exact"/>
        </dgm:presLayoutVars>
      </dgm:prSet>
      <dgm:spPr/>
    </dgm:pt>
    <dgm:pt modelId="{484B478E-749E-473D-BB3B-AF8B65FA2A8F}" type="pres">
      <dgm:prSet presAssocID="{976BFF26-82E3-4E37-94A0-87E251080706}" presName="node" presStyleLbl="node1" presStyleIdx="0" presStyleCnt="9">
        <dgm:presLayoutVars>
          <dgm:bulletEnabled val="1"/>
        </dgm:presLayoutVars>
      </dgm:prSet>
      <dgm:spPr/>
    </dgm:pt>
    <dgm:pt modelId="{47BBDC09-0EC4-4DEE-9F45-6A0A2DCC7A94}" type="pres">
      <dgm:prSet presAssocID="{E9B0B270-3175-4345-A478-9DD04A30953B}" presName="sibTrans" presStyleCnt="0"/>
      <dgm:spPr/>
    </dgm:pt>
    <dgm:pt modelId="{DC7DFCCF-0038-4FD7-AC11-A08094607438}" type="pres">
      <dgm:prSet presAssocID="{9EA67F92-867D-4141-8B94-0762280E918F}" presName="node" presStyleLbl="node1" presStyleIdx="1" presStyleCnt="9">
        <dgm:presLayoutVars>
          <dgm:bulletEnabled val="1"/>
        </dgm:presLayoutVars>
      </dgm:prSet>
      <dgm:spPr/>
    </dgm:pt>
    <dgm:pt modelId="{02A1F8C8-C877-4701-B696-3C07985133DF}" type="pres">
      <dgm:prSet presAssocID="{C8DE321E-C272-4155-8708-C4AB73918BCE}" presName="sibTrans" presStyleCnt="0"/>
      <dgm:spPr/>
    </dgm:pt>
    <dgm:pt modelId="{88E7FBA4-D3A9-447B-993A-11FA34943CCD}" type="pres">
      <dgm:prSet presAssocID="{A4805D7B-5DD5-4B0E-B4DC-CE300A97C8E8}" presName="node" presStyleLbl="node1" presStyleIdx="2" presStyleCnt="9" custLinFactNeighborX="-323" custLinFactNeighborY="1186">
        <dgm:presLayoutVars>
          <dgm:bulletEnabled val="1"/>
        </dgm:presLayoutVars>
      </dgm:prSet>
      <dgm:spPr/>
    </dgm:pt>
    <dgm:pt modelId="{7E8AAFDD-A0E0-471D-8754-39CE10442733}" type="pres">
      <dgm:prSet presAssocID="{0EDBFA9E-062E-4194-8E74-55C4E3B5FF37}" presName="sibTrans" presStyleCnt="0"/>
      <dgm:spPr/>
    </dgm:pt>
    <dgm:pt modelId="{DB5DB819-C6A8-4419-B292-752D499542EF}" type="pres">
      <dgm:prSet presAssocID="{C66F5615-0E0D-4083-84EF-9AEAE47D677E}" presName="node" presStyleLbl="node1" presStyleIdx="3" presStyleCnt="9">
        <dgm:presLayoutVars>
          <dgm:bulletEnabled val="1"/>
        </dgm:presLayoutVars>
      </dgm:prSet>
      <dgm:spPr/>
    </dgm:pt>
    <dgm:pt modelId="{01F6E578-F0C5-49C3-AF7E-D8A05A7C2102}" type="pres">
      <dgm:prSet presAssocID="{A16FA62C-EEAD-4DA0-A943-B165AC69C23B}" presName="sibTrans" presStyleCnt="0"/>
      <dgm:spPr/>
    </dgm:pt>
    <dgm:pt modelId="{7A048359-DBDC-4170-BC27-8CAE902CA609}" type="pres">
      <dgm:prSet presAssocID="{DD2C276B-199C-4CD9-82AC-AB6B69D398F7}" presName="node" presStyleLbl="node1" presStyleIdx="4" presStyleCnt="9">
        <dgm:presLayoutVars>
          <dgm:bulletEnabled val="1"/>
        </dgm:presLayoutVars>
      </dgm:prSet>
      <dgm:spPr/>
    </dgm:pt>
    <dgm:pt modelId="{3116A5D5-86AE-4074-B52F-4C30BEC77BD6}" type="pres">
      <dgm:prSet presAssocID="{7386A27E-A928-425C-94B0-58AAB466A97B}" presName="sibTrans" presStyleCnt="0"/>
      <dgm:spPr/>
    </dgm:pt>
    <dgm:pt modelId="{E75B5C99-9A0F-4FC7-A39E-80B7DD558727}" type="pres">
      <dgm:prSet presAssocID="{A9425F3E-F389-4DE0-B109-FC8F8BD3B8DA}" presName="node" presStyleLbl="node1" presStyleIdx="5" presStyleCnt="9">
        <dgm:presLayoutVars>
          <dgm:bulletEnabled val="1"/>
        </dgm:presLayoutVars>
      </dgm:prSet>
      <dgm:spPr/>
    </dgm:pt>
    <dgm:pt modelId="{9167615F-FFB6-4D86-8679-30F71870FA5D}" type="pres">
      <dgm:prSet presAssocID="{5352BDBD-A31A-4208-8D19-0285B6397D89}" presName="sibTrans" presStyleCnt="0"/>
      <dgm:spPr/>
    </dgm:pt>
    <dgm:pt modelId="{59C782F5-F4FD-4CB7-A839-53F42CA32345}" type="pres">
      <dgm:prSet presAssocID="{89D7A5FD-0FB4-4EAF-A0CF-87CF337BCCCE}" presName="node" presStyleLbl="node1" presStyleIdx="6" presStyleCnt="9">
        <dgm:presLayoutVars>
          <dgm:bulletEnabled val="1"/>
        </dgm:presLayoutVars>
      </dgm:prSet>
      <dgm:spPr/>
    </dgm:pt>
    <dgm:pt modelId="{186E4820-FB69-4361-8D62-560C963FAC2B}" type="pres">
      <dgm:prSet presAssocID="{2A47F7FB-2983-4C20-9B47-E176D37068E2}" presName="sibTrans" presStyleCnt="0"/>
      <dgm:spPr/>
    </dgm:pt>
    <dgm:pt modelId="{0902C031-4040-4B7D-8BE9-4B3775C8C85C}" type="pres">
      <dgm:prSet presAssocID="{9ADF24E1-F4C4-4F67-9967-90640F9B0742}" presName="node" presStyleLbl="node1" presStyleIdx="7" presStyleCnt="9">
        <dgm:presLayoutVars>
          <dgm:bulletEnabled val="1"/>
        </dgm:presLayoutVars>
      </dgm:prSet>
      <dgm:spPr/>
    </dgm:pt>
    <dgm:pt modelId="{7ACFD8F6-5A63-4251-B41C-41A133E6663C}" type="pres">
      <dgm:prSet presAssocID="{67296DE6-9797-4542-BF61-A69422023F4C}" presName="sibTrans" presStyleCnt="0"/>
      <dgm:spPr/>
    </dgm:pt>
    <dgm:pt modelId="{86569894-39BF-406E-A396-277A5BC1A4F5}" type="pres">
      <dgm:prSet presAssocID="{6777BA50-60CE-4511-A136-1D95762D38F7}" presName="node" presStyleLbl="node1" presStyleIdx="8" presStyleCnt="9">
        <dgm:presLayoutVars>
          <dgm:bulletEnabled val="1"/>
        </dgm:presLayoutVars>
      </dgm:prSet>
      <dgm:spPr/>
    </dgm:pt>
  </dgm:ptLst>
  <dgm:cxnLst>
    <dgm:cxn modelId="{5BF10903-932D-4A0D-9A11-E62B45BEC638}" srcId="{7DFA3530-E035-4C48-B5DA-A2EB8850327F}" destId="{A4805D7B-5DD5-4B0E-B4DC-CE300A97C8E8}" srcOrd="2" destOrd="0" parTransId="{C21690F9-81AD-44BF-80C7-9617518AB8E4}" sibTransId="{0EDBFA9E-062E-4194-8E74-55C4E3B5FF37}"/>
    <dgm:cxn modelId="{931E090D-6C2C-4926-8503-3FD6FAFDD581}" srcId="{7DFA3530-E035-4C48-B5DA-A2EB8850327F}" destId="{6777BA50-60CE-4511-A136-1D95762D38F7}" srcOrd="8" destOrd="0" parTransId="{93AC1F3B-0334-4570-9E9F-C475FF4D5415}" sibTransId="{FF9A0BF8-453F-47E9-B08A-7EC60580E2B5}"/>
    <dgm:cxn modelId="{BF0A1610-9874-4191-9067-685743EF9CC7}" srcId="{7DFA3530-E035-4C48-B5DA-A2EB8850327F}" destId="{89D7A5FD-0FB4-4EAF-A0CF-87CF337BCCCE}" srcOrd="6" destOrd="0" parTransId="{B4AC8816-CF56-44EA-99E9-2610A20E5D86}" sibTransId="{2A47F7FB-2983-4C20-9B47-E176D37068E2}"/>
    <dgm:cxn modelId="{B6C45512-401A-4D67-BF19-D8D1926F0E8D}" srcId="{7DFA3530-E035-4C48-B5DA-A2EB8850327F}" destId="{9ADF24E1-F4C4-4F67-9967-90640F9B0742}" srcOrd="7" destOrd="0" parTransId="{4930B6F2-FBD4-4377-94AC-C5458FFAF659}" sibTransId="{67296DE6-9797-4542-BF61-A69422023F4C}"/>
    <dgm:cxn modelId="{CE77921B-1E0F-48C3-80CC-AF85250ED54C}" srcId="{7DFA3530-E035-4C48-B5DA-A2EB8850327F}" destId="{C66F5615-0E0D-4083-84EF-9AEAE47D677E}" srcOrd="3" destOrd="0" parTransId="{7CEC5A0B-0501-4AD0-B855-EC29AE2E9DC0}" sibTransId="{A16FA62C-EEAD-4DA0-A943-B165AC69C23B}"/>
    <dgm:cxn modelId="{C724582C-75E0-46CA-8BA4-CE319BC8DC98}" srcId="{7DFA3530-E035-4C48-B5DA-A2EB8850327F}" destId="{A9425F3E-F389-4DE0-B109-FC8F8BD3B8DA}" srcOrd="5" destOrd="0" parTransId="{1248D871-703A-44BD-B400-D1757B6A2AE4}" sibTransId="{5352BDBD-A31A-4208-8D19-0285B6397D89}"/>
    <dgm:cxn modelId="{AF53CC2F-B298-4F90-8563-CB6BA654C8B3}" type="presOf" srcId="{9EA67F92-867D-4141-8B94-0762280E918F}" destId="{DC7DFCCF-0038-4FD7-AC11-A08094607438}" srcOrd="0" destOrd="0" presId="urn:microsoft.com/office/officeart/2005/8/layout/default"/>
    <dgm:cxn modelId="{35CC8734-3929-4AE1-925B-690F578BE52F}" srcId="{7DFA3530-E035-4C48-B5DA-A2EB8850327F}" destId="{9EA67F92-867D-4141-8B94-0762280E918F}" srcOrd="1" destOrd="0" parTransId="{F5553164-B0B6-4A3C-B326-CA9487E3A7C7}" sibTransId="{C8DE321E-C272-4155-8708-C4AB73918BCE}"/>
    <dgm:cxn modelId="{C889176D-FA7C-49D5-9281-F63E4D371345}" srcId="{7DFA3530-E035-4C48-B5DA-A2EB8850327F}" destId="{DD2C276B-199C-4CD9-82AC-AB6B69D398F7}" srcOrd="4" destOrd="0" parTransId="{F7D2DA07-D0E0-4D2D-A8DC-2B189144C0EC}" sibTransId="{7386A27E-A928-425C-94B0-58AAB466A97B}"/>
    <dgm:cxn modelId="{1E74E175-02D2-4DD2-8151-44145CEAC36F}" type="presOf" srcId="{89D7A5FD-0FB4-4EAF-A0CF-87CF337BCCCE}" destId="{59C782F5-F4FD-4CB7-A839-53F42CA32345}" srcOrd="0" destOrd="0" presId="urn:microsoft.com/office/officeart/2005/8/layout/default"/>
    <dgm:cxn modelId="{6B705C91-9E0D-424F-A77C-31A54AEF5C40}" type="presOf" srcId="{DD2C276B-199C-4CD9-82AC-AB6B69D398F7}" destId="{7A048359-DBDC-4170-BC27-8CAE902CA609}" srcOrd="0" destOrd="0" presId="urn:microsoft.com/office/officeart/2005/8/layout/default"/>
    <dgm:cxn modelId="{658EED9A-968C-4FDA-A9CF-77C7010AD6CE}" type="presOf" srcId="{9ADF24E1-F4C4-4F67-9967-90640F9B0742}" destId="{0902C031-4040-4B7D-8BE9-4B3775C8C85C}" srcOrd="0" destOrd="0" presId="urn:microsoft.com/office/officeart/2005/8/layout/default"/>
    <dgm:cxn modelId="{EA8F5DB6-95A8-4440-9A43-7DA23F5A30B3}" type="presOf" srcId="{976BFF26-82E3-4E37-94A0-87E251080706}" destId="{484B478E-749E-473D-BB3B-AF8B65FA2A8F}" srcOrd="0" destOrd="0" presId="urn:microsoft.com/office/officeart/2005/8/layout/default"/>
    <dgm:cxn modelId="{3186BFB7-ED11-4A5D-B62F-E2E28AEEF9A3}" type="presOf" srcId="{A4805D7B-5DD5-4B0E-B4DC-CE300A97C8E8}" destId="{88E7FBA4-D3A9-447B-993A-11FA34943CCD}" srcOrd="0" destOrd="0" presId="urn:microsoft.com/office/officeart/2005/8/layout/default"/>
    <dgm:cxn modelId="{69AE7FB8-2B3C-4D07-8089-3A9164DFFC45}" type="presOf" srcId="{7DFA3530-E035-4C48-B5DA-A2EB8850327F}" destId="{10FB8DDB-A0B6-4E14-BB59-BF873F6173A7}" srcOrd="0" destOrd="0" presId="urn:microsoft.com/office/officeart/2005/8/layout/default"/>
    <dgm:cxn modelId="{0BE861C1-FBC1-41AE-9F6C-A4A2AD25BA38}" type="presOf" srcId="{A9425F3E-F389-4DE0-B109-FC8F8BD3B8DA}" destId="{E75B5C99-9A0F-4FC7-A39E-80B7DD558727}" srcOrd="0" destOrd="0" presId="urn:microsoft.com/office/officeart/2005/8/layout/default"/>
    <dgm:cxn modelId="{38580AC5-FCC2-41C8-ADE2-660B037CB2D5}" type="presOf" srcId="{C66F5615-0E0D-4083-84EF-9AEAE47D677E}" destId="{DB5DB819-C6A8-4419-B292-752D499542EF}" srcOrd="0" destOrd="0" presId="urn:microsoft.com/office/officeart/2005/8/layout/default"/>
    <dgm:cxn modelId="{F50D65DB-31F7-489B-A37F-3F79DD148863}" srcId="{7DFA3530-E035-4C48-B5DA-A2EB8850327F}" destId="{976BFF26-82E3-4E37-94A0-87E251080706}" srcOrd="0" destOrd="0" parTransId="{52081497-EA9B-4E68-8DE3-D20D6BA91EAE}" sibTransId="{E9B0B270-3175-4345-A478-9DD04A30953B}"/>
    <dgm:cxn modelId="{D5FF8EE0-318A-45DC-8C89-87B2CA55A112}" type="presOf" srcId="{6777BA50-60CE-4511-A136-1D95762D38F7}" destId="{86569894-39BF-406E-A396-277A5BC1A4F5}" srcOrd="0" destOrd="0" presId="urn:microsoft.com/office/officeart/2005/8/layout/default"/>
    <dgm:cxn modelId="{2D00A8F6-CB30-4FCE-9E2F-78FB112CFC6F}" type="presParOf" srcId="{10FB8DDB-A0B6-4E14-BB59-BF873F6173A7}" destId="{484B478E-749E-473D-BB3B-AF8B65FA2A8F}" srcOrd="0" destOrd="0" presId="urn:microsoft.com/office/officeart/2005/8/layout/default"/>
    <dgm:cxn modelId="{E8901307-354D-4352-9241-DEF8866B9D87}" type="presParOf" srcId="{10FB8DDB-A0B6-4E14-BB59-BF873F6173A7}" destId="{47BBDC09-0EC4-4DEE-9F45-6A0A2DCC7A94}" srcOrd="1" destOrd="0" presId="urn:microsoft.com/office/officeart/2005/8/layout/default"/>
    <dgm:cxn modelId="{865D861F-D5E7-49F1-9119-6D768CD02BD2}" type="presParOf" srcId="{10FB8DDB-A0B6-4E14-BB59-BF873F6173A7}" destId="{DC7DFCCF-0038-4FD7-AC11-A08094607438}" srcOrd="2" destOrd="0" presId="urn:microsoft.com/office/officeart/2005/8/layout/default"/>
    <dgm:cxn modelId="{DBD3B356-C04C-4330-AA47-8C53019710A1}" type="presParOf" srcId="{10FB8DDB-A0B6-4E14-BB59-BF873F6173A7}" destId="{02A1F8C8-C877-4701-B696-3C07985133DF}" srcOrd="3" destOrd="0" presId="urn:microsoft.com/office/officeart/2005/8/layout/default"/>
    <dgm:cxn modelId="{2A4E7459-4075-46D1-BF45-27E520DB735E}" type="presParOf" srcId="{10FB8DDB-A0B6-4E14-BB59-BF873F6173A7}" destId="{88E7FBA4-D3A9-447B-993A-11FA34943CCD}" srcOrd="4" destOrd="0" presId="urn:microsoft.com/office/officeart/2005/8/layout/default"/>
    <dgm:cxn modelId="{931C1268-B1CC-4AD0-A2FE-3AE9BD1CFFD5}" type="presParOf" srcId="{10FB8DDB-A0B6-4E14-BB59-BF873F6173A7}" destId="{7E8AAFDD-A0E0-471D-8754-39CE10442733}" srcOrd="5" destOrd="0" presId="urn:microsoft.com/office/officeart/2005/8/layout/default"/>
    <dgm:cxn modelId="{2AC93FDE-A4EF-4C5A-9286-A6C0764337C4}" type="presParOf" srcId="{10FB8DDB-A0B6-4E14-BB59-BF873F6173A7}" destId="{DB5DB819-C6A8-4419-B292-752D499542EF}" srcOrd="6" destOrd="0" presId="urn:microsoft.com/office/officeart/2005/8/layout/default"/>
    <dgm:cxn modelId="{2164F8D7-5E2B-4AA2-9E6D-7DDF53D0A35D}" type="presParOf" srcId="{10FB8DDB-A0B6-4E14-BB59-BF873F6173A7}" destId="{01F6E578-F0C5-49C3-AF7E-D8A05A7C2102}" srcOrd="7" destOrd="0" presId="urn:microsoft.com/office/officeart/2005/8/layout/default"/>
    <dgm:cxn modelId="{FFA7C7C4-AEE3-4DA3-A2D3-65087A7C21AA}" type="presParOf" srcId="{10FB8DDB-A0B6-4E14-BB59-BF873F6173A7}" destId="{7A048359-DBDC-4170-BC27-8CAE902CA609}" srcOrd="8" destOrd="0" presId="urn:microsoft.com/office/officeart/2005/8/layout/default"/>
    <dgm:cxn modelId="{C81B40F9-FC91-4EC9-9E4A-33C9B0E83A33}" type="presParOf" srcId="{10FB8DDB-A0B6-4E14-BB59-BF873F6173A7}" destId="{3116A5D5-86AE-4074-B52F-4C30BEC77BD6}" srcOrd="9" destOrd="0" presId="urn:microsoft.com/office/officeart/2005/8/layout/default"/>
    <dgm:cxn modelId="{C9F4E6A1-EF93-40B4-8485-0C56E1ED46AD}" type="presParOf" srcId="{10FB8DDB-A0B6-4E14-BB59-BF873F6173A7}" destId="{E75B5C99-9A0F-4FC7-A39E-80B7DD558727}" srcOrd="10" destOrd="0" presId="urn:microsoft.com/office/officeart/2005/8/layout/default"/>
    <dgm:cxn modelId="{C228299E-9F55-4B6B-82BD-DC3C1D6D6051}" type="presParOf" srcId="{10FB8DDB-A0B6-4E14-BB59-BF873F6173A7}" destId="{9167615F-FFB6-4D86-8679-30F71870FA5D}" srcOrd="11" destOrd="0" presId="urn:microsoft.com/office/officeart/2005/8/layout/default"/>
    <dgm:cxn modelId="{DD65FFDF-F7B0-4D32-89AA-9C9A18A92E89}" type="presParOf" srcId="{10FB8DDB-A0B6-4E14-BB59-BF873F6173A7}" destId="{59C782F5-F4FD-4CB7-A839-53F42CA32345}" srcOrd="12" destOrd="0" presId="urn:microsoft.com/office/officeart/2005/8/layout/default"/>
    <dgm:cxn modelId="{36216519-C7FC-423C-994B-4CF0CA7E7688}" type="presParOf" srcId="{10FB8DDB-A0B6-4E14-BB59-BF873F6173A7}" destId="{186E4820-FB69-4361-8D62-560C963FAC2B}" srcOrd="13" destOrd="0" presId="urn:microsoft.com/office/officeart/2005/8/layout/default"/>
    <dgm:cxn modelId="{BA913C4C-7E0C-45DA-AA6C-B8B400FF6328}" type="presParOf" srcId="{10FB8DDB-A0B6-4E14-BB59-BF873F6173A7}" destId="{0902C031-4040-4B7D-8BE9-4B3775C8C85C}" srcOrd="14" destOrd="0" presId="urn:microsoft.com/office/officeart/2005/8/layout/default"/>
    <dgm:cxn modelId="{3FA7785C-A6EA-4E68-B1FE-2D29EC2E4B1E}" type="presParOf" srcId="{10FB8DDB-A0B6-4E14-BB59-BF873F6173A7}" destId="{7ACFD8F6-5A63-4251-B41C-41A133E6663C}" srcOrd="15" destOrd="0" presId="urn:microsoft.com/office/officeart/2005/8/layout/default"/>
    <dgm:cxn modelId="{90ED0ED0-DED3-480A-B78D-5F83D6A273BC}" type="presParOf" srcId="{10FB8DDB-A0B6-4E14-BB59-BF873F6173A7}" destId="{86569894-39BF-406E-A396-277A5BC1A4F5}"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66FBCF-2257-40CC-A0D6-E24661F361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0A2C356-5B73-437C-A3E5-7B7717C3C720}">
      <dgm:prSet/>
      <dgm:spPr/>
      <dgm:t>
        <a:bodyPr/>
        <a:lstStyle/>
        <a:p>
          <a:r>
            <a:rPr lang="en-US" dirty="0"/>
            <a:t>Access to different pedagogical approaches and learning methods</a:t>
          </a:r>
        </a:p>
      </dgm:t>
    </dgm:pt>
    <dgm:pt modelId="{0CD599D1-6F7C-4880-9E4E-972A9C9D99A9}" type="parTrans" cxnId="{1A82A1F5-321F-4A9A-B40B-55BD9E0D9006}">
      <dgm:prSet/>
      <dgm:spPr/>
      <dgm:t>
        <a:bodyPr/>
        <a:lstStyle/>
        <a:p>
          <a:endParaRPr lang="en-US"/>
        </a:p>
      </dgm:t>
    </dgm:pt>
    <dgm:pt modelId="{CB3F4666-6901-4E2C-A5AE-E89504FCCF8E}" type="sibTrans" cxnId="{1A82A1F5-321F-4A9A-B40B-55BD9E0D9006}">
      <dgm:prSet/>
      <dgm:spPr/>
      <dgm:t>
        <a:bodyPr/>
        <a:lstStyle/>
        <a:p>
          <a:endParaRPr lang="en-US"/>
        </a:p>
      </dgm:t>
    </dgm:pt>
    <dgm:pt modelId="{E5D1BA2B-138E-4F47-836E-D373DF87345A}">
      <dgm:prSet/>
      <dgm:spPr/>
      <dgm:t>
        <a:bodyPr/>
        <a:lstStyle/>
        <a:p>
          <a:r>
            <a:rPr lang="sl-SI" dirty="0"/>
            <a:t>Access to</a:t>
          </a:r>
          <a:r>
            <a:rPr lang="en-US" dirty="0"/>
            <a:t> </a:t>
          </a:r>
          <a:r>
            <a:rPr lang="sl-SI" dirty="0"/>
            <a:t>courses</a:t>
          </a:r>
          <a:r>
            <a:rPr lang="en-US" dirty="0"/>
            <a:t> that are not available at home</a:t>
          </a:r>
          <a:r>
            <a:rPr lang="sl-SI" dirty="0"/>
            <a:t> institution</a:t>
          </a:r>
          <a:endParaRPr lang="en-US" dirty="0"/>
        </a:p>
      </dgm:t>
    </dgm:pt>
    <dgm:pt modelId="{1C8AE3B5-1F8A-478F-A975-A1980B42BCB4}" type="parTrans" cxnId="{E1A774FB-26ED-4EF8-B6DD-8366228378BD}">
      <dgm:prSet/>
      <dgm:spPr/>
      <dgm:t>
        <a:bodyPr/>
        <a:lstStyle/>
        <a:p>
          <a:endParaRPr lang="en-US"/>
        </a:p>
      </dgm:t>
    </dgm:pt>
    <dgm:pt modelId="{75B541FA-C4BD-4FE4-BEB6-D767AC62E968}" type="sibTrans" cxnId="{E1A774FB-26ED-4EF8-B6DD-8366228378BD}">
      <dgm:prSet/>
      <dgm:spPr/>
      <dgm:t>
        <a:bodyPr/>
        <a:lstStyle/>
        <a:p>
          <a:endParaRPr lang="en-US"/>
        </a:p>
      </dgm:t>
    </dgm:pt>
    <dgm:pt modelId="{ACE1BD3A-A66C-4916-B5DA-A0B101DDF9F9}">
      <dgm:prSet/>
      <dgm:spPr/>
      <dgm:t>
        <a:bodyPr/>
        <a:lstStyle/>
        <a:p>
          <a:r>
            <a:rPr lang="en-US" dirty="0"/>
            <a:t>Expanding academic profile and acquiring interdisciplinary knowledge</a:t>
          </a:r>
        </a:p>
      </dgm:t>
    </dgm:pt>
    <dgm:pt modelId="{6627A3FE-DE6B-457F-ACC5-DA58D994ACFC}" type="parTrans" cxnId="{28F4A913-2679-4F28-8D83-B142FA35FBC5}">
      <dgm:prSet/>
      <dgm:spPr/>
      <dgm:t>
        <a:bodyPr/>
        <a:lstStyle/>
        <a:p>
          <a:endParaRPr lang="en-US"/>
        </a:p>
      </dgm:t>
    </dgm:pt>
    <dgm:pt modelId="{CAA053CF-3CD7-44BD-9FBB-8BCC40CCDCEE}" type="sibTrans" cxnId="{28F4A913-2679-4F28-8D83-B142FA35FBC5}">
      <dgm:prSet/>
      <dgm:spPr/>
      <dgm:t>
        <a:bodyPr/>
        <a:lstStyle/>
        <a:p>
          <a:endParaRPr lang="en-US"/>
        </a:p>
      </dgm:t>
    </dgm:pt>
    <dgm:pt modelId="{B366A33D-E830-43F5-B3C5-C61F93750659}">
      <dgm:prSet/>
      <dgm:spPr/>
      <dgm:t>
        <a:bodyPr/>
        <a:lstStyle/>
        <a:p>
          <a:r>
            <a:rPr lang="en-US" dirty="0"/>
            <a:t>Opportunity to participate in projects, research groups, or internships</a:t>
          </a:r>
        </a:p>
      </dgm:t>
    </dgm:pt>
    <dgm:pt modelId="{E158A33A-8812-4A7F-B2AD-2CF79DDF082B}" type="parTrans" cxnId="{DDF491B0-C7E6-418C-87BC-88B302E7BE6F}">
      <dgm:prSet/>
      <dgm:spPr/>
      <dgm:t>
        <a:bodyPr/>
        <a:lstStyle/>
        <a:p>
          <a:endParaRPr lang="en-US"/>
        </a:p>
      </dgm:t>
    </dgm:pt>
    <dgm:pt modelId="{7A0AC845-8D27-4227-A126-1927BE090220}" type="sibTrans" cxnId="{DDF491B0-C7E6-418C-87BC-88B302E7BE6F}">
      <dgm:prSet/>
      <dgm:spPr/>
      <dgm:t>
        <a:bodyPr/>
        <a:lstStyle/>
        <a:p>
          <a:endParaRPr lang="en-US"/>
        </a:p>
      </dgm:t>
    </dgm:pt>
    <dgm:pt modelId="{61BDEAB0-AD3B-4031-957B-06DBAD1E10A1}">
      <dgm:prSet/>
      <dgm:spPr/>
      <dgm:t>
        <a:bodyPr/>
        <a:lstStyle/>
        <a:p>
          <a:r>
            <a:rPr lang="sl-SI" dirty="0"/>
            <a:t>Participation</a:t>
          </a:r>
          <a:r>
            <a:rPr lang="en-US" dirty="0"/>
            <a:t> in international classrooms (global perspectives)</a:t>
          </a:r>
        </a:p>
      </dgm:t>
    </dgm:pt>
    <dgm:pt modelId="{2442897F-3F26-4B25-9AA9-18727640D256}" type="parTrans" cxnId="{6DF009F1-3610-4A13-B346-B0A46B26BBA3}">
      <dgm:prSet/>
      <dgm:spPr/>
      <dgm:t>
        <a:bodyPr/>
        <a:lstStyle/>
        <a:p>
          <a:endParaRPr lang="en-US"/>
        </a:p>
      </dgm:t>
    </dgm:pt>
    <dgm:pt modelId="{10BCEC5A-224D-462F-A752-5AA2AC8DCAC4}" type="sibTrans" cxnId="{6DF009F1-3610-4A13-B346-B0A46B26BBA3}">
      <dgm:prSet/>
      <dgm:spPr/>
      <dgm:t>
        <a:bodyPr/>
        <a:lstStyle/>
        <a:p>
          <a:endParaRPr lang="en-US"/>
        </a:p>
      </dgm:t>
    </dgm:pt>
    <dgm:pt modelId="{8178CACE-A488-45E0-AD6F-C3B0CBC8C7E2}">
      <dgm:prSet/>
      <dgm:spPr/>
      <dgm:t>
        <a:bodyPr/>
        <a:lstStyle/>
        <a:p>
          <a:pPr algn="ctr"/>
          <a:r>
            <a:rPr lang="en-US" dirty="0"/>
            <a:t>Development of academic writing in a foreign language
</a:t>
          </a:r>
        </a:p>
      </dgm:t>
    </dgm:pt>
    <dgm:pt modelId="{96309A36-5BA9-49A2-916F-2547309A4061}" type="parTrans" cxnId="{F5326C9D-AF23-443D-9687-A75FB03AB5F8}">
      <dgm:prSet/>
      <dgm:spPr/>
      <dgm:t>
        <a:bodyPr/>
        <a:lstStyle/>
        <a:p>
          <a:endParaRPr lang="en-US"/>
        </a:p>
      </dgm:t>
    </dgm:pt>
    <dgm:pt modelId="{C2157852-7353-4BB8-8262-9FD9F4391B8D}" type="sibTrans" cxnId="{F5326C9D-AF23-443D-9687-A75FB03AB5F8}">
      <dgm:prSet/>
      <dgm:spPr/>
      <dgm:t>
        <a:bodyPr/>
        <a:lstStyle/>
        <a:p>
          <a:endParaRPr lang="en-US"/>
        </a:p>
      </dgm:t>
    </dgm:pt>
    <dgm:pt modelId="{DAE1110D-22F1-4B8A-94F3-61493F5E6016}">
      <dgm:prSet/>
      <dgm:spPr/>
      <dgm:t>
        <a:bodyPr/>
        <a:lstStyle/>
        <a:p>
          <a:r>
            <a:rPr lang="en-US" dirty="0"/>
            <a:t>Greater competitiveness for further study (e.g., master's/doctoral programs)</a:t>
          </a:r>
        </a:p>
      </dgm:t>
    </dgm:pt>
    <dgm:pt modelId="{9F78FF71-7374-4EFF-B639-9757C1DD1123}" type="parTrans" cxnId="{A445F95C-658F-48CD-A53C-224617F76D80}">
      <dgm:prSet/>
      <dgm:spPr/>
      <dgm:t>
        <a:bodyPr/>
        <a:lstStyle/>
        <a:p>
          <a:endParaRPr lang="en-US"/>
        </a:p>
      </dgm:t>
    </dgm:pt>
    <dgm:pt modelId="{F9462CC1-51B0-4C7E-9F7D-AA73A01D1D79}" type="sibTrans" cxnId="{A445F95C-658F-48CD-A53C-224617F76D80}">
      <dgm:prSet/>
      <dgm:spPr/>
      <dgm:t>
        <a:bodyPr/>
        <a:lstStyle/>
        <a:p>
          <a:endParaRPr lang="en-US"/>
        </a:p>
      </dgm:t>
    </dgm:pt>
    <dgm:pt modelId="{D2D7C84C-58AE-4859-832B-F1144A9894A0}" type="pres">
      <dgm:prSet presAssocID="{0C66FBCF-2257-40CC-A0D6-E24661F3612A}" presName="diagram" presStyleCnt="0">
        <dgm:presLayoutVars>
          <dgm:dir/>
          <dgm:resizeHandles val="exact"/>
        </dgm:presLayoutVars>
      </dgm:prSet>
      <dgm:spPr/>
    </dgm:pt>
    <dgm:pt modelId="{8F1CD79D-810F-4B97-8E0D-F4BB9DB1E8AF}" type="pres">
      <dgm:prSet presAssocID="{C0A2C356-5B73-437C-A3E5-7B7717C3C720}" presName="node" presStyleLbl="node1" presStyleIdx="0" presStyleCnt="7">
        <dgm:presLayoutVars>
          <dgm:bulletEnabled val="1"/>
        </dgm:presLayoutVars>
      </dgm:prSet>
      <dgm:spPr/>
    </dgm:pt>
    <dgm:pt modelId="{6CFAE4F3-C77F-42E1-A377-328500A1CCA1}" type="pres">
      <dgm:prSet presAssocID="{CB3F4666-6901-4E2C-A5AE-E89504FCCF8E}" presName="sibTrans" presStyleCnt="0"/>
      <dgm:spPr/>
    </dgm:pt>
    <dgm:pt modelId="{8DED544B-DA9B-43FF-9E53-F92864628D94}" type="pres">
      <dgm:prSet presAssocID="{E5D1BA2B-138E-4F47-836E-D373DF87345A}" presName="node" presStyleLbl="node1" presStyleIdx="1" presStyleCnt="7">
        <dgm:presLayoutVars>
          <dgm:bulletEnabled val="1"/>
        </dgm:presLayoutVars>
      </dgm:prSet>
      <dgm:spPr/>
    </dgm:pt>
    <dgm:pt modelId="{C5CE902D-3055-4A24-9755-5148A503A50C}" type="pres">
      <dgm:prSet presAssocID="{75B541FA-C4BD-4FE4-BEB6-D767AC62E968}" presName="sibTrans" presStyleCnt="0"/>
      <dgm:spPr/>
    </dgm:pt>
    <dgm:pt modelId="{2BD27144-08A6-4534-AC7E-825F57EA2E93}" type="pres">
      <dgm:prSet presAssocID="{ACE1BD3A-A66C-4916-B5DA-A0B101DDF9F9}" presName="node" presStyleLbl="node1" presStyleIdx="2" presStyleCnt="7">
        <dgm:presLayoutVars>
          <dgm:bulletEnabled val="1"/>
        </dgm:presLayoutVars>
      </dgm:prSet>
      <dgm:spPr/>
    </dgm:pt>
    <dgm:pt modelId="{312FEA74-F262-4B68-90CB-9CC1EF4A622E}" type="pres">
      <dgm:prSet presAssocID="{CAA053CF-3CD7-44BD-9FBB-8BCC40CCDCEE}" presName="sibTrans" presStyleCnt="0"/>
      <dgm:spPr/>
    </dgm:pt>
    <dgm:pt modelId="{2046E729-2FFD-407B-8406-A2D8E91F0C51}" type="pres">
      <dgm:prSet presAssocID="{B366A33D-E830-43F5-B3C5-C61F93750659}" presName="node" presStyleLbl="node1" presStyleIdx="3" presStyleCnt="7">
        <dgm:presLayoutVars>
          <dgm:bulletEnabled val="1"/>
        </dgm:presLayoutVars>
      </dgm:prSet>
      <dgm:spPr/>
    </dgm:pt>
    <dgm:pt modelId="{9D6ACD17-E41B-4CC6-8DA7-D06E578669F0}" type="pres">
      <dgm:prSet presAssocID="{7A0AC845-8D27-4227-A126-1927BE090220}" presName="sibTrans" presStyleCnt="0"/>
      <dgm:spPr/>
    </dgm:pt>
    <dgm:pt modelId="{6CB4D005-9E2F-47F3-A087-C566ED9E42A7}" type="pres">
      <dgm:prSet presAssocID="{61BDEAB0-AD3B-4031-957B-06DBAD1E10A1}" presName="node" presStyleLbl="node1" presStyleIdx="4" presStyleCnt="7">
        <dgm:presLayoutVars>
          <dgm:bulletEnabled val="1"/>
        </dgm:presLayoutVars>
      </dgm:prSet>
      <dgm:spPr/>
    </dgm:pt>
    <dgm:pt modelId="{DBA46FC4-020F-46CD-8369-AAAC21526DAB}" type="pres">
      <dgm:prSet presAssocID="{10BCEC5A-224D-462F-A752-5AA2AC8DCAC4}" presName="sibTrans" presStyleCnt="0"/>
      <dgm:spPr/>
    </dgm:pt>
    <dgm:pt modelId="{DC872645-00D1-4D42-B9D8-BE220A3026AB}" type="pres">
      <dgm:prSet presAssocID="{8178CACE-A488-45E0-AD6F-C3B0CBC8C7E2}" presName="node" presStyleLbl="node1" presStyleIdx="5" presStyleCnt="7">
        <dgm:presLayoutVars>
          <dgm:bulletEnabled val="1"/>
        </dgm:presLayoutVars>
      </dgm:prSet>
      <dgm:spPr/>
    </dgm:pt>
    <dgm:pt modelId="{548722AA-C719-4854-AB61-3197B004D0CC}" type="pres">
      <dgm:prSet presAssocID="{C2157852-7353-4BB8-8262-9FD9F4391B8D}" presName="sibTrans" presStyleCnt="0"/>
      <dgm:spPr/>
    </dgm:pt>
    <dgm:pt modelId="{6C9E546D-2A97-47A2-A650-BE796BD3611A}" type="pres">
      <dgm:prSet presAssocID="{DAE1110D-22F1-4B8A-94F3-61493F5E6016}" presName="node" presStyleLbl="node1" presStyleIdx="6" presStyleCnt="7">
        <dgm:presLayoutVars>
          <dgm:bulletEnabled val="1"/>
        </dgm:presLayoutVars>
      </dgm:prSet>
      <dgm:spPr/>
    </dgm:pt>
  </dgm:ptLst>
  <dgm:cxnLst>
    <dgm:cxn modelId="{0D910902-27E3-4882-A8D3-020D925EE3D7}" type="presOf" srcId="{C0A2C356-5B73-437C-A3E5-7B7717C3C720}" destId="{8F1CD79D-810F-4B97-8E0D-F4BB9DB1E8AF}" srcOrd="0" destOrd="0" presId="urn:microsoft.com/office/officeart/2005/8/layout/default"/>
    <dgm:cxn modelId="{9CE3680C-83F1-43B6-9DF4-47F0B7B9F50D}" type="presOf" srcId="{61BDEAB0-AD3B-4031-957B-06DBAD1E10A1}" destId="{6CB4D005-9E2F-47F3-A087-C566ED9E42A7}" srcOrd="0" destOrd="0" presId="urn:microsoft.com/office/officeart/2005/8/layout/default"/>
    <dgm:cxn modelId="{28F4A913-2679-4F28-8D83-B142FA35FBC5}" srcId="{0C66FBCF-2257-40CC-A0D6-E24661F3612A}" destId="{ACE1BD3A-A66C-4916-B5DA-A0B101DDF9F9}" srcOrd="2" destOrd="0" parTransId="{6627A3FE-DE6B-457F-ACC5-DA58D994ACFC}" sibTransId="{CAA053CF-3CD7-44BD-9FBB-8BCC40CCDCEE}"/>
    <dgm:cxn modelId="{7E012C32-B4D9-4460-8891-A412F14DD87C}" type="presOf" srcId="{E5D1BA2B-138E-4F47-836E-D373DF87345A}" destId="{8DED544B-DA9B-43FF-9E53-F92864628D94}" srcOrd="0" destOrd="0" presId="urn:microsoft.com/office/officeart/2005/8/layout/default"/>
    <dgm:cxn modelId="{A445F95C-658F-48CD-A53C-224617F76D80}" srcId="{0C66FBCF-2257-40CC-A0D6-E24661F3612A}" destId="{DAE1110D-22F1-4B8A-94F3-61493F5E6016}" srcOrd="6" destOrd="0" parTransId="{9F78FF71-7374-4EFF-B639-9757C1DD1123}" sibTransId="{F9462CC1-51B0-4C7E-9F7D-AA73A01D1D79}"/>
    <dgm:cxn modelId="{F5326C9D-AF23-443D-9687-A75FB03AB5F8}" srcId="{0C66FBCF-2257-40CC-A0D6-E24661F3612A}" destId="{8178CACE-A488-45E0-AD6F-C3B0CBC8C7E2}" srcOrd="5" destOrd="0" parTransId="{96309A36-5BA9-49A2-916F-2547309A4061}" sibTransId="{C2157852-7353-4BB8-8262-9FD9F4391B8D}"/>
    <dgm:cxn modelId="{DDF491B0-C7E6-418C-87BC-88B302E7BE6F}" srcId="{0C66FBCF-2257-40CC-A0D6-E24661F3612A}" destId="{B366A33D-E830-43F5-B3C5-C61F93750659}" srcOrd="3" destOrd="0" parTransId="{E158A33A-8812-4A7F-B2AD-2CF79DDF082B}" sibTransId="{7A0AC845-8D27-4227-A126-1927BE090220}"/>
    <dgm:cxn modelId="{F8B8BAB1-E71F-4DF7-AE46-66D8C644483D}" type="presOf" srcId="{DAE1110D-22F1-4B8A-94F3-61493F5E6016}" destId="{6C9E546D-2A97-47A2-A650-BE796BD3611A}" srcOrd="0" destOrd="0" presId="urn:microsoft.com/office/officeart/2005/8/layout/default"/>
    <dgm:cxn modelId="{813157CE-BF89-4FF3-8B2F-09306F9FBADB}" type="presOf" srcId="{B366A33D-E830-43F5-B3C5-C61F93750659}" destId="{2046E729-2FFD-407B-8406-A2D8E91F0C51}" srcOrd="0" destOrd="0" presId="urn:microsoft.com/office/officeart/2005/8/layout/default"/>
    <dgm:cxn modelId="{51A290CF-B1FD-467C-A38C-3761D530B1F1}" type="presOf" srcId="{ACE1BD3A-A66C-4916-B5DA-A0B101DDF9F9}" destId="{2BD27144-08A6-4534-AC7E-825F57EA2E93}" srcOrd="0" destOrd="0" presId="urn:microsoft.com/office/officeart/2005/8/layout/default"/>
    <dgm:cxn modelId="{D392DEDC-135A-4D8D-BA0A-592A19EF00D2}" type="presOf" srcId="{8178CACE-A488-45E0-AD6F-C3B0CBC8C7E2}" destId="{DC872645-00D1-4D42-B9D8-BE220A3026AB}" srcOrd="0" destOrd="0" presId="urn:microsoft.com/office/officeart/2005/8/layout/default"/>
    <dgm:cxn modelId="{6DF009F1-3610-4A13-B346-B0A46B26BBA3}" srcId="{0C66FBCF-2257-40CC-A0D6-E24661F3612A}" destId="{61BDEAB0-AD3B-4031-957B-06DBAD1E10A1}" srcOrd="4" destOrd="0" parTransId="{2442897F-3F26-4B25-9AA9-18727640D256}" sibTransId="{10BCEC5A-224D-462F-A752-5AA2AC8DCAC4}"/>
    <dgm:cxn modelId="{1A82A1F5-321F-4A9A-B40B-55BD9E0D9006}" srcId="{0C66FBCF-2257-40CC-A0D6-E24661F3612A}" destId="{C0A2C356-5B73-437C-A3E5-7B7717C3C720}" srcOrd="0" destOrd="0" parTransId="{0CD599D1-6F7C-4880-9E4E-972A9C9D99A9}" sibTransId="{CB3F4666-6901-4E2C-A5AE-E89504FCCF8E}"/>
    <dgm:cxn modelId="{1B9A75F7-B88F-4DCA-8523-11E1256C02C5}" type="presOf" srcId="{0C66FBCF-2257-40CC-A0D6-E24661F3612A}" destId="{D2D7C84C-58AE-4859-832B-F1144A9894A0}" srcOrd="0" destOrd="0" presId="urn:microsoft.com/office/officeart/2005/8/layout/default"/>
    <dgm:cxn modelId="{E1A774FB-26ED-4EF8-B6DD-8366228378BD}" srcId="{0C66FBCF-2257-40CC-A0D6-E24661F3612A}" destId="{E5D1BA2B-138E-4F47-836E-D373DF87345A}" srcOrd="1" destOrd="0" parTransId="{1C8AE3B5-1F8A-478F-A975-A1980B42BCB4}" sibTransId="{75B541FA-C4BD-4FE4-BEB6-D767AC62E968}"/>
    <dgm:cxn modelId="{29444E9B-321C-4B05-8508-F7BB34CB667A}" type="presParOf" srcId="{D2D7C84C-58AE-4859-832B-F1144A9894A0}" destId="{8F1CD79D-810F-4B97-8E0D-F4BB9DB1E8AF}" srcOrd="0" destOrd="0" presId="urn:microsoft.com/office/officeart/2005/8/layout/default"/>
    <dgm:cxn modelId="{547B6E7A-A464-4012-AF08-2EBF3E026777}" type="presParOf" srcId="{D2D7C84C-58AE-4859-832B-F1144A9894A0}" destId="{6CFAE4F3-C77F-42E1-A377-328500A1CCA1}" srcOrd="1" destOrd="0" presId="urn:microsoft.com/office/officeart/2005/8/layout/default"/>
    <dgm:cxn modelId="{554C87E2-5E2B-4442-86DC-425B0B96A18F}" type="presParOf" srcId="{D2D7C84C-58AE-4859-832B-F1144A9894A0}" destId="{8DED544B-DA9B-43FF-9E53-F92864628D94}" srcOrd="2" destOrd="0" presId="urn:microsoft.com/office/officeart/2005/8/layout/default"/>
    <dgm:cxn modelId="{707EB13D-F75C-4A06-9F60-60CC99CEF8DE}" type="presParOf" srcId="{D2D7C84C-58AE-4859-832B-F1144A9894A0}" destId="{C5CE902D-3055-4A24-9755-5148A503A50C}" srcOrd="3" destOrd="0" presId="urn:microsoft.com/office/officeart/2005/8/layout/default"/>
    <dgm:cxn modelId="{E9E84A53-E8E0-4C6D-8DF7-3A5746EE790F}" type="presParOf" srcId="{D2D7C84C-58AE-4859-832B-F1144A9894A0}" destId="{2BD27144-08A6-4534-AC7E-825F57EA2E93}" srcOrd="4" destOrd="0" presId="urn:microsoft.com/office/officeart/2005/8/layout/default"/>
    <dgm:cxn modelId="{CE34394D-E551-40BD-868D-0E80D316545A}" type="presParOf" srcId="{D2D7C84C-58AE-4859-832B-F1144A9894A0}" destId="{312FEA74-F262-4B68-90CB-9CC1EF4A622E}" srcOrd="5" destOrd="0" presId="urn:microsoft.com/office/officeart/2005/8/layout/default"/>
    <dgm:cxn modelId="{8C5A1B47-AF5B-4618-AA66-5240A0429654}" type="presParOf" srcId="{D2D7C84C-58AE-4859-832B-F1144A9894A0}" destId="{2046E729-2FFD-407B-8406-A2D8E91F0C51}" srcOrd="6" destOrd="0" presId="urn:microsoft.com/office/officeart/2005/8/layout/default"/>
    <dgm:cxn modelId="{1515EC6A-5153-43B4-AFAD-03AF411A22D0}" type="presParOf" srcId="{D2D7C84C-58AE-4859-832B-F1144A9894A0}" destId="{9D6ACD17-E41B-4CC6-8DA7-D06E578669F0}" srcOrd="7" destOrd="0" presId="urn:microsoft.com/office/officeart/2005/8/layout/default"/>
    <dgm:cxn modelId="{1365EFA5-D286-4DAB-832F-074838336BD9}" type="presParOf" srcId="{D2D7C84C-58AE-4859-832B-F1144A9894A0}" destId="{6CB4D005-9E2F-47F3-A087-C566ED9E42A7}" srcOrd="8" destOrd="0" presId="urn:microsoft.com/office/officeart/2005/8/layout/default"/>
    <dgm:cxn modelId="{4AC2C0CC-5D7D-44FC-A9AA-CEC35D2161F5}" type="presParOf" srcId="{D2D7C84C-58AE-4859-832B-F1144A9894A0}" destId="{DBA46FC4-020F-46CD-8369-AAAC21526DAB}" srcOrd="9" destOrd="0" presId="urn:microsoft.com/office/officeart/2005/8/layout/default"/>
    <dgm:cxn modelId="{7A53D1CF-D991-4420-88AB-580B0AA65C20}" type="presParOf" srcId="{D2D7C84C-58AE-4859-832B-F1144A9894A0}" destId="{DC872645-00D1-4D42-B9D8-BE220A3026AB}" srcOrd="10" destOrd="0" presId="urn:microsoft.com/office/officeart/2005/8/layout/default"/>
    <dgm:cxn modelId="{BE5AEA67-5DE4-4F80-A370-6B74BCC5B2E5}" type="presParOf" srcId="{D2D7C84C-58AE-4859-832B-F1144A9894A0}" destId="{548722AA-C719-4854-AB61-3197B004D0CC}" srcOrd="11" destOrd="0" presId="urn:microsoft.com/office/officeart/2005/8/layout/default"/>
    <dgm:cxn modelId="{98BEA466-4FCD-438C-AAC5-A0C5C086ADA7}" type="presParOf" srcId="{D2D7C84C-58AE-4859-832B-F1144A9894A0}" destId="{6C9E546D-2A97-47A2-A650-BE796BD3611A}" srcOrd="1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1986C6-C492-4071-A9FC-1D05A493118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62939B-39C7-425A-B60A-5CBB7B705DDE}">
      <dgm:prSet/>
      <dgm:spPr/>
      <dgm:t>
        <a:bodyPr/>
        <a:lstStyle/>
        <a:p>
          <a:r>
            <a:rPr lang="en-US" dirty="0"/>
            <a:t>Travel</a:t>
          </a:r>
          <a:r>
            <a:rPr lang="sl-SI" dirty="0"/>
            <a:t>ing</a:t>
          </a:r>
          <a:r>
            <a:rPr lang="en-US" dirty="0"/>
            <a:t>, exploring the world, </a:t>
          </a:r>
          <a:r>
            <a:rPr lang="sl-SI" dirty="0"/>
            <a:t>gaining </a:t>
          </a:r>
          <a:r>
            <a:rPr lang="en-US" dirty="0"/>
            <a:t>new experiences</a:t>
          </a:r>
        </a:p>
      </dgm:t>
    </dgm:pt>
    <dgm:pt modelId="{E95C8D00-E70E-4AFA-8035-3BBF980042CF}" type="parTrans" cxnId="{5EC90A30-7799-4E0D-AA33-E040E3B5EC93}">
      <dgm:prSet/>
      <dgm:spPr/>
      <dgm:t>
        <a:bodyPr/>
        <a:lstStyle/>
        <a:p>
          <a:endParaRPr lang="en-US"/>
        </a:p>
      </dgm:t>
    </dgm:pt>
    <dgm:pt modelId="{C7833C6C-4727-4234-B574-E536706C286D}" type="sibTrans" cxnId="{5EC90A30-7799-4E0D-AA33-E040E3B5EC93}">
      <dgm:prSet/>
      <dgm:spPr/>
      <dgm:t>
        <a:bodyPr/>
        <a:lstStyle/>
        <a:p>
          <a:endParaRPr lang="en-US"/>
        </a:p>
      </dgm:t>
    </dgm:pt>
    <dgm:pt modelId="{77764D47-E897-4910-B3BF-90AA0E83BDAC}">
      <dgm:prSet/>
      <dgm:spPr/>
      <dgm:t>
        <a:bodyPr/>
        <a:lstStyle/>
        <a:p>
          <a:r>
            <a:rPr lang="en-US" dirty="0"/>
            <a:t>New habits, routines, and broader insight into a globally connected world</a:t>
          </a:r>
        </a:p>
      </dgm:t>
    </dgm:pt>
    <dgm:pt modelId="{00F9EAC8-6ECD-47A1-B299-C497982E9382}" type="parTrans" cxnId="{C251AF0E-C9E4-4EE7-8AA3-A7B10F7C3603}">
      <dgm:prSet/>
      <dgm:spPr/>
      <dgm:t>
        <a:bodyPr/>
        <a:lstStyle/>
        <a:p>
          <a:endParaRPr lang="en-US"/>
        </a:p>
      </dgm:t>
    </dgm:pt>
    <dgm:pt modelId="{3D57A76A-E160-4EB2-AE49-55E0FE1F3718}" type="sibTrans" cxnId="{C251AF0E-C9E4-4EE7-8AA3-A7B10F7C3603}">
      <dgm:prSet/>
      <dgm:spPr/>
      <dgm:t>
        <a:bodyPr/>
        <a:lstStyle/>
        <a:p>
          <a:endParaRPr lang="en-US"/>
        </a:p>
      </dgm:t>
    </dgm:pt>
    <dgm:pt modelId="{4874ECC7-DBFD-4F6A-9829-305B3B9AD459}">
      <dgm:prSet/>
      <dgm:spPr/>
      <dgm:t>
        <a:bodyPr/>
        <a:lstStyle/>
        <a:p>
          <a:r>
            <a:rPr lang="en-US" dirty="0"/>
            <a:t>An invaluable life experience that shapes personal identity</a:t>
          </a:r>
        </a:p>
      </dgm:t>
    </dgm:pt>
    <dgm:pt modelId="{A2060C6D-DD27-4D24-990E-BE1F2E9DF8D7}" type="parTrans" cxnId="{D89F1527-9FF8-4D4F-96DE-3EAEF7AE2B16}">
      <dgm:prSet/>
      <dgm:spPr/>
      <dgm:t>
        <a:bodyPr/>
        <a:lstStyle/>
        <a:p>
          <a:endParaRPr lang="en-US"/>
        </a:p>
      </dgm:t>
    </dgm:pt>
    <dgm:pt modelId="{FEB0E04B-FBEF-43C2-A94D-1FE3AB689596}" type="sibTrans" cxnId="{D89F1527-9FF8-4D4F-96DE-3EAEF7AE2B16}">
      <dgm:prSet/>
      <dgm:spPr/>
      <dgm:t>
        <a:bodyPr/>
        <a:lstStyle/>
        <a:p>
          <a:endParaRPr lang="en-US"/>
        </a:p>
      </dgm:t>
    </dgm:pt>
    <dgm:pt modelId="{3DA6AEDF-5D50-4544-B675-A2B831587EA3}">
      <dgm:prSet/>
      <dgm:spPr/>
      <dgm:t>
        <a:bodyPr/>
        <a:lstStyle/>
        <a:p>
          <a:r>
            <a:rPr lang="en-US" dirty="0"/>
            <a:t>Networking with people from all over the world 
</a:t>
          </a:r>
        </a:p>
      </dgm:t>
    </dgm:pt>
    <dgm:pt modelId="{0859599C-1E5B-4EB3-8F39-0ADC9B8B9C32}" type="parTrans" cxnId="{B5449E37-F482-490C-AAEA-B1ED679C1615}">
      <dgm:prSet/>
      <dgm:spPr/>
      <dgm:t>
        <a:bodyPr/>
        <a:lstStyle/>
        <a:p>
          <a:endParaRPr lang="en-US"/>
        </a:p>
      </dgm:t>
    </dgm:pt>
    <dgm:pt modelId="{82A07920-E5E9-498B-AD1B-F2C276B63677}" type="sibTrans" cxnId="{B5449E37-F482-490C-AAEA-B1ED679C1615}">
      <dgm:prSet/>
      <dgm:spPr/>
      <dgm:t>
        <a:bodyPr/>
        <a:lstStyle/>
        <a:p>
          <a:endParaRPr lang="en-US"/>
        </a:p>
      </dgm:t>
    </dgm:pt>
    <dgm:pt modelId="{2B21F9BC-173D-4CA5-8F88-D210508D5BB7}">
      <dgm:prSet/>
      <dgm:spPr/>
      <dgm:t>
        <a:bodyPr/>
        <a:lstStyle/>
        <a:p>
          <a:r>
            <a:rPr lang="en-US" dirty="0"/>
            <a:t>Long-term development of a global network that can lead to future collaborations</a:t>
          </a:r>
        </a:p>
      </dgm:t>
    </dgm:pt>
    <dgm:pt modelId="{528BC7DA-8E32-450C-BFAD-7C5046DA3F02}" type="parTrans" cxnId="{0F73D828-CEAB-4D1A-A29D-F8BD2D836E1B}">
      <dgm:prSet/>
      <dgm:spPr/>
      <dgm:t>
        <a:bodyPr/>
        <a:lstStyle/>
        <a:p>
          <a:endParaRPr lang="en-US"/>
        </a:p>
      </dgm:t>
    </dgm:pt>
    <dgm:pt modelId="{3B13380D-DC32-436C-AA1F-7011B2DDE441}" type="sibTrans" cxnId="{0F73D828-CEAB-4D1A-A29D-F8BD2D836E1B}">
      <dgm:prSet/>
      <dgm:spPr/>
      <dgm:t>
        <a:bodyPr/>
        <a:lstStyle/>
        <a:p>
          <a:endParaRPr lang="en-US"/>
        </a:p>
      </dgm:t>
    </dgm:pt>
    <dgm:pt modelId="{4C8D7FBB-3DF9-42A8-B591-0FB6C14969E1}">
      <dgm:prSet/>
      <dgm:spPr/>
      <dgm:t>
        <a:bodyPr/>
        <a:lstStyle/>
        <a:p>
          <a:r>
            <a:rPr lang="en-US" dirty="0"/>
            <a:t>Employers value international experience – proof of flexibility, independence, intercultural and language skills
</a:t>
          </a:r>
        </a:p>
      </dgm:t>
    </dgm:pt>
    <dgm:pt modelId="{75D3413C-2BDA-4FC1-A471-8952C23168FB}" type="parTrans" cxnId="{13877B51-C957-422D-B3A5-0C8DC4B48708}">
      <dgm:prSet/>
      <dgm:spPr/>
      <dgm:t>
        <a:bodyPr/>
        <a:lstStyle/>
        <a:p>
          <a:endParaRPr lang="en-US"/>
        </a:p>
      </dgm:t>
    </dgm:pt>
    <dgm:pt modelId="{0AFB5EC5-91CB-4B40-A7A4-9B718ACDBB3A}" type="sibTrans" cxnId="{13877B51-C957-422D-B3A5-0C8DC4B48708}">
      <dgm:prSet/>
      <dgm:spPr/>
      <dgm:t>
        <a:bodyPr/>
        <a:lstStyle/>
        <a:p>
          <a:endParaRPr lang="en-US"/>
        </a:p>
      </dgm:t>
    </dgm:pt>
    <dgm:pt modelId="{A9E67214-8BE2-42C2-9BB5-5EDD42827BAD}">
      <dgm:prSet/>
      <dgm:spPr/>
      <dgm:t>
        <a:bodyPr/>
        <a:lstStyle/>
        <a:p>
          <a:r>
            <a:rPr lang="en-US" dirty="0"/>
            <a:t>The job market is becoming increasingly global, and international experience is a major </a:t>
          </a:r>
          <a:r>
            <a:rPr lang="en-US" dirty="0" err="1"/>
            <a:t>advantag</a:t>
          </a:r>
          <a:r>
            <a:rPr lang="sl-SI" dirty="0"/>
            <a:t>e</a:t>
          </a:r>
          <a:r>
            <a:rPr lang="en-US" dirty="0"/>
            <a:t>
</a:t>
          </a:r>
        </a:p>
      </dgm:t>
    </dgm:pt>
    <dgm:pt modelId="{E7314B8F-05DC-4FC3-9D47-B145DBCE5B14}" type="parTrans" cxnId="{B95F1A6E-480B-4977-9D02-227C3893DF0D}">
      <dgm:prSet/>
      <dgm:spPr/>
      <dgm:t>
        <a:bodyPr/>
        <a:lstStyle/>
        <a:p>
          <a:endParaRPr lang="en-US"/>
        </a:p>
      </dgm:t>
    </dgm:pt>
    <dgm:pt modelId="{01E64CB6-A947-4F2B-8460-E90492D185C9}" type="sibTrans" cxnId="{B95F1A6E-480B-4977-9D02-227C3893DF0D}">
      <dgm:prSet/>
      <dgm:spPr/>
      <dgm:t>
        <a:bodyPr/>
        <a:lstStyle/>
        <a:p>
          <a:endParaRPr lang="en-US"/>
        </a:p>
      </dgm:t>
    </dgm:pt>
    <dgm:pt modelId="{E75F5236-3016-4471-A900-A4C0D3AEC759}">
      <dgm:prSet/>
      <dgm:spPr/>
      <dgm:t>
        <a:bodyPr/>
        <a:lstStyle/>
        <a:p>
          <a:r>
            <a:rPr lang="en-US" dirty="0"/>
            <a:t>Developing broader social responsibility and understanding of global challenges
</a:t>
          </a:r>
        </a:p>
      </dgm:t>
    </dgm:pt>
    <dgm:pt modelId="{5647C346-2A2B-40E1-B0BA-0750D0361303}" type="parTrans" cxnId="{501756A2-72B6-4214-A2A6-43697DF377A6}">
      <dgm:prSet/>
      <dgm:spPr/>
      <dgm:t>
        <a:bodyPr/>
        <a:lstStyle/>
        <a:p>
          <a:endParaRPr lang="en-US"/>
        </a:p>
      </dgm:t>
    </dgm:pt>
    <dgm:pt modelId="{7FCA9545-805B-4192-B8F6-B40885E13954}" type="sibTrans" cxnId="{501756A2-72B6-4214-A2A6-43697DF377A6}">
      <dgm:prSet/>
      <dgm:spPr/>
      <dgm:t>
        <a:bodyPr/>
        <a:lstStyle/>
        <a:p>
          <a:endParaRPr lang="en-US"/>
        </a:p>
      </dgm:t>
    </dgm:pt>
    <dgm:pt modelId="{9D5616F5-2E6C-409E-94ED-22A2DFE29787}" type="pres">
      <dgm:prSet presAssocID="{E31986C6-C492-4071-A9FC-1D05A4931180}" presName="diagram" presStyleCnt="0">
        <dgm:presLayoutVars>
          <dgm:dir/>
          <dgm:resizeHandles val="exact"/>
        </dgm:presLayoutVars>
      </dgm:prSet>
      <dgm:spPr/>
    </dgm:pt>
    <dgm:pt modelId="{E7199E41-2FF0-4395-AB56-A45ADB37A90D}" type="pres">
      <dgm:prSet presAssocID="{F562939B-39C7-425A-B60A-5CBB7B705DDE}" presName="node" presStyleLbl="node1" presStyleIdx="0" presStyleCnt="8">
        <dgm:presLayoutVars>
          <dgm:bulletEnabled val="1"/>
        </dgm:presLayoutVars>
      </dgm:prSet>
      <dgm:spPr/>
    </dgm:pt>
    <dgm:pt modelId="{5D568AE3-3A76-4690-871E-5754349CF05A}" type="pres">
      <dgm:prSet presAssocID="{C7833C6C-4727-4234-B574-E536706C286D}" presName="sibTrans" presStyleCnt="0"/>
      <dgm:spPr/>
    </dgm:pt>
    <dgm:pt modelId="{15F1CB59-2AA2-415E-8CF3-A909A17C4ABB}" type="pres">
      <dgm:prSet presAssocID="{77764D47-E897-4910-B3BF-90AA0E83BDAC}" presName="node" presStyleLbl="node1" presStyleIdx="1" presStyleCnt="8">
        <dgm:presLayoutVars>
          <dgm:bulletEnabled val="1"/>
        </dgm:presLayoutVars>
      </dgm:prSet>
      <dgm:spPr/>
    </dgm:pt>
    <dgm:pt modelId="{9E4DEABF-0202-4EE7-8E39-7751E7187117}" type="pres">
      <dgm:prSet presAssocID="{3D57A76A-E160-4EB2-AE49-55E0FE1F3718}" presName="sibTrans" presStyleCnt="0"/>
      <dgm:spPr/>
    </dgm:pt>
    <dgm:pt modelId="{D3027D45-F25A-4AD1-A398-582A718D2063}" type="pres">
      <dgm:prSet presAssocID="{4874ECC7-DBFD-4F6A-9829-305B3B9AD459}" presName="node" presStyleLbl="node1" presStyleIdx="2" presStyleCnt="8">
        <dgm:presLayoutVars>
          <dgm:bulletEnabled val="1"/>
        </dgm:presLayoutVars>
      </dgm:prSet>
      <dgm:spPr/>
    </dgm:pt>
    <dgm:pt modelId="{A1EBEF90-00EF-40BA-B02C-8A18298E5254}" type="pres">
      <dgm:prSet presAssocID="{FEB0E04B-FBEF-43C2-A94D-1FE3AB689596}" presName="sibTrans" presStyleCnt="0"/>
      <dgm:spPr/>
    </dgm:pt>
    <dgm:pt modelId="{8523EB4B-7093-46A4-A4B1-195D86F4A4CA}" type="pres">
      <dgm:prSet presAssocID="{3DA6AEDF-5D50-4544-B675-A2B831587EA3}" presName="node" presStyleLbl="node1" presStyleIdx="3" presStyleCnt="8">
        <dgm:presLayoutVars>
          <dgm:bulletEnabled val="1"/>
        </dgm:presLayoutVars>
      </dgm:prSet>
      <dgm:spPr/>
    </dgm:pt>
    <dgm:pt modelId="{E93B4347-9EC5-4568-AFE5-1DF7B24E3074}" type="pres">
      <dgm:prSet presAssocID="{82A07920-E5E9-498B-AD1B-F2C276B63677}" presName="sibTrans" presStyleCnt="0"/>
      <dgm:spPr/>
    </dgm:pt>
    <dgm:pt modelId="{C4AE2494-A2DE-4077-AF10-68B8601E876C}" type="pres">
      <dgm:prSet presAssocID="{2B21F9BC-173D-4CA5-8F88-D210508D5BB7}" presName="node" presStyleLbl="node1" presStyleIdx="4" presStyleCnt="8">
        <dgm:presLayoutVars>
          <dgm:bulletEnabled val="1"/>
        </dgm:presLayoutVars>
      </dgm:prSet>
      <dgm:spPr/>
    </dgm:pt>
    <dgm:pt modelId="{FE11E5FE-DB57-4350-890D-361C174606F1}" type="pres">
      <dgm:prSet presAssocID="{3B13380D-DC32-436C-AA1F-7011B2DDE441}" presName="sibTrans" presStyleCnt="0"/>
      <dgm:spPr/>
    </dgm:pt>
    <dgm:pt modelId="{40F06ECB-2B23-4457-ADF0-CC3F2C086E05}" type="pres">
      <dgm:prSet presAssocID="{4C8D7FBB-3DF9-42A8-B591-0FB6C14969E1}" presName="node" presStyleLbl="node1" presStyleIdx="5" presStyleCnt="8">
        <dgm:presLayoutVars>
          <dgm:bulletEnabled val="1"/>
        </dgm:presLayoutVars>
      </dgm:prSet>
      <dgm:spPr/>
    </dgm:pt>
    <dgm:pt modelId="{5B48E0EC-038A-474C-8D9D-0C96DFB2BC47}" type="pres">
      <dgm:prSet presAssocID="{0AFB5EC5-91CB-4B40-A7A4-9B718ACDBB3A}" presName="sibTrans" presStyleCnt="0"/>
      <dgm:spPr/>
    </dgm:pt>
    <dgm:pt modelId="{379AF0CD-C488-48B5-A25F-A945EF019936}" type="pres">
      <dgm:prSet presAssocID="{A9E67214-8BE2-42C2-9BB5-5EDD42827BAD}" presName="node" presStyleLbl="node1" presStyleIdx="6" presStyleCnt="8">
        <dgm:presLayoutVars>
          <dgm:bulletEnabled val="1"/>
        </dgm:presLayoutVars>
      </dgm:prSet>
      <dgm:spPr/>
    </dgm:pt>
    <dgm:pt modelId="{1355BB00-9834-4B1F-8438-A60BF23C4DB6}" type="pres">
      <dgm:prSet presAssocID="{01E64CB6-A947-4F2B-8460-E90492D185C9}" presName="sibTrans" presStyleCnt="0"/>
      <dgm:spPr/>
    </dgm:pt>
    <dgm:pt modelId="{7D03E45E-2774-4F8C-89C9-DEEF26C18C24}" type="pres">
      <dgm:prSet presAssocID="{E75F5236-3016-4471-A900-A4C0D3AEC759}" presName="node" presStyleLbl="node1" presStyleIdx="7" presStyleCnt="8">
        <dgm:presLayoutVars>
          <dgm:bulletEnabled val="1"/>
        </dgm:presLayoutVars>
      </dgm:prSet>
      <dgm:spPr/>
    </dgm:pt>
  </dgm:ptLst>
  <dgm:cxnLst>
    <dgm:cxn modelId="{85E14005-F758-418C-9682-7935E58AB04F}" type="presOf" srcId="{77764D47-E897-4910-B3BF-90AA0E83BDAC}" destId="{15F1CB59-2AA2-415E-8CF3-A909A17C4ABB}" srcOrd="0" destOrd="0" presId="urn:microsoft.com/office/officeart/2005/8/layout/default"/>
    <dgm:cxn modelId="{69B8E909-AD63-4644-8E0A-AC2FC4560B09}" type="presOf" srcId="{4C8D7FBB-3DF9-42A8-B591-0FB6C14969E1}" destId="{40F06ECB-2B23-4457-ADF0-CC3F2C086E05}" srcOrd="0" destOrd="0" presId="urn:microsoft.com/office/officeart/2005/8/layout/default"/>
    <dgm:cxn modelId="{C251AF0E-C9E4-4EE7-8AA3-A7B10F7C3603}" srcId="{E31986C6-C492-4071-A9FC-1D05A4931180}" destId="{77764D47-E897-4910-B3BF-90AA0E83BDAC}" srcOrd="1" destOrd="0" parTransId="{00F9EAC8-6ECD-47A1-B299-C497982E9382}" sibTransId="{3D57A76A-E160-4EB2-AE49-55E0FE1F3718}"/>
    <dgm:cxn modelId="{B33F6021-AE2D-49C4-810E-6A05241D8454}" type="presOf" srcId="{2B21F9BC-173D-4CA5-8F88-D210508D5BB7}" destId="{C4AE2494-A2DE-4077-AF10-68B8601E876C}" srcOrd="0" destOrd="0" presId="urn:microsoft.com/office/officeart/2005/8/layout/default"/>
    <dgm:cxn modelId="{D89F1527-9FF8-4D4F-96DE-3EAEF7AE2B16}" srcId="{E31986C6-C492-4071-A9FC-1D05A4931180}" destId="{4874ECC7-DBFD-4F6A-9829-305B3B9AD459}" srcOrd="2" destOrd="0" parTransId="{A2060C6D-DD27-4D24-990E-BE1F2E9DF8D7}" sibTransId="{FEB0E04B-FBEF-43C2-A94D-1FE3AB689596}"/>
    <dgm:cxn modelId="{0F73D828-CEAB-4D1A-A29D-F8BD2D836E1B}" srcId="{E31986C6-C492-4071-A9FC-1D05A4931180}" destId="{2B21F9BC-173D-4CA5-8F88-D210508D5BB7}" srcOrd="4" destOrd="0" parTransId="{528BC7DA-8E32-450C-BFAD-7C5046DA3F02}" sibTransId="{3B13380D-DC32-436C-AA1F-7011B2DDE441}"/>
    <dgm:cxn modelId="{5EC90A30-7799-4E0D-AA33-E040E3B5EC93}" srcId="{E31986C6-C492-4071-A9FC-1D05A4931180}" destId="{F562939B-39C7-425A-B60A-5CBB7B705DDE}" srcOrd="0" destOrd="0" parTransId="{E95C8D00-E70E-4AFA-8035-3BBF980042CF}" sibTransId="{C7833C6C-4727-4234-B574-E536706C286D}"/>
    <dgm:cxn modelId="{B5449E37-F482-490C-AAEA-B1ED679C1615}" srcId="{E31986C6-C492-4071-A9FC-1D05A4931180}" destId="{3DA6AEDF-5D50-4544-B675-A2B831587EA3}" srcOrd="3" destOrd="0" parTransId="{0859599C-1E5B-4EB3-8F39-0ADC9B8B9C32}" sibTransId="{82A07920-E5E9-498B-AD1B-F2C276B63677}"/>
    <dgm:cxn modelId="{B95F1A6E-480B-4977-9D02-227C3893DF0D}" srcId="{E31986C6-C492-4071-A9FC-1D05A4931180}" destId="{A9E67214-8BE2-42C2-9BB5-5EDD42827BAD}" srcOrd="6" destOrd="0" parTransId="{E7314B8F-05DC-4FC3-9D47-B145DBCE5B14}" sibTransId="{01E64CB6-A947-4F2B-8460-E90492D185C9}"/>
    <dgm:cxn modelId="{F2D31371-6A59-48BC-9646-80F19E0E67E9}" type="presOf" srcId="{E75F5236-3016-4471-A900-A4C0D3AEC759}" destId="{7D03E45E-2774-4F8C-89C9-DEEF26C18C24}" srcOrd="0" destOrd="0" presId="urn:microsoft.com/office/officeart/2005/8/layout/default"/>
    <dgm:cxn modelId="{13877B51-C957-422D-B3A5-0C8DC4B48708}" srcId="{E31986C6-C492-4071-A9FC-1D05A4931180}" destId="{4C8D7FBB-3DF9-42A8-B591-0FB6C14969E1}" srcOrd="5" destOrd="0" parTransId="{75D3413C-2BDA-4FC1-A471-8952C23168FB}" sibTransId="{0AFB5EC5-91CB-4B40-A7A4-9B718ACDBB3A}"/>
    <dgm:cxn modelId="{F2DE809C-659C-4478-970D-EDA25E0BDA48}" type="presOf" srcId="{A9E67214-8BE2-42C2-9BB5-5EDD42827BAD}" destId="{379AF0CD-C488-48B5-A25F-A945EF019936}" srcOrd="0" destOrd="0" presId="urn:microsoft.com/office/officeart/2005/8/layout/default"/>
    <dgm:cxn modelId="{501756A2-72B6-4214-A2A6-43697DF377A6}" srcId="{E31986C6-C492-4071-A9FC-1D05A4931180}" destId="{E75F5236-3016-4471-A900-A4C0D3AEC759}" srcOrd="7" destOrd="0" parTransId="{5647C346-2A2B-40E1-B0BA-0750D0361303}" sibTransId="{7FCA9545-805B-4192-B8F6-B40885E13954}"/>
    <dgm:cxn modelId="{2B8B78C2-0C6B-4529-92EF-35B4668FC92F}" type="presOf" srcId="{3DA6AEDF-5D50-4544-B675-A2B831587EA3}" destId="{8523EB4B-7093-46A4-A4B1-195D86F4A4CA}" srcOrd="0" destOrd="0" presId="urn:microsoft.com/office/officeart/2005/8/layout/default"/>
    <dgm:cxn modelId="{D606ADD3-1453-41DA-99FE-A87FEA6A39A2}" type="presOf" srcId="{4874ECC7-DBFD-4F6A-9829-305B3B9AD459}" destId="{D3027D45-F25A-4AD1-A398-582A718D2063}" srcOrd="0" destOrd="0" presId="urn:microsoft.com/office/officeart/2005/8/layout/default"/>
    <dgm:cxn modelId="{E63246ED-AF31-4701-ADE2-4927635A928A}" type="presOf" srcId="{F562939B-39C7-425A-B60A-5CBB7B705DDE}" destId="{E7199E41-2FF0-4395-AB56-A45ADB37A90D}" srcOrd="0" destOrd="0" presId="urn:microsoft.com/office/officeart/2005/8/layout/default"/>
    <dgm:cxn modelId="{F36817F8-8295-467B-9B4A-531AA4CF8A64}" type="presOf" srcId="{E31986C6-C492-4071-A9FC-1D05A4931180}" destId="{9D5616F5-2E6C-409E-94ED-22A2DFE29787}" srcOrd="0" destOrd="0" presId="urn:microsoft.com/office/officeart/2005/8/layout/default"/>
    <dgm:cxn modelId="{11CAE2B0-4A79-4851-9BE3-8109EE62AF32}" type="presParOf" srcId="{9D5616F5-2E6C-409E-94ED-22A2DFE29787}" destId="{E7199E41-2FF0-4395-AB56-A45ADB37A90D}" srcOrd="0" destOrd="0" presId="urn:microsoft.com/office/officeart/2005/8/layout/default"/>
    <dgm:cxn modelId="{E4DD87F9-277C-419B-86D9-6780EDC36A73}" type="presParOf" srcId="{9D5616F5-2E6C-409E-94ED-22A2DFE29787}" destId="{5D568AE3-3A76-4690-871E-5754349CF05A}" srcOrd="1" destOrd="0" presId="urn:microsoft.com/office/officeart/2005/8/layout/default"/>
    <dgm:cxn modelId="{09CDC343-3BAC-4C7B-9CC0-411F43C76958}" type="presParOf" srcId="{9D5616F5-2E6C-409E-94ED-22A2DFE29787}" destId="{15F1CB59-2AA2-415E-8CF3-A909A17C4ABB}" srcOrd="2" destOrd="0" presId="urn:microsoft.com/office/officeart/2005/8/layout/default"/>
    <dgm:cxn modelId="{6A731BCF-E083-4EAD-B07B-7CD0AFC52B1A}" type="presParOf" srcId="{9D5616F5-2E6C-409E-94ED-22A2DFE29787}" destId="{9E4DEABF-0202-4EE7-8E39-7751E7187117}" srcOrd="3" destOrd="0" presId="urn:microsoft.com/office/officeart/2005/8/layout/default"/>
    <dgm:cxn modelId="{7D5C75AC-9247-424E-85EB-AC40D88C72D7}" type="presParOf" srcId="{9D5616F5-2E6C-409E-94ED-22A2DFE29787}" destId="{D3027D45-F25A-4AD1-A398-582A718D2063}" srcOrd="4" destOrd="0" presId="urn:microsoft.com/office/officeart/2005/8/layout/default"/>
    <dgm:cxn modelId="{3F7EA734-34B8-4B1B-8A49-7F76D1F43DC6}" type="presParOf" srcId="{9D5616F5-2E6C-409E-94ED-22A2DFE29787}" destId="{A1EBEF90-00EF-40BA-B02C-8A18298E5254}" srcOrd="5" destOrd="0" presId="urn:microsoft.com/office/officeart/2005/8/layout/default"/>
    <dgm:cxn modelId="{E5E8FA3D-1E78-46BF-BC9E-39042B791A7E}" type="presParOf" srcId="{9D5616F5-2E6C-409E-94ED-22A2DFE29787}" destId="{8523EB4B-7093-46A4-A4B1-195D86F4A4CA}" srcOrd="6" destOrd="0" presId="urn:microsoft.com/office/officeart/2005/8/layout/default"/>
    <dgm:cxn modelId="{59FCDA85-9282-4EB8-BA26-7247B9F8744C}" type="presParOf" srcId="{9D5616F5-2E6C-409E-94ED-22A2DFE29787}" destId="{E93B4347-9EC5-4568-AFE5-1DF7B24E3074}" srcOrd="7" destOrd="0" presId="urn:microsoft.com/office/officeart/2005/8/layout/default"/>
    <dgm:cxn modelId="{F7181FD0-4A54-4436-B5C4-AE7E34327EAD}" type="presParOf" srcId="{9D5616F5-2E6C-409E-94ED-22A2DFE29787}" destId="{C4AE2494-A2DE-4077-AF10-68B8601E876C}" srcOrd="8" destOrd="0" presId="urn:microsoft.com/office/officeart/2005/8/layout/default"/>
    <dgm:cxn modelId="{3AD492D3-A607-4BCB-AEC7-E80A1795B672}" type="presParOf" srcId="{9D5616F5-2E6C-409E-94ED-22A2DFE29787}" destId="{FE11E5FE-DB57-4350-890D-361C174606F1}" srcOrd="9" destOrd="0" presId="urn:microsoft.com/office/officeart/2005/8/layout/default"/>
    <dgm:cxn modelId="{366E8020-9CD0-4D2E-9A90-F64ED0107303}" type="presParOf" srcId="{9D5616F5-2E6C-409E-94ED-22A2DFE29787}" destId="{40F06ECB-2B23-4457-ADF0-CC3F2C086E05}" srcOrd="10" destOrd="0" presId="urn:microsoft.com/office/officeart/2005/8/layout/default"/>
    <dgm:cxn modelId="{631DF9BC-730A-4FFB-8C79-E817B97B0867}" type="presParOf" srcId="{9D5616F5-2E6C-409E-94ED-22A2DFE29787}" destId="{5B48E0EC-038A-474C-8D9D-0C96DFB2BC47}" srcOrd="11" destOrd="0" presId="urn:microsoft.com/office/officeart/2005/8/layout/default"/>
    <dgm:cxn modelId="{C091E910-4774-4328-9821-635EAEB0EB4D}" type="presParOf" srcId="{9D5616F5-2E6C-409E-94ED-22A2DFE29787}" destId="{379AF0CD-C488-48B5-A25F-A945EF019936}" srcOrd="12" destOrd="0" presId="urn:microsoft.com/office/officeart/2005/8/layout/default"/>
    <dgm:cxn modelId="{FB0DE586-51B6-4521-8013-64BDBFC3F8AB}" type="presParOf" srcId="{9D5616F5-2E6C-409E-94ED-22A2DFE29787}" destId="{1355BB00-9834-4B1F-8438-A60BF23C4DB6}" srcOrd="13" destOrd="0" presId="urn:microsoft.com/office/officeart/2005/8/layout/default"/>
    <dgm:cxn modelId="{E7F85FC7-F97D-41B2-AAF0-E220924754B7}" type="presParOf" srcId="{9D5616F5-2E6C-409E-94ED-22A2DFE29787}" destId="{7D03E45E-2774-4F8C-89C9-DEEF26C18C24}" srcOrd="1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3630DB-3524-4EAD-A1B6-FAD2CFE7CDA9}"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sl-SI"/>
        </a:p>
      </dgm:t>
    </dgm:pt>
    <dgm:pt modelId="{36FEA707-A57B-455E-8339-E80C4D9750E7}">
      <dgm:prSet phldrT="[besedilo]"/>
      <dgm:spPr/>
      <dgm:t>
        <a:bodyPr/>
        <a:lstStyle/>
        <a:p>
          <a:r>
            <a:rPr lang="sl-SI" b="1" dirty="0"/>
            <a:t>Additional Support for Inclusion</a:t>
          </a:r>
        </a:p>
      </dgm:t>
    </dgm:pt>
    <dgm:pt modelId="{1AF00E1D-226C-433C-B65A-214FC77F3A67}" type="parTrans" cxnId="{6A64C093-3F1B-4F85-98CE-82E0CFAD927D}">
      <dgm:prSet/>
      <dgm:spPr/>
      <dgm:t>
        <a:bodyPr/>
        <a:lstStyle/>
        <a:p>
          <a:endParaRPr lang="sl-SI"/>
        </a:p>
      </dgm:t>
    </dgm:pt>
    <dgm:pt modelId="{CA8AB744-CAD8-4A36-A652-3AA04DA7A7DF}" type="sibTrans" cxnId="{6A64C093-3F1B-4F85-98CE-82E0CFAD927D}">
      <dgm:prSet/>
      <dgm:spPr/>
      <dgm:t>
        <a:bodyPr/>
        <a:lstStyle/>
        <a:p>
          <a:endParaRPr lang="sl-SI"/>
        </a:p>
      </dgm:t>
    </dgm:pt>
    <dgm:pt modelId="{DCBD4EBE-97FB-45BA-AB8B-58589718151E}">
      <dgm:prSet phldrT="[besedilo]"/>
      <dgm:spPr/>
      <dgm:t>
        <a:bodyPr/>
        <a:lstStyle/>
        <a:p>
          <a:r>
            <a:rPr lang="sl-SI" b="1" dirty="0"/>
            <a:t>250 EUR/a month</a:t>
          </a:r>
        </a:p>
      </dgm:t>
    </dgm:pt>
    <dgm:pt modelId="{CB21C7CE-4E5E-4789-9E8C-4C1977D5FD60}" type="parTrans" cxnId="{21924B0D-01E5-4C91-9F45-023860FAA431}">
      <dgm:prSet/>
      <dgm:spPr/>
      <dgm:t>
        <a:bodyPr/>
        <a:lstStyle/>
        <a:p>
          <a:endParaRPr lang="sl-SI"/>
        </a:p>
      </dgm:t>
    </dgm:pt>
    <dgm:pt modelId="{4A9213D7-187E-4F90-9189-E76F54A09F4A}" type="sibTrans" cxnId="{21924B0D-01E5-4C91-9F45-023860FAA431}">
      <dgm:prSet/>
      <dgm:spPr/>
      <dgm:t>
        <a:bodyPr/>
        <a:lstStyle/>
        <a:p>
          <a:endParaRPr lang="sl-SI"/>
        </a:p>
      </dgm:t>
    </dgm:pt>
    <dgm:pt modelId="{D19B62A3-5725-4386-95E3-A2771815B4D8}">
      <dgm:prSet phldrT="[besedilo]"/>
      <dgm:spPr/>
      <dgm:t>
        <a:bodyPr/>
        <a:lstStyle/>
        <a:p>
          <a:r>
            <a:rPr lang="en-US" dirty="0"/>
            <a:t>CONDITION: the student receives a state scholarship or the student is a member of a family where one of the children or parents has a decision from the CSD/ ZZZS/ZRSŠ decision, or the student </a:t>
          </a:r>
          <a:r>
            <a:rPr lang="sl-SI" dirty="0"/>
            <a:t>itself</a:t>
          </a:r>
          <a:r>
            <a:rPr lang="en-US" dirty="0"/>
            <a:t> has a ZRSŠ/CSD/ZZZS decision (companion, adjustment of teaching, disability, etc.), or the student comes from a single-parent or foster family, or</a:t>
          </a:r>
          <a:r>
            <a:rPr lang="sl-SI" dirty="0"/>
            <a:t> if </a:t>
          </a:r>
          <a:r>
            <a:rPr lang="en-US" dirty="0"/>
            <a:t>Slovenia offers the student international protection, or the student is a representative of the Roma community</a:t>
          </a:r>
          <a:r>
            <a:rPr lang="sl-SI" dirty="0"/>
            <a:t>.</a:t>
          </a:r>
        </a:p>
      </dgm:t>
    </dgm:pt>
    <dgm:pt modelId="{02910E2B-BB4A-4AC1-BEAB-3CAF2613E857}" type="parTrans" cxnId="{6BFA9B45-CC1A-435D-8D60-9C44FC818EBF}">
      <dgm:prSet/>
      <dgm:spPr/>
      <dgm:t>
        <a:bodyPr/>
        <a:lstStyle/>
        <a:p>
          <a:endParaRPr lang="sl-SI"/>
        </a:p>
      </dgm:t>
    </dgm:pt>
    <dgm:pt modelId="{310B89FE-1355-4FA6-BAD1-3975548E32E8}" type="sibTrans" cxnId="{6BFA9B45-CC1A-435D-8D60-9C44FC818EBF}">
      <dgm:prSet/>
      <dgm:spPr/>
      <dgm:t>
        <a:bodyPr/>
        <a:lstStyle/>
        <a:p>
          <a:endParaRPr lang="sl-SI"/>
        </a:p>
      </dgm:t>
    </dgm:pt>
    <dgm:pt modelId="{F235FC3D-FCCC-4CA6-BC02-C69EBB50D59C}">
      <dgm:prSet phldrT="[besedilo]"/>
      <dgm:spPr/>
      <dgm:t>
        <a:bodyPr/>
        <a:lstStyle/>
        <a:p>
          <a:r>
            <a:rPr lang="sl-SI" b="1" dirty="0"/>
            <a:t>Green Travel Supplement</a:t>
          </a:r>
        </a:p>
      </dgm:t>
    </dgm:pt>
    <dgm:pt modelId="{02522EAC-DC6A-453C-A8D2-6AE8CB8051B1}" type="parTrans" cxnId="{6E02A085-42FE-47CE-A1F8-55C9B40D0014}">
      <dgm:prSet/>
      <dgm:spPr/>
      <dgm:t>
        <a:bodyPr/>
        <a:lstStyle/>
        <a:p>
          <a:endParaRPr lang="sl-SI"/>
        </a:p>
      </dgm:t>
    </dgm:pt>
    <dgm:pt modelId="{6AF3A616-162A-453F-9A9F-A52235171A65}" type="sibTrans" cxnId="{6E02A085-42FE-47CE-A1F8-55C9B40D0014}">
      <dgm:prSet/>
      <dgm:spPr/>
      <dgm:t>
        <a:bodyPr/>
        <a:lstStyle/>
        <a:p>
          <a:endParaRPr lang="sl-SI"/>
        </a:p>
      </dgm:t>
    </dgm:pt>
    <dgm:pt modelId="{6EECECF1-6B5D-4939-8B0A-12957C5E6DC1}">
      <dgm:prSet phldrT="[besedilo]"/>
      <dgm:spPr/>
      <dgm:t>
        <a:bodyPr/>
        <a:lstStyle/>
        <a:p>
          <a:r>
            <a:rPr lang="sl-SI" b="1" dirty="0"/>
            <a:t>EUR 50 (one-off allowance)</a:t>
          </a:r>
        </a:p>
      </dgm:t>
    </dgm:pt>
    <dgm:pt modelId="{56BC307A-9805-420C-95CA-E1BC2F1350A5}" type="parTrans" cxnId="{E68C0AAC-D5D4-4B2A-A379-771C40CA4FB1}">
      <dgm:prSet/>
      <dgm:spPr/>
      <dgm:t>
        <a:bodyPr/>
        <a:lstStyle/>
        <a:p>
          <a:endParaRPr lang="sl-SI"/>
        </a:p>
      </dgm:t>
    </dgm:pt>
    <dgm:pt modelId="{6AB31E01-866E-4DF0-95AC-44C04538EA3B}" type="sibTrans" cxnId="{E68C0AAC-D5D4-4B2A-A379-771C40CA4FB1}">
      <dgm:prSet/>
      <dgm:spPr/>
      <dgm:t>
        <a:bodyPr/>
        <a:lstStyle/>
        <a:p>
          <a:endParaRPr lang="sl-SI"/>
        </a:p>
      </dgm:t>
    </dgm:pt>
    <dgm:pt modelId="{036CF78C-4176-4B67-9A52-9C86A73AE612}">
      <dgm:prSet phldrT="[besedilo]"/>
      <dgm:spPr/>
      <dgm:t>
        <a:bodyPr/>
        <a:lstStyle/>
        <a:p>
          <a:r>
            <a:rPr lang="en-US" dirty="0"/>
            <a:t>CONDITION: travel to and from the place of mobility by bus, train, boat, and/or other group transport (e.g., </a:t>
          </a:r>
          <a:r>
            <a:rPr lang="en-US" dirty="0" err="1"/>
            <a:t>GoOpti</a:t>
          </a:r>
          <a:r>
            <a:rPr lang="en-US" dirty="0"/>
            <a:t>, etc.).</a:t>
          </a:r>
          <a:endParaRPr lang="sl-SI" dirty="0"/>
        </a:p>
      </dgm:t>
    </dgm:pt>
    <dgm:pt modelId="{483DC3C2-A24C-4ECC-A9B8-A47CF5FD525F}" type="parTrans" cxnId="{6718B930-1594-4AA9-9686-E445B7AC0D6E}">
      <dgm:prSet/>
      <dgm:spPr/>
      <dgm:t>
        <a:bodyPr/>
        <a:lstStyle/>
        <a:p>
          <a:endParaRPr lang="sl-SI"/>
        </a:p>
      </dgm:t>
    </dgm:pt>
    <dgm:pt modelId="{F82675C9-4A55-4006-AEE8-15AC957BB7D1}" type="sibTrans" cxnId="{6718B930-1594-4AA9-9686-E445B7AC0D6E}">
      <dgm:prSet/>
      <dgm:spPr/>
      <dgm:t>
        <a:bodyPr/>
        <a:lstStyle/>
        <a:p>
          <a:endParaRPr lang="sl-SI"/>
        </a:p>
      </dgm:t>
    </dgm:pt>
    <dgm:pt modelId="{99AE9EF8-8EC8-4F05-A4BC-AAD2554B1FE7}" type="pres">
      <dgm:prSet presAssocID="{FC3630DB-3524-4EAD-A1B6-FAD2CFE7CDA9}" presName="Name0" presStyleCnt="0">
        <dgm:presLayoutVars>
          <dgm:dir/>
          <dgm:animLvl val="lvl"/>
          <dgm:resizeHandles val="exact"/>
        </dgm:presLayoutVars>
      </dgm:prSet>
      <dgm:spPr/>
    </dgm:pt>
    <dgm:pt modelId="{843A3C06-1167-437D-9E56-DD47FD9E9127}" type="pres">
      <dgm:prSet presAssocID="{36FEA707-A57B-455E-8339-E80C4D9750E7}" presName="linNode" presStyleCnt="0"/>
      <dgm:spPr/>
    </dgm:pt>
    <dgm:pt modelId="{4AE41E06-B4EA-44B7-90EB-310B0A8F29A5}" type="pres">
      <dgm:prSet presAssocID="{36FEA707-A57B-455E-8339-E80C4D9750E7}" presName="parentText" presStyleLbl="node1" presStyleIdx="0" presStyleCnt="2">
        <dgm:presLayoutVars>
          <dgm:chMax val="1"/>
          <dgm:bulletEnabled val="1"/>
        </dgm:presLayoutVars>
      </dgm:prSet>
      <dgm:spPr/>
    </dgm:pt>
    <dgm:pt modelId="{5D4989F4-A0F6-44CB-83E2-6DE02E4A7E4D}" type="pres">
      <dgm:prSet presAssocID="{36FEA707-A57B-455E-8339-E80C4D9750E7}" presName="descendantText" presStyleLbl="alignAccFollowNode1" presStyleIdx="0" presStyleCnt="2">
        <dgm:presLayoutVars>
          <dgm:bulletEnabled val="1"/>
        </dgm:presLayoutVars>
      </dgm:prSet>
      <dgm:spPr/>
    </dgm:pt>
    <dgm:pt modelId="{A9CF0BA8-D0E7-46E9-97E2-5990649E57DD}" type="pres">
      <dgm:prSet presAssocID="{CA8AB744-CAD8-4A36-A652-3AA04DA7A7DF}" presName="sp" presStyleCnt="0"/>
      <dgm:spPr/>
    </dgm:pt>
    <dgm:pt modelId="{627E5A37-2353-444C-A1EA-8DA6CCA66DCB}" type="pres">
      <dgm:prSet presAssocID="{F235FC3D-FCCC-4CA6-BC02-C69EBB50D59C}" presName="linNode" presStyleCnt="0"/>
      <dgm:spPr/>
    </dgm:pt>
    <dgm:pt modelId="{461FE288-CCD0-4B49-897D-856F1D067AD0}" type="pres">
      <dgm:prSet presAssocID="{F235FC3D-FCCC-4CA6-BC02-C69EBB50D59C}" presName="parentText" presStyleLbl="node1" presStyleIdx="1" presStyleCnt="2" custLinFactNeighborX="-518" custLinFactNeighborY="3">
        <dgm:presLayoutVars>
          <dgm:chMax val="1"/>
          <dgm:bulletEnabled val="1"/>
        </dgm:presLayoutVars>
      </dgm:prSet>
      <dgm:spPr/>
    </dgm:pt>
    <dgm:pt modelId="{247B71A5-163D-4F82-8AED-82AC53EA53AA}" type="pres">
      <dgm:prSet presAssocID="{F235FC3D-FCCC-4CA6-BC02-C69EBB50D59C}" presName="descendantText" presStyleLbl="alignAccFollowNode1" presStyleIdx="1" presStyleCnt="2">
        <dgm:presLayoutVars>
          <dgm:bulletEnabled val="1"/>
        </dgm:presLayoutVars>
      </dgm:prSet>
      <dgm:spPr/>
    </dgm:pt>
  </dgm:ptLst>
  <dgm:cxnLst>
    <dgm:cxn modelId="{21924B0D-01E5-4C91-9F45-023860FAA431}" srcId="{36FEA707-A57B-455E-8339-E80C4D9750E7}" destId="{DCBD4EBE-97FB-45BA-AB8B-58589718151E}" srcOrd="0" destOrd="0" parTransId="{CB21C7CE-4E5E-4789-9E8C-4C1977D5FD60}" sibTransId="{4A9213D7-187E-4F90-9189-E76F54A09F4A}"/>
    <dgm:cxn modelId="{BE8AD61D-ADCA-425B-BF11-F4F60F3D8F57}" type="presOf" srcId="{DCBD4EBE-97FB-45BA-AB8B-58589718151E}" destId="{5D4989F4-A0F6-44CB-83E2-6DE02E4A7E4D}" srcOrd="0" destOrd="0" presId="urn:microsoft.com/office/officeart/2005/8/layout/vList5"/>
    <dgm:cxn modelId="{6718B930-1594-4AA9-9686-E445B7AC0D6E}" srcId="{F235FC3D-FCCC-4CA6-BC02-C69EBB50D59C}" destId="{036CF78C-4176-4B67-9A52-9C86A73AE612}" srcOrd="1" destOrd="0" parTransId="{483DC3C2-A24C-4ECC-A9B8-A47CF5FD525F}" sibTransId="{F82675C9-4A55-4006-AEE8-15AC957BB7D1}"/>
    <dgm:cxn modelId="{6BFA9B45-CC1A-435D-8D60-9C44FC818EBF}" srcId="{36FEA707-A57B-455E-8339-E80C4D9750E7}" destId="{D19B62A3-5725-4386-95E3-A2771815B4D8}" srcOrd="1" destOrd="0" parTransId="{02910E2B-BB4A-4AC1-BEAB-3CAF2613E857}" sibTransId="{310B89FE-1355-4FA6-BAD1-3975548E32E8}"/>
    <dgm:cxn modelId="{8C18F64A-3578-427C-9E42-E3F47219F98F}" type="presOf" srcId="{D19B62A3-5725-4386-95E3-A2771815B4D8}" destId="{5D4989F4-A0F6-44CB-83E2-6DE02E4A7E4D}" srcOrd="0" destOrd="1" presId="urn:microsoft.com/office/officeart/2005/8/layout/vList5"/>
    <dgm:cxn modelId="{2DA0AD6B-FE43-4ABC-AA48-EE194FE906D6}" type="presOf" srcId="{6EECECF1-6B5D-4939-8B0A-12957C5E6DC1}" destId="{247B71A5-163D-4F82-8AED-82AC53EA53AA}" srcOrd="0" destOrd="0" presId="urn:microsoft.com/office/officeart/2005/8/layout/vList5"/>
    <dgm:cxn modelId="{BFB6CC7C-A8D9-49A0-ADE3-C57C64B2728A}" type="presOf" srcId="{F235FC3D-FCCC-4CA6-BC02-C69EBB50D59C}" destId="{461FE288-CCD0-4B49-897D-856F1D067AD0}" srcOrd="0" destOrd="0" presId="urn:microsoft.com/office/officeart/2005/8/layout/vList5"/>
    <dgm:cxn modelId="{6E02A085-42FE-47CE-A1F8-55C9B40D0014}" srcId="{FC3630DB-3524-4EAD-A1B6-FAD2CFE7CDA9}" destId="{F235FC3D-FCCC-4CA6-BC02-C69EBB50D59C}" srcOrd="1" destOrd="0" parTransId="{02522EAC-DC6A-453C-A8D2-6AE8CB8051B1}" sibTransId="{6AF3A616-162A-453F-9A9F-A52235171A65}"/>
    <dgm:cxn modelId="{6A64C093-3F1B-4F85-98CE-82E0CFAD927D}" srcId="{FC3630DB-3524-4EAD-A1B6-FAD2CFE7CDA9}" destId="{36FEA707-A57B-455E-8339-E80C4D9750E7}" srcOrd="0" destOrd="0" parTransId="{1AF00E1D-226C-433C-B65A-214FC77F3A67}" sibTransId="{CA8AB744-CAD8-4A36-A652-3AA04DA7A7DF}"/>
    <dgm:cxn modelId="{E68C0AAC-D5D4-4B2A-A379-771C40CA4FB1}" srcId="{F235FC3D-FCCC-4CA6-BC02-C69EBB50D59C}" destId="{6EECECF1-6B5D-4939-8B0A-12957C5E6DC1}" srcOrd="0" destOrd="0" parTransId="{56BC307A-9805-420C-95CA-E1BC2F1350A5}" sibTransId="{6AB31E01-866E-4DF0-95AC-44C04538EA3B}"/>
    <dgm:cxn modelId="{6D0F2CBC-E9DB-4329-8AE2-3FC21345A31F}" type="presOf" srcId="{FC3630DB-3524-4EAD-A1B6-FAD2CFE7CDA9}" destId="{99AE9EF8-8EC8-4F05-A4BC-AAD2554B1FE7}" srcOrd="0" destOrd="0" presId="urn:microsoft.com/office/officeart/2005/8/layout/vList5"/>
    <dgm:cxn modelId="{08978FEC-C4E2-4F58-81BC-0E21E88C2248}" type="presOf" srcId="{36FEA707-A57B-455E-8339-E80C4D9750E7}" destId="{4AE41E06-B4EA-44B7-90EB-310B0A8F29A5}" srcOrd="0" destOrd="0" presId="urn:microsoft.com/office/officeart/2005/8/layout/vList5"/>
    <dgm:cxn modelId="{4309DBFF-1F72-463E-ADB7-98CAFD0096A3}" type="presOf" srcId="{036CF78C-4176-4B67-9A52-9C86A73AE612}" destId="{247B71A5-163D-4F82-8AED-82AC53EA53AA}" srcOrd="0" destOrd="1" presId="urn:microsoft.com/office/officeart/2005/8/layout/vList5"/>
    <dgm:cxn modelId="{BA88BE98-0CB8-4653-A5CC-2309A19DAFB2}" type="presParOf" srcId="{99AE9EF8-8EC8-4F05-A4BC-AAD2554B1FE7}" destId="{843A3C06-1167-437D-9E56-DD47FD9E9127}" srcOrd="0" destOrd="0" presId="urn:microsoft.com/office/officeart/2005/8/layout/vList5"/>
    <dgm:cxn modelId="{2FC1085F-5048-405E-8948-01998021F4A2}" type="presParOf" srcId="{843A3C06-1167-437D-9E56-DD47FD9E9127}" destId="{4AE41E06-B4EA-44B7-90EB-310B0A8F29A5}" srcOrd="0" destOrd="0" presId="urn:microsoft.com/office/officeart/2005/8/layout/vList5"/>
    <dgm:cxn modelId="{C2C90497-D375-41EA-849D-8B9459BED86E}" type="presParOf" srcId="{843A3C06-1167-437D-9E56-DD47FD9E9127}" destId="{5D4989F4-A0F6-44CB-83E2-6DE02E4A7E4D}" srcOrd="1" destOrd="0" presId="urn:microsoft.com/office/officeart/2005/8/layout/vList5"/>
    <dgm:cxn modelId="{7A6B2418-90BD-4807-8CFB-71C52252D0DB}" type="presParOf" srcId="{99AE9EF8-8EC8-4F05-A4BC-AAD2554B1FE7}" destId="{A9CF0BA8-D0E7-46E9-97E2-5990649E57DD}" srcOrd="1" destOrd="0" presId="urn:microsoft.com/office/officeart/2005/8/layout/vList5"/>
    <dgm:cxn modelId="{EAD7074E-5A2C-4F2D-A0BE-83BA6C2638D7}" type="presParOf" srcId="{99AE9EF8-8EC8-4F05-A4BC-AAD2554B1FE7}" destId="{627E5A37-2353-444C-A1EA-8DA6CCA66DCB}" srcOrd="2" destOrd="0" presId="urn:microsoft.com/office/officeart/2005/8/layout/vList5"/>
    <dgm:cxn modelId="{C3BC7CF6-DF45-4D2A-8D86-538FF30641AC}" type="presParOf" srcId="{627E5A37-2353-444C-A1EA-8DA6CCA66DCB}" destId="{461FE288-CCD0-4B49-897D-856F1D067AD0}" srcOrd="0" destOrd="0" presId="urn:microsoft.com/office/officeart/2005/8/layout/vList5"/>
    <dgm:cxn modelId="{7C3A4EF4-ABF0-4AA0-B5AD-A55E5E6DA171}" type="presParOf" srcId="{627E5A37-2353-444C-A1EA-8DA6CCA66DCB}" destId="{247B71A5-163D-4F82-8AED-82AC53EA53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C0B29E-36D1-481E-B7F2-2BB750C355B9}" type="doc">
      <dgm:prSet loTypeId="urn:microsoft.com/office/officeart/2005/8/layout/process3" loCatId="process" qsTypeId="urn:microsoft.com/office/officeart/2005/8/quickstyle/simple1" qsCatId="simple" csTypeId="urn:microsoft.com/office/officeart/2005/8/colors/accent4_1" csCatId="accent4" phldr="1"/>
      <dgm:spPr/>
      <dgm:t>
        <a:bodyPr/>
        <a:lstStyle/>
        <a:p>
          <a:endParaRPr lang="sl-SI"/>
        </a:p>
      </dgm:t>
    </dgm:pt>
    <dgm:pt modelId="{23FC67FE-2E3C-4EFB-9C20-09AB7153D2E8}">
      <dgm:prSet phldrT="[besedilo]" custT="1"/>
      <dgm:spPr/>
      <dgm:t>
        <a:bodyPr/>
        <a:lstStyle/>
        <a:p>
          <a:r>
            <a:rPr lang="sl-SI" sz="2400" dirty="0"/>
            <a:t>4. </a:t>
          </a:r>
          <a:r>
            <a:rPr lang="sl-SI" sz="2200" dirty="0"/>
            <a:t>January 2026</a:t>
          </a:r>
        </a:p>
      </dgm:t>
    </dgm:pt>
    <dgm:pt modelId="{5C39C490-F06C-49E0-A5DD-A391AA1A3543}" type="parTrans" cxnId="{3CA7D5A1-584D-462C-BAFB-04E96CB1ADB4}">
      <dgm:prSet/>
      <dgm:spPr/>
      <dgm:t>
        <a:bodyPr/>
        <a:lstStyle/>
        <a:p>
          <a:endParaRPr lang="sl-SI"/>
        </a:p>
      </dgm:t>
    </dgm:pt>
    <dgm:pt modelId="{B7613830-ABAB-4749-B7E1-B23FE43F7220}" type="sibTrans" cxnId="{3CA7D5A1-584D-462C-BAFB-04E96CB1ADB4}">
      <dgm:prSet/>
      <dgm:spPr/>
      <dgm:t>
        <a:bodyPr/>
        <a:lstStyle/>
        <a:p>
          <a:endParaRPr lang="sl-SI"/>
        </a:p>
      </dgm:t>
    </dgm:pt>
    <dgm:pt modelId="{6EBC9CFD-5928-40F4-B6B4-39D079194510}">
      <dgm:prSet phldrT="[besedilo]" custT="1"/>
      <dgm:spPr/>
      <dgm:t>
        <a:bodyPr/>
        <a:lstStyle/>
        <a:p>
          <a:r>
            <a:rPr lang="sl-SI" sz="2400" dirty="0"/>
            <a:t>13. </a:t>
          </a:r>
          <a:r>
            <a:rPr lang="sl-SI" sz="2200" dirty="0"/>
            <a:t>February 2026</a:t>
          </a:r>
        </a:p>
      </dgm:t>
    </dgm:pt>
    <dgm:pt modelId="{0EFAE045-86C1-452F-9E0B-D93508B05AB7}" type="parTrans" cxnId="{45D5AEB6-4364-4465-AB15-263715B4E8CD}">
      <dgm:prSet/>
      <dgm:spPr/>
      <dgm:t>
        <a:bodyPr/>
        <a:lstStyle/>
        <a:p>
          <a:endParaRPr lang="sl-SI"/>
        </a:p>
      </dgm:t>
    </dgm:pt>
    <dgm:pt modelId="{7A8FF2E6-1F34-4CBE-94DC-95DEA56D6D9E}" type="sibTrans" cxnId="{45D5AEB6-4364-4465-AB15-263715B4E8CD}">
      <dgm:prSet/>
      <dgm:spPr/>
      <dgm:t>
        <a:bodyPr/>
        <a:lstStyle/>
        <a:p>
          <a:endParaRPr lang="sl-SI"/>
        </a:p>
      </dgm:t>
    </dgm:pt>
    <dgm:pt modelId="{280FE613-2861-4E72-A765-9FE6D3D30AAC}">
      <dgm:prSet phldrT="[besedilo]" custT="1"/>
      <dgm:spPr/>
      <dgm:t>
        <a:bodyPr/>
        <a:lstStyle/>
        <a:p>
          <a:r>
            <a:rPr lang="sl-SI" sz="2400" dirty="0"/>
            <a:t>spring/ fall  2026</a:t>
          </a:r>
        </a:p>
      </dgm:t>
    </dgm:pt>
    <dgm:pt modelId="{AE77A9CA-1898-4356-A801-E40EE365F4F5}" type="parTrans" cxnId="{9273C63F-870F-41CC-A628-283032A312BA}">
      <dgm:prSet/>
      <dgm:spPr/>
      <dgm:t>
        <a:bodyPr/>
        <a:lstStyle/>
        <a:p>
          <a:endParaRPr lang="sl-SI"/>
        </a:p>
      </dgm:t>
    </dgm:pt>
    <dgm:pt modelId="{4770EAC2-B941-4F1E-9FD1-E9E050BCEE29}" type="sibTrans" cxnId="{9273C63F-870F-41CC-A628-283032A312BA}">
      <dgm:prSet/>
      <dgm:spPr/>
      <dgm:t>
        <a:bodyPr/>
        <a:lstStyle/>
        <a:p>
          <a:endParaRPr lang="sl-SI"/>
        </a:p>
      </dgm:t>
    </dgm:pt>
    <dgm:pt modelId="{DA2BE75C-DE4C-4360-A7E5-7DB9CDB038B6}">
      <dgm:prSet custT="1"/>
      <dgm:spPr/>
      <dgm:t>
        <a:bodyPr/>
        <a:lstStyle/>
        <a:p>
          <a:pPr algn="just">
            <a:buFont typeface="Arial" panose="020B0604020202020204" pitchFamily="34" charset="0"/>
            <a:buChar char="•"/>
          </a:pPr>
          <a:r>
            <a:rPr lang="en-US" sz="2000" dirty="0"/>
            <a:t>deadline for submitting your application form</a:t>
          </a:r>
          <a:endParaRPr lang="sl-SI" sz="2000" dirty="0"/>
        </a:p>
      </dgm:t>
    </dgm:pt>
    <dgm:pt modelId="{B936376B-3A18-4A48-8AC8-76CBF6FF21E0}" type="parTrans" cxnId="{31303807-B366-4662-92AF-C6E2D9735F1D}">
      <dgm:prSet/>
      <dgm:spPr/>
      <dgm:t>
        <a:bodyPr/>
        <a:lstStyle/>
        <a:p>
          <a:endParaRPr lang="sl-SI"/>
        </a:p>
      </dgm:t>
    </dgm:pt>
    <dgm:pt modelId="{9400F5D7-A704-4BC3-885A-0C48F133E999}" type="sibTrans" cxnId="{31303807-B366-4662-92AF-C6E2D9735F1D}">
      <dgm:prSet/>
      <dgm:spPr/>
      <dgm:t>
        <a:bodyPr/>
        <a:lstStyle/>
        <a:p>
          <a:endParaRPr lang="sl-SI"/>
        </a:p>
      </dgm:t>
    </dgm:pt>
    <dgm:pt modelId="{FC31890C-84C3-47C2-979B-195255A52CB4}">
      <dgm:prSet custT="1"/>
      <dgm:spPr/>
      <dgm:t>
        <a:bodyPr/>
        <a:lstStyle/>
        <a:p>
          <a:pPr>
            <a:buClrTx/>
            <a:buSzTx/>
            <a:buFont typeface="Arial" panose="020B0604020202020204" pitchFamily="34" charset="0"/>
            <a:buChar char="•"/>
          </a:pPr>
          <a:r>
            <a:rPr lang="en-US" sz="1600" dirty="0"/>
            <a:t>We forward the applications of selected students to the International </a:t>
          </a:r>
          <a:r>
            <a:rPr lang="sl-SI" sz="1600" dirty="0"/>
            <a:t>Exchange</a:t>
          </a:r>
          <a:r>
            <a:rPr lang="en-US" sz="1600" dirty="0"/>
            <a:t> Office at the University of Ljubljana</a:t>
          </a:r>
          <a:endParaRPr lang="sl-SI" sz="1600" dirty="0"/>
        </a:p>
      </dgm:t>
    </dgm:pt>
    <dgm:pt modelId="{D2533D03-DFA8-44F3-AF0F-DB77848A5EEF}" type="parTrans" cxnId="{06AEA532-BCE2-45CE-9EF0-D698F4B3299F}">
      <dgm:prSet/>
      <dgm:spPr/>
      <dgm:t>
        <a:bodyPr/>
        <a:lstStyle/>
        <a:p>
          <a:endParaRPr lang="sl-SI"/>
        </a:p>
      </dgm:t>
    </dgm:pt>
    <dgm:pt modelId="{9AD56C3B-AE47-4821-90B4-EA9E4387902A}" type="sibTrans" cxnId="{06AEA532-BCE2-45CE-9EF0-D698F4B3299F}">
      <dgm:prSet/>
      <dgm:spPr/>
      <dgm:t>
        <a:bodyPr/>
        <a:lstStyle/>
        <a:p>
          <a:endParaRPr lang="sl-SI"/>
        </a:p>
      </dgm:t>
    </dgm:pt>
    <dgm:pt modelId="{E5049633-4B12-4F4D-86CB-AB003EABE1EC}">
      <dgm:prSet custT="1"/>
      <dgm:spPr/>
      <dgm:t>
        <a:bodyPr/>
        <a:lstStyle/>
        <a:p>
          <a:pPr>
            <a:buFont typeface="Arial" panose="020B0604020202020204" pitchFamily="34" charset="0"/>
            <a:buChar char="•"/>
          </a:pPr>
          <a:r>
            <a:rPr lang="en-US" sz="1400" dirty="0"/>
            <a:t>We nominate students to the host university</a:t>
          </a:r>
          <a:endParaRPr lang="sl-SI" sz="1400" dirty="0"/>
        </a:p>
      </dgm:t>
    </dgm:pt>
    <dgm:pt modelId="{29C76348-B6E7-4281-94BD-9F0D2347AD1F}" type="parTrans" cxnId="{37F3300E-BBBA-40C8-966E-40B1DD93C74F}">
      <dgm:prSet/>
      <dgm:spPr/>
      <dgm:t>
        <a:bodyPr/>
        <a:lstStyle/>
        <a:p>
          <a:endParaRPr lang="sl-SI"/>
        </a:p>
      </dgm:t>
    </dgm:pt>
    <dgm:pt modelId="{80E3F3DB-9720-452A-9C1C-30831ECEF03C}" type="sibTrans" cxnId="{37F3300E-BBBA-40C8-966E-40B1DD93C74F}">
      <dgm:prSet/>
      <dgm:spPr/>
      <dgm:t>
        <a:bodyPr/>
        <a:lstStyle/>
        <a:p>
          <a:endParaRPr lang="sl-SI"/>
        </a:p>
      </dgm:t>
    </dgm:pt>
    <dgm:pt modelId="{528A4B48-D0D2-48D5-8963-2BAA4C19F716}">
      <dgm:prSet custT="1"/>
      <dgm:spPr/>
      <dgm:t>
        <a:bodyPr/>
        <a:lstStyle/>
        <a:p>
          <a:r>
            <a:rPr lang="en-US" sz="1400" dirty="0"/>
            <a:t>The host university contacts the student and provides them with information about applying to the university (as well as information about</a:t>
          </a:r>
          <a:r>
            <a:rPr lang="sl-SI" sz="1400" dirty="0"/>
            <a:t> </a:t>
          </a:r>
          <a:r>
            <a:rPr lang="en-US" sz="1400" dirty="0"/>
            <a:t>accommodation and other practical matters).</a:t>
          </a:r>
          <a:endParaRPr lang="en-GB" sz="1400" dirty="0"/>
        </a:p>
      </dgm:t>
    </dgm:pt>
    <dgm:pt modelId="{627D766C-251E-4676-82D8-D46813CA4F52}" type="parTrans" cxnId="{2EF90345-6334-41A0-BEEE-D0AA984ADC66}">
      <dgm:prSet/>
      <dgm:spPr/>
      <dgm:t>
        <a:bodyPr/>
        <a:lstStyle/>
        <a:p>
          <a:endParaRPr lang="sl-SI"/>
        </a:p>
      </dgm:t>
    </dgm:pt>
    <dgm:pt modelId="{BB1545A8-3D40-43D0-BDF7-64D04520FEC4}" type="sibTrans" cxnId="{2EF90345-6334-41A0-BEEE-D0AA984ADC66}">
      <dgm:prSet/>
      <dgm:spPr/>
      <dgm:t>
        <a:bodyPr/>
        <a:lstStyle/>
        <a:p>
          <a:endParaRPr lang="sl-SI"/>
        </a:p>
      </dgm:t>
    </dgm:pt>
    <dgm:pt modelId="{92460721-2FBA-40AC-AD9B-A338A9B33F67}">
      <dgm:prSet custT="1"/>
      <dgm:spPr/>
      <dgm:t>
        <a:bodyPr/>
        <a:lstStyle/>
        <a:p>
          <a:pPr>
            <a:buClrTx/>
            <a:buSzTx/>
            <a:buFont typeface="Arial" panose="020B0604020202020204" pitchFamily="34" charset="0"/>
            <a:buChar char="•"/>
          </a:pPr>
          <a:r>
            <a:rPr lang="en-US" sz="1600" dirty="0"/>
            <a:t>Students receive the selection decision</a:t>
          </a:r>
          <a:endParaRPr lang="sl-SI" sz="1600" dirty="0"/>
        </a:p>
      </dgm:t>
    </dgm:pt>
    <dgm:pt modelId="{7A88A935-B259-452B-A07E-A1E0734E7844}" type="parTrans" cxnId="{243832A3-A938-445A-9A94-F971AADE5E2B}">
      <dgm:prSet/>
      <dgm:spPr/>
      <dgm:t>
        <a:bodyPr/>
        <a:lstStyle/>
        <a:p>
          <a:endParaRPr lang="LID4096"/>
        </a:p>
      </dgm:t>
    </dgm:pt>
    <dgm:pt modelId="{F500E9F6-7A5B-44C6-99A3-8CCF71D8F40E}" type="sibTrans" cxnId="{243832A3-A938-445A-9A94-F971AADE5E2B}">
      <dgm:prSet/>
      <dgm:spPr/>
      <dgm:t>
        <a:bodyPr/>
        <a:lstStyle/>
        <a:p>
          <a:endParaRPr lang="LID4096"/>
        </a:p>
      </dgm:t>
    </dgm:pt>
    <dgm:pt modelId="{F0492FDC-5BA3-4ADB-B25A-ACCD522AC5D9}" type="pres">
      <dgm:prSet presAssocID="{4DC0B29E-36D1-481E-B7F2-2BB750C355B9}" presName="linearFlow" presStyleCnt="0">
        <dgm:presLayoutVars>
          <dgm:dir/>
          <dgm:animLvl val="lvl"/>
          <dgm:resizeHandles val="exact"/>
        </dgm:presLayoutVars>
      </dgm:prSet>
      <dgm:spPr/>
    </dgm:pt>
    <dgm:pt modelId="{188E2797-CE7E-46DD-95A9-3DE87AA94742}" type="pres">
      <dgm:prSet presAssocID="{23FC67FE-2E3C-4EFB-9C20-09AB7153D2E8}" presName="composite" presStyleCnt="0"/>
      <dgm:spPr/>
    </dgm:pt>
    <dgm:pt modelId="{9C72DD31-5EDF-47F3-87E7-68DF74E8D941}" type="pres">
      <dgm:prSet presAssocID="{23FC67FE-2E3C-4EFB-9C20-09AB7153D2E8}" presName="parTx" presStyleLbl="node1" presStyleIdx="0" presStyleCnt="3">
        <dgm:presLayoutVars>
          <dgm:chMax val="0"/>
          <dgm:chPref val="0"/>
          <dgm:bulletEnabled val="1"/>
        </dgm:presLayoutVars>
      </dgm:prSet>
      <dgm:spPr/>
    </dgm:pt>
    <dgm:pt modelId="{B17C6D5A-5B67-48FB-A1E3-DE99A128B42A}" type="pres">
      <dgm:prSet presAssocID="{23FC67FE-2E3C-4EFB-9C20-09AB7153D2E8}" presName="parSh" presStyleLbl="node1" presStyleIdx="0" presStyleCnt="3" custScaleX="113374" custScaleY="167600"/>
      <dgm:spPr/>
    </dgm:pt>
    <dgm:pt modelId="{24AE6F72-522D-4AC6-910C-4DCD783DC552}" type="pres">
      <dgm:prSet presAssocID="{23FC67FE-2E3C-4EFB-9C20-09AB7153D2E8}" presName="desTx" presStyleLbl="fgAcc1" presStyleIdx="0" presStyleCnt="3" custLinFactNeighborX="2845" custLinFactNeighborY="768">
        <dgm:presLayoutVars>
          <dgm:bulletEnabled val="1"/>
        </dgm:presLayoutVars>
      </dgm:prSet>
      <dgm:spPr/>
    </dgm:pt>
    <dgm:pt modelId="{873896DF-09C3-43AE-B559-F849DE7E1D50}" type="pres">
      <dgm:prSet presAssocID="{B7613830-ABAB-4749-B7E1-B23FE43F7220}" presName="sibTrans" presStyleLbl="sibTrans2D1" presStyleIdx="0" presStyleCnt="2"/>
      <dgm:spPr/>
    </dgm:pt>
    <dgm:pt modelId="{7B10AD4F-01DC-44D6-93B4-F9FFEEB6AA1D}" type="pres">
      <dgm:prSet presAssocID="{B7613830-ABAB-4749-B7E1-B23FE43F7220}" presName="connTx" presStyleLbl="sibTrans2D1" presStyleIdx="0" presStyleCnt="2"/>
      <dgm:spPr/>
    </dgm:pt>
    <dgm:pt modelId="{B1A764C5-0391-4885-A22B-6E26364F7D07}" type="pres">
      <dgm:prSet presAssocID="{6EBC9CFD-5928-40F4-B6B4-39D079194510}" presName="composite" presStyleCnt="0"/>
      <dgm:spPr/>
    </dgm:pt>
    <dgm:pt modelId="{C580E509-D599-478A-9538-B9FB5FD052CB}" type="pres">
      <dgm:prSet presAssocID="{6EBC9CFD-5928-40F4-B6B4-39D079194510}" presName="parTx" presStyleLbl="node1" presStyleIdx="0" presStyleCnt="3">
        <dgm:presLayoutVars>
          <dgm:chMax val="0"/>
          <dgm:chPref val="0"/>
          <dgm:bulletEnabled val="1"/>
        </dgm:presLayoutVars>
      </dgm:prSet>
      <dgm:spPr/>
    </dgm:pt>
    <dgm:pt modelId="{FDCB4E37-222F-41A4-BC1D-811028F9A14A}" type="pres">
      <dgm:prSet presAssocID="{6EBC9CFD-5928-40F4-B6B4-39D079194510}" presName="parSh" presStyleLbl="node1" presStyleIdx="1" presStyleCnt="3" custScaleX="113374" custScaleY="167600"/>
      <dgm:spPr/>
    </dgm:pt>
    <dgm:pt modelId="{23A62419-C6BD-4919-AF06-B237D67D3FEF}" type="pres">
      <dgm:prSet presAssocID="{6EBC9CFD-5928-40F4-B6B4-39D079194510}" presName="desTx" presStyleLbl="fgAcc1" presStyleIdx="1" presStyleCnt="3">
        <dgm:presLayoutVars>
          <dgm:bulletEnabled val="1"/>
        </dgm:presLayoutVars>
      </dgm:prSet>
      <dgm:spPr/>
    </dgm:pt>
    <dgm:pt modelId="{F55BD0C3-9A6D-4D43-A2FE-E73064B4E1DB}" type="pres">
      <dgm:prSet presAssocID="{7A8FF2E6-1F34-4CBE-94DC-95DEA56D6D9E}" presName="sibTrans" presStyleLbl="sibTrans2D1" presStyleIdx="1" presStyleCnt="2"/>
      <dgm:spPr/>
    </dgm:pt>
    <dgm:pt modelId="{207904B7-4208-448B-ABBC-BF92059159DB}" type="pres">
      <dgm:prSet presAssocID="{7A8FF2E6-1F34-4CBE-94DC-95DEA56D6D9E}" presName="connTx" presStyleLbl="sibTrans2D1" presStyleIdx="1" presStyleCnt="2"/>
      <dgm:spPr/>
    </dgm:pt>
    <dgm:pt modelId="{A6DB9DBB-EF25-4A53-A239-1C4E26B852A3}" type="pres">
      <dgm:prSet presAssocID="{280FE613-2861-4E72-A765-9FE6D3D30AAC}" presName="composite" presStyleCnt="0"/>
      <dgm:spPr/>
    </dgm:pt>
    <dgm:pt modelId="{523556C2-FBCE-421C-88DC-BBC108DAEF3B}" type="pres">
      <dgm:prSet presAssocID="{280FE613-2861-4E72-A765-9FE6D3D30AAC}" presName="parTx" presStyleLbl="node1" presStyleIdx="1" presStyleCnt="3">
        <dgm:presLayoutVars>
          <dgm:chMax val="0"/>
          <dgm:chPref val="0"/>
          <dgm:bulletEnabled val="1"/>
        </dgm:presLayoutVars>
      </dgm:prSet>
      <dgm:spPr/>
    </dgm:pt>
    <dgm:pt modelId="{AC020E93-D30A-4A02-B649-59243956BA7A}" type="pres">
      <dgm:prSet presAssocID="{280FE613-2861-4E72-A765-9FE6D3D30AAC}" presName="parSh" presStyleLbl="node1" presStyleIdx="2" presStyleCnt="3" custScaleX="113374" custScaleY="167600"/>
      <dgm:spPr/>
    </dgm:pt>
    <dgm:pt modelId="{29CB8E94-CDDF-424C-ABFF-CBBDD142341F}" type="pres">
      <dgm:prSet presAssocID="{280FE613-2861-4E72-A765-9FE6D3D30AAC}" presName="desTx" presStyleLbl="fgAcc1" presStyleIdx="2" presStyleCnt="3" custScaleY="101867" custLinFactNeighborX="-24059" custLinFactNeighborY="3624">
        <dgm:presLayoutVars>
          <dgm:bulletEnabled val="1"/>
        </dgm:presLayoutVars>
      </dgm:prSet>
      <dgm:spPr/>
    </dgm:pt>
  </dgm:ptLst>
  <dgm:cxnLst>
    <dgm:cxn modelId="{31303807-B366-4662-92AF-C6E2D9735F1D}" srcId="{23FC67FE-2E3C-4EFB-9C20-09AB7153D2E8}" destId="{DA2BE75C-DE4C-4360-A7E5-7DB9CDB038B6}" srcOrd="0" destOrd="0" parTransId="{B936376B-3A18-4A48-8AC8-76CBF6FF21E0}" sibTransId="{9400F5D7-A704-4BC3-885A-0C48F133E999}"/>
    <dgm:cxn modelId="{37F3300E-BBBA-40C8-966E-40B1DD93C74F}" srcId="{280FE613-2861-4E72-A765-9FE6D3D30AAC}" destId="{E5049633-4B12-4F4D-86CB-AB003EABE1EC}" srcOrd="0" destOrd="0" parTransId="{29C76348-B6E7-4281-94BD-9F0D2347AD1F}" sibTransId="{80E3F3DB-9720-452A-9C1C-30831ECEF03C}"/>
    <dgm:cxn modelId="{7C1EFE11-B80E-4619-B8DC-5683F0980749}" type="presOf" srcId="{B7613830-ABAB-4749-B7E1-B23FE43F7220}" destId="{7B10AD4F-01DC-44D6-93B4-F9FFEEB6AA1D}" srcOrd="1" destOrd="0" presId="urn:microsoft.com/office/officeart/2005/8/layout/process3"/>
    <dgm:cxn modelId="{68CAD715-54D2-4D30-B414-CD822073FBA7}" type="presOf" srcId="{E5049633-4B12-4F4D-86CB-AB003EABE1EC}" destId="{29CB8E94-CDDF-424C-ABFF-CBBDD142341F}" srcOrd="0" destOrd="0" presId="urn:microsoft.com/office/officeart/2005/8/layout/process3"/>
    <dgm:cxn modelId="{5CCFD72A-336F-40AB-AEEB-3BB735C8D641}" type="presOf" srcId="{6EBC9CFD-5928-40F4-B6B4-39D079194510}" destId="{C580E509-D599-478A-9538-B9FB5FD052CB}" srcOrd="0" destOrd="0" presId="urn:microsoft.com/office/officeart/2005/8/layout/process3"/>
    <dgm:cxn modelId="{06AEA532-BCE2-45CE-9EF0-D698F4B3299F}" srcId="{6EBC9CFD-5928-40F4-B6B4-39D079194510}" destId="{FC31890C-84C3-47C2-979B-195255A52CB4}" srcOrd="0" destOrd="0" parTransId="{D2533D03-DFA8-44F3-AF0F-DB77848A5EEF}" sibTransId="{9AD56C3B-AE47-4821-90B4-EA9E4387902A}"/>
    <dgm:cxn modelId="{4271473B-AA17-4D23-A0A1-855DDD8F483D}" type="presOf" srcId="{4DC0B29E-36D1-481E-B7F2-2BB750C355B9}" destId="{F0492FDC-5BA3-4ADB-B25A-ACCD522AC5D9}" srcOrd="0" destOrd="0" presId="urn:microsoft.com/office/officeart/2005/8/layout/process3"/>
    <dgm:cxn modelId="{9273C63F-870F-41CC-A628-283032A312BA}" srcId="{4DC0B29E-36D1-481E-B7F2-2BB750C355B9}" destId="{280FE613-2861-4E72-A765-9FE6D3D30AAC}" srcOrd="2" destOrd="0" parTransId="{AE77A9CA-1898-4356-A801-E40EE365F4F5}" sibTransId="{4770EAC2-B941-4F1E-9FD1-E9E050BCEE29}"/>
    <dgm:cxn modelId="{58328B5B-0DE3-4C24-B633-5B0AF1333C8F}" type="presOf" srcId="{92460721-2FBA-40AC-AD9B-A338A9B33F67}" destId="{23A62419-C6BD-4919-AF06-B237D67D3FEF}" srcOrd="0" destOrd="1" presId="urn:microsoft.com/office/officeart/2005/8/layout/process3"/>
    <dgm:cxn modelId="{6E67465F-8D9E-457D-A377-7604C963F09B}" type="presOf" srcId="{DA2BE75C-DE4C-4360-A7E5-7DB9CDB038B6}" destId="{24AE6F72-522D-4AC6-910C-4DCD783DC552}" srcOrd="0" destOrd="0" presId="urn:microsoft.com/office/officeart/2005/8/layout/process3"/>
    <dgm:cxn modelId="{2EF90345-6334-41A0-BEEE-D0AA984ADC66}" srcId="{280FE613-2861-4E72-A765-9FE6D3D30AAC}" destId="{528A4B48-D0D2-48D5-8963-2BAA4C19F716}" srcOrd="1" destOrd="0" parTransId="{627D766C-251E-4676-82D8-D46813CA4F52}" sibTransId="{BB1545A8-3D40-43D0-BDF7-64D04520FEC4}"/>
    <dgm:cxn modelId="{AE010247-F728-4404-A66C-D1685A9C6679}" type="presOf" srcId="{7A8FF2E6-1F34-4CBE-94DC-95DEA56D6D9E}" destId="{F55BD0C3-9A6D-4D43-A2FE-E73064B4E1DB}" srcOrd="0" destOrd="0" presId="urn:microsoft.com/office/officeart/2005/8/layout/process3"/>
    <dgm:cxn modelId="{8F9B5870-D6A1-493C-9A5A-A0326E2CAA3E}" type="presOf" srcId="{B7613830-ABAB-4749-B7E1-B23FE43F7220}" destId="{873896DF-09C3-43AE-B559-F849DE7E1D50}" srcOrd="0" destOrd="0" presId="urn:microsoft.com/office/officeart/2005/8/layout/process3"/>
    <dgm:cxn modelId="{30CC0656-F270-4033-B41D-E3E00C3C74FF}" type="presOf" srcId="{23FC67FE-2E3C-4EFB-9C20-09AB7153D2E8}" destId="{9C72DD31-5EDF-47F3-87E7-68DF74E8D941}" srcOrd="0" destOrd="0" presId="urn:microsoft.com/office/officeart/2005/8/layout/process3"/>
    <dgm:cxn modelId="{D21F7880-8936-4CDE-932F-83686A194C7E}" type="presOf" srcId="{7A8FF2E6-1F34-4CBE-94DC-95DEA56D6D9E}" destId="{207904B7-4208-448B-ABBC-BF92059159DB}" srcOrd="1" destOrd="0" presId="urn:microsoft.com/office/officeart/2005/8/layout/process3"/>
    <dgm:cxn modelId="{7E670B95-9F1E-46F7-93AE-37D14FF3B389}" type="presOf" srcId="{FC31890C-84C3-47C2-979B-195255A52CB4}" destId="{23A62419-C6BD-4919-AF06-B237D67D3FEF}" srcOrd="0" destOrd="0" presId="urn:microsoft.com/office/officeart/2005/8/layout/process3"/>
    <dgm:cxn modelId="{11F3099D-4A36-4EC6-A2C1-E31AAA685F74}" type="presOf" srcId="{280FE613-2861-4E72-A765-9FE6D3D30AAC}" destId="{523556C2-FBCE-421C-88DC-BBC108DAEF3B}" srcOrd="0" destOrd="0" presId="urn:microsoft.com/office/officeart/2005/8/layout/process3"/>
    <dgm:cxn modelId="{3CA7D5A1-584D-462C-BAFB-04E96CB1ADB4}" srcId="{4DC0B29E-36D1-481E-B7F2-2BB750C355B9}" destId="{23FC67FE-2E3C-4EFB-9C20-09AB7153D2E8}" srcOrd="0" destOrd="0" parTransId="{5C39C490-F06C-49E0-A5DD-A391AA1A3543}" sibTransId="{B7613830-ABAB-4749-B7E1-B23FE43F7220}"/>
    <dgm:cxn modelId="{243832A3-A938-445A-9A94-F971AADE5E2B}" srcId="{6EBC9CFD-5928-40F4-B6B4-39D079194510}" destId="{92460721-2FBA-40AC-AD9B-A338A9B33F67}" srcOrd="1" destOrd="0" parTransId="{7A88A935-B259-452B-A07E-A1E0734E7844}" sibTransId="{F500E9F6-7A5B-44C6-99A3-8CCF71D8F40E}"/>
    <dgm:cxn modelId="{835AC2A7-FCAD-48AB-AACA-6FF8257E6A42}" type="presOf" srcId="{280FE613-2861-4E72-A765-9FE6D3D30AAC}" destId="{AC020E93-D30A-4A02-B649-59243956BA7A}" srcOrd="1" destOrd="0" presId="urn:microsoft.com/office/officeart/2005/8/layout/process3"/>
    <dgm:cxn modelId="{712E71B0-1BEB-442B-B129-A641776A1EFD}" type="presOf" srcId="{23FC67FE-2E3C-4EFB-9C20-09AB7153D2E8}" destId="{B17C6D5A-5B67-48FB-A1E3-DE99A128B42A}" srcOrd="1" destOrd="0" presId="urn:microsoft.com/office/officeart/2005/8/layout/process3"/>
    <dgm:cxn modelId="{45D5AEB6-4364-4465-AB15-263715B4E8CD}" srcId="{4DC0B29E-36D1-481E-B7F2-2BB750C355B9}" destId="{6EBC9CFD-5928-40F4-B6B4-39D079194510}" srcOrd="1" destOrd="0" parTransId="{0EFAE045-86C1-452F-9E0B-D93508B05AB7}" sibTransId="{7A8FF2E6-1F34-4CBE-94DC-95DEA56D6D9E}"/>
    <dgm:cxn modelId="{B03A81C7-E9F5-4459-B947-E6428D5D1DAF}" type="presOf" srcId="{528A4B48-D0D2-48D5-8963-2BAA4C19F716}" destId="{29CB8E94-CDDF-424C-ABFF-CBBDD142341F}" srcOrd="0" destOrd="1" presId="urn:microsoft.com/office/officeart/2005/8/layout/process3"/>
    <dgm:cxn modelId="{D877E5EC-511C-4790-920E-C6BC4783360A}" type="presOf" srcId="{6EBC9CFD-5928-40F4-B6B4-39D079194510}" destId="{FDCB4E37-222F-41A4-BC1D-811028F9A14A}" srcOrd="1" destOrd="0" presId="urn:microsoft.com/office/officeart/2005/8/layout/process3"/>
    <dgm:cxn modelId="{8B14D764-FC9E-41B7-950E-63111A4AB847}" type="presParOf" srcId="{F0492FDC-5BA3-4ADB-B25A-ACCD522AC5D9}" destId="{188E2797-CE7E-46DD-95A9-3DE87AA94742}" srcOrd="0" destOrd="0" presId="urn:microsoft.com/office/officeart/2005/8/layout/process3"/>
    <dgm:cxn modelId="{B85446D4-96C7-4ECF-996F-380B4F163095}" type="presParOf" srcId="{188E2797-CE7E-46DD-95A9-3DE87AA94742}" destId="{9C72DD31-5EDF-47F3-87E7-68DF74E8D941}" srcOrd="0" destOrd="0" presId="urn:microsoft.com/office/officeart/2005/8/layout/process3"/>
    <dgm:cxn modelId="{7890AB4C-EBAF-467A-A2FF-0C25FC118FD9}" type="presParOf" srcId="{188E2797-CE7E-46DD-95A9-3DE87AA94742}" destId="{B17C6D5A-5B67-48FB-A1E3-DE99A128B42A}" srcOrd="1" destOrd="0" presId="urn:microsoft.com/office/officeart/2005/8/layout/process3"/>
    <dgm:cxn modelId="{C26F476C-E5E4-4F73-B04F-3EE7C93E9E10}" type="presParOf" srcId="{188E2797-CE7E-46DD-95A9-3DE87AA94742}" destId="{24AE6F72-522D-4AC6-910C-4DCD783DC552}" srcOrd="2" destOrd="0" presId="urn:microsoft.com/office/officeart/2005/8/layout/process3"/>
    <dgm:cxn modelId="{A862CE0A-FCE7-497D-A194-1F240E3A0D90}" type="presParOf" srcId="{F0492FDC-5BA3-4ADB-B25A-ACCD522AC5D9}" destId="{873896DF-09C3-43AE-B559-F849DE7E1D50}" srcOrd="1" destOrd="0" presId="urn:microsoft.com/office/officeart/2005/8/layout/process3"/>
    <dgm:cxn modelId="{1CAD5CE5-9705-4C7D-86A8-CB22B44680D1}" type="presParOf" srcId="{873896DF-09C3-43AE-B559-F849DE7E1D50}" destId="{7B10AD4F-01DC-44D6-93B4-F9FFEEB6AA1D}" srcOrd="0" destOrd="0" presId="urn:microsoft.com/office/officeart/2005/8/layout/process3"/>
    <dgm:cxn modelId="{4CBA4E79-598B-4D2B-B331-D2978DEA9698}" type="presParOf" srcId="{F0492FDC-5BA3-4ADB-B25A-ACCD522AC5D9}" destId="{B1A764C5-0391-4885-A22B-6E26364F7D07}" srcOrd="2" destOrd="0" presId="urn:microsoft.com/office/officeart/2005/8/layout/process3"/>
    <dgm:cxn modelId="{72D31134-1659-4853-997E-9FE607984DA1}" type="presParOf" srcId="{B1A764C5-0391-4885-A22B-6E26364F7D07}" destId="{C580E509-D599-478A-9538-B9FB5FD052CB}" srcOrd="0" destOrd="0" presId="urn:microsoft.com/office/officeart/2005/8/layout/process3"/>
    <dgm:cxn modelId="{D8E0EDCA-CE11-44C3-8742-13115BE0FB73}" type="presParOf" srcId="{B1A764C5-0391-4885-A22B-6E26364F7D07}" destId="{FDCB4E37-222F-41A4-BC1D-811028F9A14A}" srcOrd="1" destOrd="0" presId="urn:microsoft.com/office/officeart/2005/8/layout/process3"/>
    <dgm:cxn modelId="{25F3466A-2F94-4268-8ACD-51D0EEF00C1F}" type="presParOf" srcId="{B1A764C5-0391-4885-A22B-6E26364F7D07}" destId="{23A62419-C6BD-4919-AF06-B237D67D3FEF}" srcOrd="2" destOrd="0" presId="urn:microsoft.com/office/officeart/2005/8/layout/process3"/>
    <dgm:cxn modelId="{72A6DC50-85F6-40E6-9296-1A0567081639}" type="presParOf" srcId="{F0492FDC-5BA3-4ADB-B25A-ACCD522AC5D9}" destId="{F55BD0C3-9A6D-4D43-A2FE-E73064B4E1DB}" srcOrd="3" destOrd="0" presId="urn:microsoft.com/office/officeart/2005/8/layout/process3"/>
    <dgm:cxn modelId="{9D860697-33FB-4B43-8ED9-C174F15EF5BC}" type="presParOf" srcId="{F55BD0C3-9A6D-4D43-A2FE-E73064B4E1DB}" destId="{207904B7-4208-448B-ABBC-BF92059159DB}" srcOrd="0" destOrd="0" presId="urn:microsoft.com/office/officeart/2005/8/layout/process3"/>
    <dgm:cxn modelId="{EF9DF64D-EC86-4247-ABBC-527850C3E4DD}" type="presParOf" srcId="{F0492FDC-5BA3-4ADB-B25A-ACCD522AC5D9}" destId="{A6DB9DBB-EF25-4A53-A239-1C4E26B852A3}" srcOrd="4" destOrd="0" presId="urn:microsoft.com/office/officeart/2005/8/layout/process3"/>
    <dgm:cxn modelId="{E3B03369-FE5A-4E2A-BCA2-932DD2B80F1A}" type="presParOf" srcId="{A6DB9DBB-EF25-4A53-A239-1C4E26B852A3}" destId="{523556C2-FBCE-421C-88DC-BBC108DAEF3B}" srcOrd="0" destOrd="0" presId="urn:microsoft.com/office/officeart/2005/8/layout/process3"/>
    <dgm:cxn modelId="{787AE657-D5F6-4A04-9D61-F23CE395C705}" type="presParOf" srcId="{A6DB9DBB-EF25-4A53-A239-1C4E26B852A3}" destId="{AC020E93-D30A-4A02-B649-59243956BA7A}" srcOrd="1" destOrd="0" presId="urn:microsoft.com/office/officeart/2005/8/layout/process3"/>
    <dgm:cxn modelId="{420CA6E4-AAC3-4B2A-B7D9-A3D9377FD7E6}" type="presParOf" srcId="{A6DB9DBB-EF25-4A53-A239-1C4E26B852A3}" destId="{29CB8E94-CDDF-424C-ABFF-CBBDD142341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D6BE13-77C8-421C-8616-5750AD5CCB4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49EA8D2E-C639-4096-8A3F-A5CFEC7DD7DE}">
      <dgm:prSet phldrT="[Text]" custT="1"/>
      <dgm:spPr/>
      <dgm:t>
        <a:bodyPr/>
        <a:lstStyle/>
        <a:p>
          <a:r>
            <a:rPr lang="en-US" sz="3200" dirty="0"/>
            <a:t>FDV</a:t>
          </a:r>
        </a:p>
      </dgm:t>
    </dgm:pt>
    <dgm:pt modelId="{37EF524D-B737-4281-9910-19C3664CA78B}" type="parTrans" cxnId="{248F57F4-00E2-4507-9E12-351B5825EEEE}">
      <dgm:prSet/>
      <dgm:spPr/>
      <dgm:t>
        <a:bodyPr/>
        <a:lstStyle/>
        <a:p>
          <a:endParaRPr lang="en-US"/>
        </a:p>
      </dgm:t>
    </dgm:pt>
    <dgm:pt modelId="{396F643F-E9A2-46DB-A065-7330FFF930F8}" type="sibTrans" cxnId="{248F57F4-00E2-4507-9E12-351B5825EEEE}">
      <dgm:prSet/>
      <dgm:spPr/>
      <dgm:t>
        <a:bodyPr/>
        <a:lstStyle/>
        <a:p>
          <a:endParaRPr lang="en-US"/>
        </a:p>
      </dgm:t>
    </dgm:pt>
    <dgm:pt modelId="{D025F9D0-E6A9-4D8D-B1D7-C38A745824E7}">
      <dgm:prSet phldrT="[Text]" custT="1"/>
      <dgm:spPr/>
      <dgm:t>
        <a:bodyPr/>
        <a:lstStyle/>
        <a:p>
          <a:r>
            <a:rPr lang="en-US" sz="3200" dirty="0"/>
            <a:t>UL</a:t>
          </a:r>
        </a:p>
      </dgm:t>
    </dgm:pt>
    <dgm:pt modelId="{DD983064-C1E2-4D1A-882E-2BF029526759}" type="parTrans" cxnId="{D841EAAD-A52D-4215-B36C-8D39D722D3C5}">
      <dgm:prSet/>
      <dgm:spPr/>
      <dgm:t>
        <a:bodyPr/>
        <a:lstStyle/>
        <a:p>
          <a:endParaRPr lang="en-US"/>
        </a:p>
      </dgm:t>
    </dgm:pt>
    <dgm:pt modelId="{CB573966-91E4-4E86-AA1E-FE57FEAFA114}" type="sibTrans" cxnId="{D841EAAD-A52D-4215-B36C-8D39D722D3C5}">
      <dgm:prSet/>
      <dgm:spPr/>
      <dgm:t>
        <a:bodyPr/>
        <a:lstStyle/>
        <a:p>
          <a:endParaRPr lang="en-US"/>
        </a:p>
      </dgm:t>
    </dgm:pt>
    <dgm:pt modelId="{4165CAC3-B320-440A-91C2-820605C361DF}">
      <dgm:prSet phldrT="[Text]" custT="1"/>
      <dgm:spPr/>
      <dgm:t>
        <a:bodyPr/>
        <a:lstStyle/>
        <a:p>
          <a:r>
            <a:rPr lang="sl-SI" sz="2200" dirty="0"/>
            <a:t>Foreign institution</a:t>
          </a:r>
          <a:endParaRPr lang="en-US" sz="2200" dirty="0"/>
        </a:p>
      </dgm:t>
    </dgm:pt>
    <dgm:pt modelId="{91144D65-5F22-4594-AEA8-C41361B00B51}" type="parTrans" cxnId="{8F40A822-330D-47A0-85C0-54AF8719AA90}">
      <dgm:prSet/>
      <dgm:spPr/>
      <dgm:t>
        <a:bodyPr/>
        <a:lstStyle/>
        <a:p>
          <a:endParaRPr lang="en-US"/>
        </a:p>
      </dgm:t>
    </dgm:pt>
    <dgm:pt modelId="{66609F01-2C5F-4080-B194-9DAE21407B53}" type="sibTrans" cxnId="{8F40A822-330D-47A0-85C0-54AF8719AA90}">
      <dgm:prSet/>
      <dgm:spPr/>
      <dgm:t>
        <a:bodyPr/>
        <a:lstStyle/>
        <a:p>
          <a:endParaRPr lang="en-US"/>
        </a:p>
      </dgm:t>
    </dgm:pt>
    <dgm:pt modelId="{CBC177A8-4AD1-4600-80C0-B76C7D6A841E}" type="pres">
      <dgm:prSet presAssocID="{11D6BE13-77C8-421C-8616-5750AD5CCB40}" presName="Name0" presStyleCnt="0">
        <dgm:presLayoutVars>
          <dgm:chMax val="7"/>
          <dgm:chPref val="7"/>
          <dgm:dir/>
          <dgm:animLvl val="lvl"/>
        </dgm:presLayoutVars>
      </dgm:prSet>
      <dgm:spPr/>
    </dgm:pt>
    <dgm:pt modelId="{0F4D4D65-22DE-4B3A-B8AA-46F42048419B}" type="pres">
      <dgm:prSet presAssocID="{49EA8D2E-C639-4096-8A3F-A5CFEC7DD7DE}" presName="Accent1" presStyleCnt="0"/>
      <dgm:spPr/>
    </dgm:pt>
    <dgm:pt modelId="{0A75CA88-D0DC-45C8-A6BF-641AFABA86F7}" type="pres">
      <dgm:prSet presAssocID="{49EA8D2E-C639-4096-8A3F-A5CFEC7DD7DE}" presName="Accent" presStyleLbl="node1" presStyleIdx="0" presStyleCnt="3"/>
      <dgm:spPr>
        <a:solidFill>
          <a:srgbClr val="C00000"/>
        </a:solidFill>
      </dgm:spPr>
    </dgm:pt>
    <dgm:pt modelId="{82660979-F84B-45F6-B57B-D675D1845749}" type="pres">
      <dgm:prSet presAssocID="{49EA8D2E-C639-4096-8A3F-A5CFEC7DD7DE}" presName="Parent1" presStyleLbl="revTx" presStyleIdx="0" presStyleCnt="3">
        <dgm:presLayoutVars>
          <dgm:chMax val="1"/>
          <dgm:chPref val="1"/>
          <dgm:bulletEnabled val="1"/>
        </dgm:presLayoutVars>
      </dgm:prSet>
      <dgm:spPr/>
    </dgm:pt>
    <dgm:pt modelId="{D719D354-16AB-4BCC-85B0-E5513724609D}" type="pres">
      <dgm:prSet presAssocID="{D025F9D0-E6A9-4D8D-B1D7-C38A745824E7}" presName="Accent2" presStyleCnt="0"/>
      <dgm:spPr/>
    </dgm:pt>
    <dgm:pt modelId="{BC6E56C9-8DDF-42EC-9FDF-826AD1ABB5AA}" type="pres">
      <dgm:prSet presAssocID="{D025F9D0-E6A9-4D8D-B1D7-C38A745824E7}" presName="Accent" presStyleLbl="node1" presStyleIdx="1" presStyleCnt="3"/>
      <dgm:spPr>
        <a:solidFill>
          <a:srgbClr val="FF0000"/>
        </a:solidFill>
      </dgm:spPr>
    </dgm:pt>
    <dgm:pt modelId="{0E3F1F81-2D31-46BF-A391-3A8860C32B82}" type="pres">
      <dgm:prSet presAssocID="{D025F9D0-E6A9-4D8D-B1D7-C38A745824E7}" presName="Parent2" presStyleLbl="revTx" presStyleIdx="1" presStyleCnt="3">
        <dgm:presLayoutVars>
          <dgm:chMax val="1"/>
          <dgm:chPref val="1"/>
          <dgm:bulletEnabled val="1"/>
        </dgm:presLayoutVars>
      </dgm:prSet>
      <dgm:spPr/>
    </dgm:pt>
    <dgm:pt modelId="{DF9CC397-9835-47DC-965B-A43A11599D0B}" type="pres">
      <dgm:prSet presAssocID="{4165CAC3-B320-440A-91C2-820605C361DF}" presName="Accent3" presStyleCnt="0"/>
      <dgm:spPr/>
    </dgm:pt>
    <dgm:pt modelId="{884DFD91-04B2-4E27-8CB8-59FA316B2FF2}" type="pres">
      <dgm:prSet presAssocID="{4165CAC3-B320-440A-91C2-820605C361DF}" presName="Accent" presStyleLbl="node1" presStyleIdx="2" presStyleCnt="3"/>
      <dgm:spPr>
        <a:solidFill>
          <a:schemeClr val="accent6">
            <a:lumMod val="75000"/>
          </a:schemeClr>
        </a:solidFill>
      </dgm:spPr>
    </dgm:pt>
    <dgm:pt modelId="{A43E9703-A00B-4587-ADDE-D1E11B9EF893}" type="pres">
      <dgm:prSet presAssocID="{4165CAC3-B320-440A-91C2-820605C361DF}" presName="Parent3" presStyleLbl="revTx" presStyleIdx="2" presStyleCnt="3" custScaleX="102428" custScaleY="131213">
        <dgm:presLayoutVars>
          <dgm:chMax val="1"/>
          <dgm:chPref val="1"/>
          <dgm:bulletEnabled val="1"/>
        </dgm:presLayoutVars>
      </dgm:prSet>
      <dgm:spPr/>
    </dgm:pt>
  </dgm:ptLst>
  <dgm:cxnLst>
    <dgm:cxn modelId="{8F40A822-330D-47A0-85C0-54AF8719AA90}" srcId="{11D6BE13-77C8-421C-8616-5750AD5CCB40}" destId="{4165CAC3-B320-440A-91C2-820605C361DF}" srcOrd="2" destOrd="0" parTransId="{91144D65-5F22-4594-AEA8-C41361B00B51}" sibTransId="{66609F01-2C5F-4080-B194-9DAE21407B53}"/>
    <dgm:cxn modelId="{DACDC94A-1D8F-4D30-A918-BEC71D6DF705}" type="presOf" srcId="{4165CAC3-B320-440A-91C2-820605C361DF}" destId="{A43E9703-A00B-4587-ADDE-D1E11B9EF893}" srcOrd="0" destOrd="0" presId="urn:microsoft.com/office/officeart/2009/layout/CircleArrowProcess"/>
    <dgm:cxn modelId="{D841EAAD-A52D-4215-B36C-8D39D722D3C5}" srcId="{11D6BE13-77C8-421C-8616-5750AD5CCB40}" destId="{D025F9D0-E6A9-4D8D-B1D7-C38A745824E7}" srcOrd="1" destOrd="0" parTransId="{DD983064-C1E2-4D1A-882E-2BF029526759}" sibTransId="{CB573966-91E4-4E86-AA1E-FE57FEAFA114}"/>
    <dgm:cxn modelId="{592E4FBD-744D-452B-940F-81CE1475B3FB}" type="presOf" srcId="{11D6BE13-77C8-421C-8616-5750AD5CCB40}" destId="{CBC177A8-4AD1-4600-80C0-B76C7D6A841E}" srcOrd="0" destOrd="0" presId="urn:microsoft.com/office/officeart/2009/layout/CircleArrowProcess"/>
    <dgm:cxn modelId="{F48522C8-CE4E-4BD4-A44D-A3D2B1C32B7A}" type="presOf" srcId="{49EA8D2E-C639-4096-8A3F-A5CFEC7DD7DE}" destId="{82660979-F84B-45F6-B57B-D675D1845749}" srcOrd="0" destOrd="0" presId="urn:microsoft.com/office/officeart/2009/layout/CircleArrowProcess"/>
    <dgm:cxn modelId="{F1EED1E8-E9FC-47B6-A9CF-4F69AB1C963E}" type="presOf" srcId="{D025F9D0-E6A9-4D8D-B1D7-C38A745824E7}" destId="{0E3F1F81-2D31-46BF-A391-3A8860C32B82}" srcOrd="0" destOrd="0" presId="urn:microsoft.com/office/officeart/2009/layout/CircleArrowProcess"/>
    <dgm:cxn modelId="{248F57F4-00E2-4507-9E12-351B5825EEEE}" srcId="{11D6BE13-77C8-421C-8616-5750AD5CCB40}" destId="{49EA8D2E-C639-4096-8A3F-A5CFEC7DD7DE}" srcOrd="0" destOrd="0" parTransId="{37EF524D-B737-4281-9910-19C3664CA78B}" sibTransId="{396F643F-E9A2-46DB-A065-7330FFF930F8}"/>
    <dgm:cxn modelId="{6E45CCF6-E9F1-4016-B6BB-266BEEE7F253}" type="presParOf" srcId="{CBC177A8-4AD1-4600-80C0-B76C7D6A841E}" destId="{0F4D4D65-22DE-4B3A-B8AA-46F42048419B}" srcOrd="0" destOrd="0" presId="urn:microsoft.com/office/officeart/2009/layout/CircleArrowProcess"/>
    <dgm:cxn modelId="{04DD4273-8302-409B-BCAA-5228617CA13C}" type="presParOf" srcId="{0F4D4D65-22DE-4B3A-B8AA-46F42048419B}" destId="{0A75CA88-D0DC-45C8-A6BF-641AFABA86F7}" srcOrd="0" destOrd="0" presId="urn:microsoft.com/office/officeart/2009/layout/CircleArrowProcess"/>
    <dgm:cxn modelId="{510061A7-D4C7-40DB-90A5-45B0ECC4FF38}" type="presParOf" srcId="{CBC177A8-4AD1-4600-80C0-B76C7D6A841E}" destId="{82660979-F84B-45F6-B57B-D675D1845749}" srcOrd="1" destOrd="0" presId="urn:microsoft.com/office/officeart/2009/layout/CircleArrowProcess"/>
    <dgm:cxn modelId="{55D180CD-716D-490A-B189-6326E0B75D7C}" type="presParOf" srcId="{CBC177A8-4AD1-4600-80C0-B76C7D6A841E}" destId="{D719D354-16AB-4BCC-85B0-E5513724609D}" srcOrd="2" destOrd="0" presId="urn:microsoft.com/office/officeart/2009/layout/CircleArrowProcess"/>
    <dgm:cxn modelId="{7BD02E8C-C936-44D6-8710-BF6E4C56B884}" type="presParOf" srcId="{D719D354-16AB-4BCC-85B0-E5513724609D}" destId="{BC6E56C9-8DDF-42EC-9FDF-826AD1ABB5AA}" srcOrd="0" destOrd="0" presId="urn:microsoft.com/office/officeart/2009/layout/CircleArrowProcess"/>
    <dgm:cxn modelId="{4423CD1C-62B9-451A-BA59-6771DA10C428}" type="presParOf" srcId="{CBC177A8-4AD1-4600-80C0-B76C7D6A841E}" destId="{0E3F1F81-2D31-46BF-A391-3A8860C32B82}" srcOrd="3" destOrd="0" presId="urn:microsoft.com/office/officeart/2009/layout/CircleArrowProcess"/>
    <dgm:cxn modelId="{8038079A-FAD8-47EA-8424-706625F759F8}" type="presParOf" srcId="{CBC177A8-4AD1-4600-80C0-B76C7D6A841E}" destId="{DF9CC397-9835-47DC-965B-A43A11599D0B}" srcOrd="4" destOrd="0" presId="urn:microsoft.com/office/officeart/2009/layout/CircleArrowProcess"/>
    <dgm:cxn modelId="{D7E893D8-AC4B-4868-B11B-58EC0DE351C9}" type="presParOf" srcId="{DF9CC397-9835-47DC-965B-A43A11599D0B}" destId="{884DFD91-04B2-4E27-8CB8-59FA316B2FF2}" srcOrd="0" destOrd="0" presId="urn:microsoft.com/office/officeart/2009/layout/CircleArrowProcess"/>
    <dgm:cxn modelId="{8C8A4C0C-D41A-4774-8EFA-1143AA9C0687}" type="presParOf" srcId="{CBC177A8-4AD1-4600-80C0-B76C7D6A841E}" destId="{A43E9703-A00B-4587-ADDE-D1E11B9EF89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062782-D584-419E-AF2A-FE4BDEF0F54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sl-SI"/>
        </a:p>
      </dgm:t>
    </dgm:pt>
    <dgm:pt modelId="{6687894A-0A9A-4BDF-B515-0C2DF4804681}">
      <dgm:prSet phldrT="[Text]"/>
      <dgm:spPr>
        <a:solidFill>
          <a:srgbClr val="C00000"/>
        </a:solidFill>
        <a:ln>
          <a:solidFill>
            <a:srgbClr val="C00000"/>
          </a:solidFill>
        </a:ln>
      </dgm:spPr>
      <dgm:t>
        <a:bodyPr/>
        <a:lstStyle/>
        <a:p>
          <a:r>
            <a:rPr lang="sl-SI" b="1" dirty="0"/>
            <a:t>1. phase</a:t>
          </a:r>
        </a:p>
      </dgm:t>
    </dgm:pt>
    <dgm:pt modelId="{E73330CF-DDEE-494D-9A00-7B7D4DB41D81}" type="parTrans" cxnId="{ACFF4E7F-DA13-41BB-974C-CB94717492D3}">
      <dgm:prSet/>
      <dgm:spPr/>
      <dgm:t>
        <a:bodyPr/>
        <a:lstStyle/>
        <a:p>
          <a:endParaRPr lang="sl-SI"/>
        </a:p>
      </dgm:t>
    </dgm:pt>
    <dgm:pt modelId="{B55BE5C9-5903-495F-B9A4-6B5E79AFAFB5}" type="sibTrans" cxnId="{ACFF4E7F-DA13-41BB-974C-CB94717492D3}">
      <dgm:prSet/>
      <dgm:spPr/>
      <dgm:t>
        <a:bodyPr/>
        <a:lstStyle/>
        <a:p>
          <a:endParaRPr lang="sl-SI"/>
        </a:p>
      </dgm:t>
    </dgm:pt>
    <dgm:pt modelId="{DC2E5092-32EA-495F-82F6-E667EBE717A5}">
      <dgm:prSet phldrT="[Text]" custT="1"/>
      <dgm:spPr>
        <a:ln w="28575">
          <a:solidFill>
            <a:srgbClr val="C00000"/>
          </a:solidFill>
        </a:ln>
      </dgm:spPr>
      <dgm:t>
        <a:bodyPr/>
        <a:lstStyle/>
        <a:p>
          <a:r>
            <a:rPr lang="sl-SI" sz="2700" b="0" dirty="0"/>
            <a:t>Before going abroad</a:t>
          </a:r>
        </a:p>
      </dgm:t>
    </dgm:pt>
    <dgm:pt modelId="{7DEF7263-7C68-42FD-8A54-02ED9A7748BE}" type="parTrans" cxnId="{4DC745ED-234E-4740-97F9-D398DBA356F7}">
      <dgm:prSet/>
      <dgm:spPr/>
      <dgm:t>
        <a:bodyPr/>
        <a:lstStyle/>
        <a:p>
          <a:endParaRPr lang="sl-SI"/>
        </a:p>
      </dgm:t>
    </dgm:pt>
    <dgm:pt modelId="{D92F8B26-91DA-4E2D-BDB7-78BCD8FB272A}" type="sibTrans" cxnId="{4DC745ED-234E-4740-97F9-D398DBA356F7}">
      <dgm:prSet/>
      <dgm:spPr/>
      <dgm:t>
        <a:bodyPr/>
        <a:lstStyle/>
        <a:p>
          <a:endParaRPr lang="sl-SI"/>
        </a:p>
      </dgm:t>
    </dgm:pt>
    <dgm:pt modelId="{6E31A51E-6C42-43F7-BADB-78685B13F7A0}">
      <dgm:prSet phldrT="[Text]"/>
      <dgm:spPr>
        <a:solidFill>
          <a:srgbClr val="C00000"/>
        </a:solidFill>
        <a:ln>
          <a:solidFill>
            <a:srgbClr val="C00000"/>
          </a:solidFill>
        </a:ln>
      </dgm:spPr>
      <dgm:t>
        <a:bodyPr/>
        <a:lstStyle/>
        <a:p>
          <a:r>
            <a:rPr lang="sl-SI" b="1" dirty="0"/>
            <a:t>2. phase</a:t>
          </a:r>
        </a:p>
      </dgm:t>
    </dgm:pt>
    <dgm:pt modelId="{A6F0D65C-9BD2-455E-B3AA-B4BDFA56C291}" type="parTrans" cxnId="{F8D0FB10-7ED8-4FB0-B890-4149A6A84999}">
      <dgm:prSet/>
      <dgm:spPr/>
      <dgm:t>
        <a:bodyPr/>
        <a:lstStyle/>
        <a:p>
          <a:endParaRPr lang="sl-SI"/>
        </a:p>
      </dgm:t>
    </dgm:pt>
    <dgm:pt modelId="{84FA5956-DADE-43D4-B28D-525DF334610F}" type="sibTrans" cxnId="{F8D0FB10-7ED8-4FB0-B890-4149A6A84999}">
      <dgm:prSet/>
      <dgm:spPr/>
      <dgm:t>
        <a:bodyPr/>
        <a:lstStyle/>
        <a:p>
          <a:endParaRPr lang="sl-SI"/>
        </a:p>
      </dgm:t>
    </dgm:pt>
    <dgm:pt modelId="{584A0E3A-E12F-4E38-8163-22631BF9F8DC}">
      <dgm:prSet phldrT="[Text]" custT="1"/>
      <dgm:spPr>
        <a:ln w="28575">
          <a:solidFill>
            <a:srgbClr val="C00000"/>
          </a:solidFill>
        </a:ln>
      </dgm:spPr>
      <dgm:t>
        <a:bodyPr/>
        <a:lstStyle/>
        <a:p>
          <a:r>
            <a:rPr lang="sl-SI" sz="2700" b="0" dirty="0"/>
            <a:t>During your stay abroad</a:t>
          </a:r>
        </a:p>
      </dgm:t>
    </dgm:pt>
    <dgm:pt modelId="{7207F58E-C8CD-48C7-8340-273A44B2C4FD}" type="parTrans" cxnId="{CC4F32B6-1E94-473F-86C5-4E0EAB4A0CD8}">
      <dgm:prSet/>
      <dgm:spPr/>
      <dgm:t>
        <a:bodyPr/>
        <a:lstStyle/>
        <a:p>
          <a:endParaRPr lang="sl-SI"/>
        </a:p>
      </dgm:t>
    </dgm:pt>
    <dgm:pt modelId="{1CA0E69D-B24A-499B-8441-0C99AECC5E88}" type="sibTrans" cxnId="{CC4F32B6-1E94-473F-86C5-4E0EAB4A0CD8}">
      <dgm:prSet/>
      <dgm:spPr/>
      <dgm:t>
        <a:bodyPr/>
        <a:lstStyle/>
        <a:p>
          <a:endParaRPr lang="sl-SI"/>
        </a:p>
      </dgm:t>
    </dgm:pt>
    <dgm:pt modelId="{61396FF1-26F7-4850-B8DE-334CB51DE1AD}">
      <dgm:prSet phldrT="[Text]"/>
      <dgm:spPr>
        <a:solidFill>
          <a:srgbClr val="C00000"/>
        </a:solidFill>
        <a:ln>
          <a:solidFill>
            <a:srgbClr val="C00000"/>
          </a:solidFill>
        </a:ln>
      </dgm:spPr>
      <dgm:t>
        <a:bodyPr/>
        <a:lstStyle/>
        <a:p>
          <a:r>
            <a:rPr lang="sl-SI" b="1" dirty="0"/>
            <a:t>3. phase</a:t>
          </a:r>
        </a:p>
      </dgm:t>
    </dgm:pt>
    <dgm:pt modelId="{559D26D2-FFAD-4B6A-ADF1-9EC204563F2F}" type="parTrans" cxnId="{E8C4ECE1-02B6-4E38-86E8-E20A63442361}">
      <dgm:prSet/>
      <dgm:spPr/>
      <dgm:t>
        <a:bodyPr/>
        <a:lstStyle/>
        <a:p>
          <a:endParaRPr lang="sl-SI"/>
        </a:p>
      </dgm:t>
    </dgm:pt>
    <dgm:pt modelId="{0D806673-D19C-4A70-854E-523A7B162C13}" type="sibTrans" cxnId="{E8C4ECE1-02B6-4E38-86E8-E20A63442361}">
      <dgm:prSet/>
      <dgm:spPr/>
      <dgm:t>
        <a:bodyPr/>
        <a:lstStyle/>
        <a:p>
          <a:endParaRPr lang="sl-SI"/>
        </a:p>
      </dgm:t>
    </dgm:pt>
    <dgm:pt modelId="{BA2D5BD8-8059-41AA-BB0C-AA52B69EEEA5}">
      <dgm:prSet phldrT="[Text]" custT="1"/>
      <dgm:spPr>
        <a:ln w="28575">
          <a:solidFill>
            <a:srgbClr val="C00000"/>
          </a:solidFill>
        </a:ln>
      </dgm:spPr>
      <dgm:t>
        <a:bodyPr/>
        <a:lstStyle/>
        <a:p>
          <a:r>
            <a:rPr lang="sl-SI" sz="2700" b="0" dirty="0"/>
            <a:t>After arriving from abroad</a:t>
          </a:r>
        </a:p>
      </dgm:t>
    </dgm:pt>
    <dgm:pt modelId="{ADF43132-FB1C-4036-AB56-7ED7386EEAFD}" type="parTrans" cxnId="{F4C71719-5304-460F-B8F6-706B111636B9}">
      <dgm:prSet/>
      <dgm:spPr/>
      <dgm:t>
        <a:bodyPr/>
        <a:lstStyle/>
        <a:p>
          <a:endParaRPr lang="sl-SI"/>
        </a:p>
      </dgm:t>
    </dgm:pt>
    <dgm:pt modelId="{489F1C62-9B29-43FB-B452-D8E319D2BAE9}" type="sibTrans" cxnId="{F4C71719-5304-460F-B8F6-706B111636B9}">
      <dgm:prSet/>
      <dgm:spPr/>
      <dgm:t>
        <a:bodyPr/>
        <a:lstStyle/>
        <a:p>
          <a:endParaRPr lang="sl-SI"/>
        </a:p>
      </dgm:t>
    </dgm:pt>
    <dgm:pt modelId="{84657502-7B21-4B94-84D9-B55A2477DE44}" type="pres">
      <dgm:prSet presAssocID="{9E062782-D584-419E-AF2A-FE4BDEF0F541}" presName="linearFlow" presStyleCnt="0">
        <dgm:presLayoutVars>
          <dgm:dir/>
          <dgm:animLvl val="lvl"/>
          <dgm:resizeHandles val="exact"/>
        </dgm:presLayoutVars>
      </dgm:prSet>
      <dgm:spPr/>
    </dgm:pt>
    <dgm:pt modelId="{6C790780-7345-48EB-8908-40DC713D5915}" type="pres">
      <dgm:prSet presAssocID="{6687894A-0A9A-4BDF-B515-0C2DF4804681}" presName="composite" presStyleCnt="0"/>
      <dgm:spPr/>
    </dgm:pt>
    <dgm:pt modelId="{08419F4F-7ABD-49C1-8A4F-074F7FA121C2}" type="pres">
      <dgm:prSet presAssocID="{6687894A-0A9A-4BDF-B515-0C2DF4804681}" presName="parentText" presStyleLbl="alignNode1" presStyleIdx="0" presStyleCnt="3">
        <dgm:presLayoutVars>
          <dgm:chMax val="1"/>
          <dgm:bulletEnabled val="1"/>
        </dgm:presLayoutVars>
      </dgm:prSet>
      <dgm:spPr/>
    </dgm:pt>
    <dgm:pt modelId="{520B5407-B1A8-4AF4-A32E-6C115E5464B7}" type="pres">
      <dgm:prSet presAssocID="{6687894A-0A9A-4BDF-B515-0C2DF4804681}" presName="descendantText" presStyleLbl="alignAcc1" presStyleIdx="0" presStyleCnt="3">
        <dgm:presLayoutVars>
          <dgm:bulletEnabled val="1"/>
        </dgm:presLayoutVars>
      </dgm:prSet>
      <dgm:spPr/>
    </dgm:pt>
    <dgm:pt modelId="{11027D93-56E3-40C9-9337-8E8FF672A9C1}" type="pres">
      <dgm:prSet presAssocID="{B55BE5C9-5903-495F-B9A4-6B5E79AFAFB5}" presName="sp" presStyleCnt="0"/>
      <dgm:spPr/>
    </dgm:pt>
    <dgm:pt modelId="{6329E405-1676-44D4-87D9-A9387C40C4AA}" type="pres">
      <dgm:prSet presAssocID="{6E31A51E-6C42-43F7-BADB-78685B13F7A0}" presName="composite" presStyleCnt="0"/>
      <dgm:spPr/>
    </dgm:pt>
    <dgm:pt modelId="{D662A8FA-0327-44E1-B0BE-3BFAC282E34C}" type="pres">
      <dgm:prSet presAssocID="{6E31A51E-6C42-43F7-BADB-78685B13F7A0}" presName="parentText" presStyleLbl="alignNode1" presStyleIdx="1" presStyleCnt="3">
        <dgm:presLayoutVars>
          <dgm:chMax val="1"/>
          <dgm:bulletEnabled val="1"/>
        </dgm:presLayoutVars>
      </dgm:prSet>
      <dgm:spPr/>
    </dgm:pt>
    <dgm:pt modelId="{629861D9-BE5C-46DB-B16C-91D4FFC3C384}" type="pres">
      <dgm:prSet presAssocID="{6E31A51E-6C42-43F7-BADB-78685B13F7A0}" presName="descendantText" presStyleLbl="alignAcc1" presStyleIdx="1" presStyleCnt="3">
        <dgm:presLayoutVars>
          <dgm:bulletEnabled val="1"/>
        </dgm:presLayoutVars>
      </dgm:prSet>
      <dgm:spPr/>
    </dgm:pt>
    <dgm:pt modelId="{5AB542E2-D3E6-4E66-8D82-000CF18167A0}" type="pres">
      <dgm:prSet presAssocID="{84FA5956-DADE-43D4-B28D-525DF334610F}" presName="sp" presStyleCnt="0"/>
      <dgm:spPr/>
    </dgm:pt>
    <dgm:pt modelId="{FED7A1CC-9D96-4255-B828-91E8062E6932}" type="pres">
      <dgm:prSet presAssocID="{61396FF1-26F7-4850-B8DE-334CB51DE1AD}" presName="composite" presStyleCnt="0"/>
      <dgm:spPr/>
    </dgm:pt>
    <dgm:pt modelId="{BAD68873-717E-40F5-A9CB-705A449725C0}" type="pres">
      <dgm:prSet presAssocID="{61396FF1-26F7-4850-B8DE-334CB51DE1AD}" presName="parentText" presStyleLbl="alignNode1" presStyleIdx="2" presStyleCnt="3">
        <dgm:presLayoutVars>
          <dgm:chMax val="1"/>
          <dgm:bulletEnabled val="1"/>
        </dgm:presLayoutVars>
      </dgm:prSet>
      <dgm:spPr/>
    </dgm:pt>
    <dgm:pt modelId="{F1552D0C-152B-4180-977D-25558C19E989}" type="pres">
      <dgm:prSet presAssocID="{61396FF1-26F7-4850-B8DE-334CB51DE1AD}" presName="descendantText" presStyleLbl="alignAcc1" presStyleIdx="2" presStyleCnt="3">
        <dgm:presLayoutVars>
          <dgm:bulletEnabled val="1"/>
        </dgm:presLayoutVars>
      </dgm:prSet>
      <dgm:spPr/>
    </dgm:pt>
  </dgm:ptLst>
  <dgm:cxnLst>
    <dgm:cxn modelId="{F8D0FB10-7ED8-4FB0-B890-4149A6A84999}" srcId="{9E062782-D584-419E-AF2A-FE4BDEF0F541}" destId="{6E31A51E-6C42-43F7-BADB-78685B13F7A0}" srcOrd="1" destOrd="0" parTransId="{A6F0D65C-9BD2-455E-B3AA-B4BDFA56C291}" sibTransId="{84FA5956-DADE-43D4-B28D-525DF334610F}"/>
    <dgm:cxn modelId="{F4C71719-5304-460F-B8F6-706B111636B9}" srcId="{61396FF1-26F7-4850-B8DE-334CB51DE1AD}" destId="{BA2D5BD8-8059-41AA-BB0C-AA52B69EEEA5}" srcOrd="0" destOrd="0" parTransId="{ADF43132-FB1C-4036-AB56-7ED7386EEAFD}" sibTransId="{489F1C62-9B29-43FB-B452-D8E319D2BAE9}"/>
    <dgm:cxn modelId="{BB7F921F-6EF9-43FB-87EF-8294D33D63E4}" type="presOf" srcId="{61396FF1-26F7-4850-B8DE-334CB51DE1AD}" destId="{BAD68873-717E-40F5-A9CB-705A449725C0}" srcOrd="0" destOrd="0" presId="urn:microsoft.com/office/officeart/2005/8/layout/chevron2"/>
    <dgm:cxn modelId="{F11DE25D-EE21-45CD-A4F6-7ED2CCE7E197}" type="presOf" srcId="{DC2E5092-32EA-495F-82F6-E667EBE717A5}" destId="{520B5407-B1A8-4AF4-A32E-6C115E5464B7}" srcOrd="0" destOrd="0" presId="urn:microsoft.com/office/officeart/2005/8/layout/chevron2"/>
    <dgm:cxn modelId="{11C57A7A-E895-43A8-9B91-D27BE7CAC5AC}" type="presOf" srcId="{9E062782-D584-419E-AF2A-FE4BDEF0F541}" destId="{84657502-7B21-4B94-84D9-B55A2477DE44}" srcOrd="0" destOrd="0" presId="urn:microsoft.com/office/officeart/2005/8/layout/chevron2"/>
    <dgm:cxn modelId="{ACFF4E7F-DA13-41BB-974C-CB94717492D3}" srcId="{9E062782-D584-419E-AF2A-FE4BDEF0F541}" destId="{6687894A-0A9A-4BDF-B515-0C2DF4804681}" srcOrd="0" destOrd="0" parTransId="{E73330CF-DDEE-494D-9A00-7B7D4DB41D81}" sibTransId="{B55BE5C9-5903-495F-B9A4-6B5E79AFAFB5}"/>
    <dgm:cxn modelId="{EA6BF699-8367-434B-9437-7D36E36E33D9}" type="presOf" srcId="{6687894A-0A9A-4BDF-B515-0C2DF4804681}" destId="{08419F4F-7ABD-49C1-8A4F-074F7FA121C2}" srcOrd="0" destOrd="0" presId="urn:microsoft.com/office/officeart/2005/8/layout/chevron2"/>
    <dgm:cxn modelId="{CC4F32B6-1E94-473F-86C5-4E0EAB4A0CD8}" srcId="{6E31A51E-6C42-43F7-BADB-78685B13F7A0}" destId="{584A0E3A-E12F-4E38-8163-22631BF9F8DC}" srcOrd="0" destOrd="0" parTransId="{7207F58E-C8CD-48C7-8340-273A44B2C4FD}" sibTransId="{1CA0E69D-B24A-499B-8441-0C99AECC5E88}"/>
    <dgm:cxn modelId="{B65D1FBB-C3D5-4C9B-A917-40A5AA5A3385}" type="presOf" srcId="{584A0E3A-E12F-4E38-8163-22631BF9F8DC}" destId="{629861D9-BE5C-46DB-B16C-91D4FFC3C384}" srcOrd="0" destOrd="0" presId="urn:microsoft.com/office/officeart/2005/8/layout/chevron2"/>
    <dgm:cxn modelId="{70B475D6-B552-4AB9-AE2D-9B518C684BF3}" type="presOf" srcId="{BA2D5BD8-8059-41AA-BB0C-AA52B69EEEA5}" destId="{F1552D0C-152B-4180-977D-25558C19E989}" srcOrd="0" destOrd="0" presId="urn:microsoft.com/office/officeart/2005/8/layout/chevron2"/>
    <dgm:cxn modelId="{E8C4ECE1-02B6-4E38-86E8-E20A63442361}" srcId="{9E062782-D584-419E-AF2A-FE4BDEF0F541}" destId="{61396FF1-26F7-4850-B8DE-334CB51DE1AD}" srcOrd="2" destOrd="0" parTransId="{559D26D2-FFAD-4B6A-ADF1-9EC204563F2F}" sibTransId="{0D806673-D19C-4A70-854E-523A7B162C13}"/>
    <dgm:cxn modelId="{4DC745ED-234E-4740-97F9-D398DBA356F7}" srcId="{6687894A-0A9A-4BDF-B515-0C2DF4804681}" destId="{DC2E5092-32EA-495F-82F6-E667EBE717A5}" srcOrd="0" destOrd="0" parTransId="{7DEF7263-7C68-42FD-8A54-02ED9A7748BE}" sibTransId="{D92F8B26-91DA-4E2D-BDB7-78BCD8FB272A}"/>
    <dgm:cxn modelId="{986A04FF-1C54-47E2-8955-80B08685F7F0}" type="presOf" srcId="{6E31A51E-6C42-43F7-BADB-78685B13F7A0}" destId="{D662A8FA-0327-44E1-B0BE-3BFAC282E34C}" srcOrd="0" destOrd="0" presId="urn:microsoft.com/office/officeart/2005/8/layout/chevron2"/>
    <dgm:cxn modelId="{7AA42A5C-B8C3-4F36-A7A6-94E0B873F835}" type="presParOf" srcId="{84657502-7B21-4B94-84D9-B55A2477DE44}" destId="{6C790780-7345-48EB-8908-40DC713D5915}" srcOrd="0" destOrd="0" presId="urn:microsoft.com/office/officeart/2005/8/layout/chevron2"/>
    <dgm:cxn modelId="{49160F0E-4304-4B40-B3C5-80C5036326A2}" type="presParOf" srcId="{6C790780-7345-48EB-8908-40DC713D5915}" destId="{08419F4F-7ABD-49C1-8A4F-074F7FA121C2}" srcOrd="0" destOrd="0" presId="urn:microsoft.com/office/officeart/2005/8/layout/chevron2"/>
    <dgm:cxn modelId="{34A24391-DC36-472F-8CB7-96790A608F91}" type="presParOf" srcId="{6C790780-7345-48EB-8908-40DC713D5915}" destId="{520B5407-B1A8-4AF4-A32E-6C115E5464B7}" srcOrd="1" destOrd="0" presId="urn:microsoft.com/office/officeart/2005/8/layout/chevron2"/>
    <dgm:cxn modelId="{6B6243B2-889D-4DAC-9DA4-698869D5398D}" type="presParOf" srcId="{84657502-7B21-4B94-84D9-B55A2477DE44}" destId="{11027D93-56E3-40C9-9337-8E8FF672A9C1}" srcOrd="1" destOrd="0" presId="urn:microsoft.com/office/officeart/2005/8/layout/chevron2"/>
    <dgm:cxn modelId="{F7245FCF-47C4-4B22-9A07-90FBB18B859D}" type="presParOf" srcId="{84657502-7B21-4B94-84D9-B55A2477DE44}" destId="{6329E405-1676-44D4-87D9-A9387C40C4AA}" srcOrd="2" destOrd="0" presId="urn:microsoft.com/office/officeart/2005/8/layout/chevron2"/>
    <dgm:cxn modelId="{499E26EB-C536-4C95-A372-B73ACD387AFF}" type="presParOf" srcId="{6329E405-1676-44D4-87D9-A9387C40C4AA}" destId="{D662A8FA-0327-44E1-B0BE-3BFAC282E34C}" srcOrd="0" destOrd="0" presId="urn:microsoft.com/office/officeart/2005/8/layout/chevron2"/>
    <dgm:cxn modelId="{B2587606-9E4C-48DC-9C1D-F9DB8D1CD85B}" type="presParOf" srcId="{6329E405-1676-44D4-87D9-A9387C40C4AA}" destId="{629861D9-BE5C-46DB-B16C-91D4FFC3C384}" srcOrd="1" destOrd="0" presId="urn:microsoft.com/office/officeart/2005/8/layout/chevron2"/>
    <dgm:cxn modelId="{AAE638EC-0254-4398-80F0-DF3FD8A8C2B5}" type="presParOf" srcId="{84657502-7B21-4B94-84D9-B55A2477DE44}" destId="{5AB542E2-D3E6-4E66-8D82-000CF18167A0}" srcOrd="3" destOrd="0" presId="urn:microsoft.com/office/officeart/2005/8/layout/chevron2"/>
    <dgm:cxn modelId="{6055CD33-7365-4754-ACF8-776842ECD8C4}" type="presParOf" srcId="{84657502-7B21-4B94-84D9-B55A2477DE44}" destId="{FED7A1CC-9D96-4255-B828-91E8062E6932}" srcOrd="4" destOrd="0" presId="urn:microsoft.com/office/officeart/2005/8/layout/chevron2"/>
    <dgm:cxn modelId="{CA106C03-437D-4A0B-B2FF-59B28ABE6B72}" type="presParOf" srcId="{FED7A1CC-9D96-4255-B828-91E8062E6932}" destId="{BAD68873-717E-40F5-A9CB-705A449725C0}" srcOrd="0" destOrd="0" presId="urn:microsoft.com/office/officeart/2005/8/layout/chevron2"/>
    <dgm:cxn modelId="{A591FDAE-E428-413F-8C56-C3D71D4E422E}" type="presParOf" srcId="{FED7A1CC-9D96-4255-B828-91E8062E6932}" destId="{F1552D0C-152B-4180-977D-25558C19E98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B478E-749E-473D-BB3B-AF8B65FA2A8F}">
      <dsp:nvSpPr>
        <dsp:cNvPr id="0" name=""/>
        <dsp:cNvSpPr/>
      </dsp:nvSpPr>
      <dsp:spPr>
        <a:xfrm>
          <a:off x="468272" y="3745"/>
          <a:ext cx="2171923" cy="13031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l-SI" sz="1700" kern="1200" dirty="0"/>
            <a:t>Development of intercultural competencies</a:t>
          </a:r>
          <a:endParaRPr lang="en-US" sz="1700" kern="1200" dirty="0"/>
        </a:p>
      </dsp:txBody>
      <dsp:txXfrm>
        <a:off x="468272" y="3745"/>
        <a:ext cx="2171923" cy="1303153"/>
      </dsp:txXfrm>
    </dsp:sp>
    <dsp:sp modelId="{DC7DFCCF-0038-4FD7-AC11-A08094607438}">
      <dsp:nvSpPr>
        <dsp:cNvPr id="0" name=""/>
        <dsp:cNvSpPr/>
      </dsp:nvSpPr>
      <dsp:spPr>
        <a:xfrm>
          <a:off x="2857388" y="3745"/>
          <a:ext cx="2171923" cy="13031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l-SI" sz="1700" kern="1200" dirty="0"/>
            <a:t>Improving language skills</a:t>
          </a:r>
          <a:endParaRPr lang="en-US" sz="1700" kern="1200" dirty="0"/>
        </a:p>
      </dsp:txBody>
      <dsp:txXfrm>
        <a:off x="2857388" y="3745"/>
        <a:ext cx="2171923" cy="1303153"/>
      </dsp:txXfrm>
    </dsp:sp>
    <dsp:sp modelId="{88E7FBA4-D3A9-447B-993A-11FA34943CCD}">
      <dsp:nvSpPr>
        <dsp:cNvPr id="0" name=""/>
        <dsp:cNvSpPr/>
      </dsp:nvSpPr>
      <dsp:spPr>
        <a:xfrm>
          <a:off x="5239488" y="19201"/>
          <a:ext cx="2171923" cy="13031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l-SI" sz="1700" kern="1200" dirty="0"/>
            <a:t>Personal growth and independence</a:t>
          </a:r>
          <a:endParaRPr lang="en-US" sz="1700" kern="1200" dirty="0"/>
        </a:p>
      </dsp:txBody>
      <dsp:txXfrm>
        <a:off x="5239488" y="19201"/>
        <a:ext cx="2171923" cy="1303153"/>
      </dsp:txXfrm>
    </dsp:sp>
    <dsp:sp modelId="{DB5DB819-C6A8-4419-B292-752D499542EF}">
      <dsp:nvSpPr>
        <dsp:cNvPr id="0" name=""/>
        <dsp:cNvSpPr/>
      </dsp:nvSpPr>
      <dsp:spPr>
        <a:xfrm>
          <a:off x="468272" y="1524092"/>
          <a:ext cx="2171923" cy="13031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Greater motivation, self-confidence, and proactivity</a:t>
          </a:r>
        </a:p>
      </dsp:txBody>
      <dsp:txXfrm>
        <a:off x="468272" y="1524092"/>
        <a:ext cx="2171923" cy="1303153"/>
      </dsp:txXfrm>
    </dsp:sp>
    <dsp:sp modelId="{7A048359-DBDC-4170-BC27-8CAE902CA609}">
      <dsp:nvSpPr>
        <dsp:cNvPr id="0" name=""/>
        <dsp:cNvSpPr/>
      </dsp:nvSpPr>
      <dsp:spPr>
        <a:xfrm>
          <a:off x="2857388" y="1524092"/>
          <a:ext cx="2171923" cy="13031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Loss of fear of the unknown, openness to new cultures</a:t>
          </a:r>
        </a:p>
      </dsp:txBody>
      <dsp:txXfrm>
        <a:off x="2857388" y="1524092"/>
        <a:ext cx="2171923" cy="1303153"/>
      </dsp:txXfrm>
    </dsp:sp>
    <dsp:sp modelId="{E75B5C99-9A0F-4FC7-A39E-80B7DD558727}">
      <dsp:nvSpPr>
        <dsp:cNvPr id="0" name=""/>
        <dsp:cNvSpPr/>
      </dsp:nvSpPr>
      <dsp:spPr>
        <a:xfrm>
          <a:off x="5246503" y="1524092"/>
          <a:ext cx="2171923" cy="13031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l-SI" sz="1700" kern="1200" dirty="0"/>
            <a:t>Flexibility and problem-solving skills</a:t>
          </a:r>
          <a:endParaRPr lang="en-US" sz="1700" kern="1200" dirty="0"/>
        </a:p>
      </dsp:txBody>
      <dsp:txXfrm>
        <a:off x="5246503" y="1524092"/>
        <a:ext cx="2171923" cy="1303153"/>
      </dsp:txXfrm>
    </dsp:sp>
    <dsp:sp modelId="{59C782F5-F4FD-4CB7-A839-53F42CA32345}">
      <dsp:nvSpPr>
        <dsp:cNvPr id="0" name=""/>
        <dsp:cNvSpPr/>
      </dsp:nvSpPr>
      <dsp:spPr>
        <a:xfrm>
          <a:off x="468272" y="3044438"/>
          <a:ext cx="2171923" cy="13031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Communication skills (formal and informal settings)</a:t>
          </a:r>
        </a:p>
      </dsp:txBody>
      <dsp:txXfrm>
        <a:off x="468272" y="3044438"/>
        <a:ext cx="2171923" cy="1303153"/>
      </dsp:txXfrm>
    </dsp:sp>
    <dsp:sp modelId="{0902C031-4040-4B7D-8BE9-4B3775C8C85C}">
      <dsp:nvSpPr>
        <dsp:cNvPr id="0" name=""/>
        <dsp:cNvSpPr/>
      </dsp:nvSpPr>
      <dsp:spPr>
        <a:xfrm>
          <a:off x="2857388" y="3044438"/>
          <a:ext cx="2171923" cy="13031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International network of friends – “Erasmus family”</a:t>
          </a:r>
        </a:p>
      </dsp:txBody>
      <dsp:txXfrm>
        <a:off x="2857388" y="3044438"/>
        <a:ext cx="2171923" cy="1303153"/>
      </dsp:txXfrm>
    </dsp:sp>
    <dsp:sp modelId="{86569894-39BF-406E-A396-277A5BC1A4F5}">
      <dsp:nvSpPr>
        <dsp:cNvPr id="0" name=""/>
        <dsp:cNvSpPr/>
      </dsp:nvSpPr>
      <dsp:spPr>
        <a:xfrm>
          <a:off x="5246503" y="3044438"/>
          <a:ext cx="2171923" cy="13031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l-SI" sz="1700" kern="1200" dirty="0"/>
            <a:t>Social intelligence and cooperation in different environments
</a:t>
          </a:r>
          <a:endParaRPr lang="en-US" sz="1700" kern="1200" dirty="0"/>
        </a:p>
      </dsp:txBody>
      <dsp:txXfrm>
        <a:off x="5246503" y="3044438"/>
        <a:ext cx="2171923" cy="1303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CD79D-810F-4B97-8E0D-F4BB9DB1E8AF}">
      <dsp:nvSpPr>
        <dsp:cNvPr id="0" name=""/>
        <dsp:cNvSpPr/>
      </dsp:nvSpPr>
      <dsp:spPr>
        <a:xfrm>
          <a:off x="468272" y="3745"/>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Access to different pedagogical approaches and learning methods</a:t>
          </a:r>
        </a:p>
      </dsp:txBody>
      <dsp:txXfrm>
        <a:off x="468272" y="3745"/>
        <a:ext cx="2171923" cy="1303153"/>
      </dsp:txXfrm>
    </dsp:sp>
    <dsp:sp modelId="{8DED544B-DA9B-43FF-9E53-F92864628D94}">
      <dsp:nvSpPr>
        <dsp:cNvPr id="0" name=""/>
        <dsp:cNvSpPr/>
      </dsp:nvSpPr>
      <dsp:spPr>
        <a:xfrm>
          <a:off x="2857388" y="3745"/>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l-SI" sz="1600" kern="1200" dirty="0"/>
            <a:t>Access to</a:t>
          </a:r>
          <a:r>
            <a:rPr lang="en-US" sz="1600" kern="1200" dirty="0"/>
            <a:t> </a:t>
          </a:r>
          <a:r>
            <a:rPr lang="sl-SI" sz="1600" kern="1200" dirty="0"/>
            <a:t>courses</a:t>
          </a:r>
          <a:r>
            <a:rPr lang="en-US" sz="1600" kern="1200" dirty="0"/>
            <a:t> that are not available at home</a:t>
          </a:r>
          <a:r>
            <a:rPr lang="sl-SI" sz="1600" kern="1200" dirty="0"/>
            <a:t> institution</a:t>
          </a:r>
          <a:endParaRPr lang="en-US" sz="1600" kern="1200" dirty="0"/>
        </a:p>
      </dsp:txBody>
      <dsp:txXfrm>
        <a:off x="2857388" y="3745"/>
        <a:ext cx="2171923" cy="1303153"/>
      </dsp:txXfrm>
    </dsp:sp>
    <dsp:sp modelId="{2BD27144-08A6-4534-AC7E-825F57EA2E93}">
      <dsp:nvSpPr>
        <dsp:cNvPr id="0" name=""/>
        <dsp:cNvSpPr/>
      </dsp:nvSpPr>
      <dsp:spPr>
        <a:xfrm>
          <a:off x="5246503" y="3745"/>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Expanding academic profile and acquiring interdisciplinary knowledge</a:t>
          </a:r>
        </a:p>
      </dsp:txBody>
      <dsp:txXfrm>
        <a:off x="5246503" y="3745"/>
        <a:ext cx="2171923" cy="1303153"/>
      </dsp:txXfrm>
    </dsp:sp>
    <dsp:sp modelId="{2046E729-2FFD-407B-8406-A2D8E91F0C51}">
      <dsp:nvSpPr>
        <dsp:cNvPr id="0" name=""/>
        <dsp:cNvSpPr/>
      </dsp:nvSpPr>
      <dsp:spPr>
        <a:xfrm>
          <a:off x="468272" y="1524092"/>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Opportunity to participate in projects, research groups, or internships</a:t>
          </a:r>
        </a:p>
      </dsp:txBody>
      <dsp:txXfrm>
        <a:off x="468272" y="1524092"/>
        <a:ext cx="2171923" cy="1303153"/>
      </dsp:txXfrm>
    </dsp:sp>
    <dsp:sp modelId="{6CB4D005-9E2F-47F3-A087-C566ED9E42A7}">
      <dsp:nvSpPr>
        <dsp:cNvPr id="0" name=""/>
        <dsp:cNvSpPr/>
      </dsp:nvSpPr>
      <dsp:spPr>
        <a:xfrm>
          <a:off x="2857388" y="1524092"/>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l-SI" sz="1600" kern="1200" dirty="0"/>
            <a:t>Participation</a:t>
          </a:r>
          <a:r>
            <a:rPr lang="en-US" sz="1600" kern="1200" dirty="0"/>
            <a:t> in international classrooms (global perspectives)</a:t>
          </a:r>
        </a:p>
      </dsp:txBody>
      <dsp:txXfrm>
        <a:off x="2857388" y="1524092"/>
        <a:ext cx="2171923" cy="1303153"/>
      </dsp:txXfrm>
    </dsp:sp>
    <dsp:sp modelId="{DC872645-00D1-4D42-B9D8-BE220A3026AB}">
      <dsp:nvSpPr>
        <dsp:cNvPr id="0" name=""/>
        <dsp:cNvSpPr/>
      </dsp:nvSpPr>
      <dsp:spPr>
        <a:xfrm>
          <a:off x="5246503" y="1524092"/>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Development of academic writing in a foreign language
</a:t>
          </a:r>
        </a:p>
      </dsp:txBody>
      <dsp:txXfrm>
        <a:off x="5246503" y="1524092"/>
        <a:ext cx="2171923" cy="1303153"/>
      </dsp:txXfrm>
    </dsp:sp>
    <dsp:sp modelId="{6C9E546D-2A97-47A2-A650-BE796BD3611A}">
      <dsp:nvSpPr>
        <dsp:cNvPr id="0" name=""/>
        <dsp:cNvSpPr/>
      </dsp:nvSpPr>
      <dsp:spPr>
        <a:xfrm>
          <a:off x="2857388" y="3044438"/>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Greater competitiveness for further study (e.g., master's/doctoral programs)</a:t>
          </a:r>
        </a:p>
      </dsp:txBody>
      <dsp:txXfrm>
        <a:off x="2857388" y="3044438"/>
        <a:ext cx="2171923" cy="1303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99E41-2FF0-4395-AB56-A45ADB37A90D}">
      <dsp:nvSpPr>
        <dsp:cNvPr id="0" name=""/>
        <dsp:cNvSpPr/>
      </dsp:nvSpPr>
      <dsp:spPr>
        <a:xfrm>
          <a:off x="468272" y="3745"/>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Travel</a:t>
          </a:r>
          <a:r>
            <a:rPr lang="sl-SI" sz="1300" kern="1200" dirty="0"/>
            <a:t>ing</a:t>
          </a:r>
          <a:r>
            <a:rPr lang="en-US" sz="1300" kern="1200" dirty="0"/>
            <a:t>, exploring the world, </a:t>
          </a:r>
          <a:r>
            <a:rPr lang="sl-SI" sz="1300" kern="1200" dirty="0"/>
            <a:t>gaining </a:t>
          </a:r>
          <a:r>
            <a:rPr lang="en-US" sz="1300" kern="1200" dirty="0"/>
            <a:t>new experiences</a:t>
          </a:r>
        </a:p>
      </dsp:txBody>
      <dsp:txXfrm>
        <a:off x="468272" y="3745"/>
        <a:ext cx="2171923" cy="1303153"/>
      </dsp:txXfrm>
    </dsp:sp>
    <dsp:sp modelId="{15F1CB59-2AA2-415E-8CF3-A909A17C4ABB}">
      <dsp:nvSpPr>
        <dsp:cNvPr id="0" name=""/>
        <dsp:cNvSpPr/>
      </dsp:nvSpPr>
      <dsp:spPr>
        <a:xfrm>
          <a:off x="2857388" y="3745"/>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New habits, routines, and broader insight into a globally connected world</a:t>
          </a:r>
        </a:p>
      </dsp:txBody>
      <dsp:txXfrm>
        <a:off x="2857388" y="3745"/>
        <a:ext cx="2171923" cy="1303153"/>
      </dsp:txXfrm>
    </dsp:sp>
    <dsp:sp modelId="{D3027D45-F25A-4AD1-A398-582A718D2063}">
      <dsp:nvSpPr>
        <dsp:cNvPr id="0" name=""/>
        <dsp:cNvSpPr/>
      </dsp:nvSpPr>
      <dsp:spPr>
        <a:xfrm>
          <a:off x="5246503" y="3745"/>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An invaluable life experience that shapes personal identity</a:t>
          </a:r>
        </a:p>
      </dsp:txBody>
      <dsp:txXfrm>
        <a:off x="5246503" y="3745"/>
        <a:ext cx="2171923" cy="1303153"/>
      </dsp:txXfrm>
    </dsp:sp>
    <dsp:sp modelId="{8523EB4B-7093-46A4-A4B1-195D86F4A4CA}">
      <dsp:nvSpPr>
        <dsp:cNvPr id="0" name=""/>
        <dsp:cNvSpPr/>
      </dsp:nvSpPr>
      <dsp:spPr>
        <a:xfrm>
          <a:off x="468272" y="1524092"/>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Networking with people from all over the world 
</a:t>
          </a:r>
        </a:p>
      </dsp:txBody>
      <dsp:txXfrm>
        <a:off x="468272" y="1524092"/>
        <a:ext cx="2171923" cy="1303153"/>
      </dsp:txXfrm>
    </dsp:sp>
    <dsp:sp modelId="{C4AE2494-A2DE-4077-AF10-68B8601E876C}">
      <dsp:nvSpPr>
        <dsp:cNvPr id="0" name=""/>
        <dsp:cNvSpPr/>
      </dsp:nvSpPr>
      <dsp:spPr>
        <a:xfrm>
          <a:off x="2857388" y="1524092"/>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Long-term development of a global network that can lead to future collaborations</a:t>
          </a:r>
        </a:p>
      </dsp:txBody>
      <dsp:txXfrm>
        <a:off x="2857388" y="1524092"/>
        <a:ext cx="2171923" cy="1303153"/>
      </dsp:txXfrm>
    </dsp:sp>
    <dsp:sp modelId="{40F06ECB-2B23-4457-ADF0-CC3F2C086E05}">
      <dsp:nvSpPr>
        <dsp:cNvPr id="0" name=""/>
        <dsp:cNvSpPr/>
      </dsp:nvSpPr>
      <dsp:spPr>
        <a:xfrm>
          <a:off x="5246503" y="1524092"/>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Employers value international experience – proof of flexibility, independence, intercultural and language skills
</a:t>
          </a:r>
        </a:p>
      </dsp:txBody>
      <dsp:txXfrm>
        <a:off x="5246503" y="1524092"/>
        <a:ext cx="2171923" cy="1303153"/>
      </dsp:txXfrm>
    </dsp:sp>
    <dsp:sp modelId="{379AF0CD-C488-48B5-A25F-A945EF019936}">
      <dsp:nvSpPr>
        <dsp:cNvPr id="0" name=""/>
        <dsp:cNvSpPr/>
      </dsp:nvSpPr>
      <dsp:spPr>
        <a:xfrm>
          <a:off x="1662830" y="3044438"/>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job market is becoming increasingly global, and international experience is a major </a:t>
          </a:r>
          <a:r>
            <a:rPr lang="en-US" sz="1300" kern="1200" dirty="0" err="1"/>
            <a:t>advantag</a:t>
          </a:r>
          <a:r>
            <a:rPr lang="sl-SI" sz="1300" kern="1200" dirty="0"/>
            <a:t>e</a:t>
          </a:r>
          <a:r>
            <a:rPr lang="en-US" sz="1300" kern="1200" dirty="0"/>
            <a:t>
</a:t>
          </a:r>
        </a:p>
      </dsp:txBody>
      <dsp:txXfrm>
        <a:off x="1662830" y="3044438"/>
        <a:ext cx="2171923" cy="1303153"/>
      </dsp:txXfrm>
    </dsp:sp>
    <dsp:sp modelId="{7D03E45E-2774-4F8C-89C9-DEEF26C18C24}">
      <dsp:nvSpPr>
        <dsp:cNvPr id="0" name=""/>
        <dsp:cNvSpPr/>
      </dsp:nvSpPr>
      <dsp:spPr>
        <a:xfrm>
          <a:off x="4051946" y="3044438"/>
          <a:ext cx="2171923" cy="1303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Developing broader social responsibility and understanding of global challenges
</a:t>
          </a:r>
        </a:p>
      </dsp:txBody>
      <dsp:txXfrm>
        <a:off x="4051946" y="3044438"/>
        <a:ext cx="2171923" cy="13031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989F4-A0F6-44CB-83E2-6DE02E4A7E4D}">
      <dsp:nvSpPr>
        <dsp:cNvPr id="0" name=""/>
        <dsp:cNvSpPr/>
      </dsp:nvSpPr>
      <dsp:spPr>
        <a:xfrm rot="5400000">
          <a:off x="4236681" y="-1115830"/>
          <a:ext cx="2252549" cy="5047488"/>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sl-SI" sz="1500" b="1" kern="1200" dirty="0"/>
            <a:t>250 EUR/a month</a:t>
          </a:r>
        </a:p>
        <a:p>
          <a:pPr marL="114300" lvl="1" indent="-114300" algn="l" defTabSz="666750">
            <a:lnSpc>
              <a:spcPct val="90000"/>
            </a:lnSpc>
            <a:spcBef>
              <a:spcPct val="0"/>
            </a:spcBef>
            <a:spcAft>
              <a:spcPct val="15000"/>
            </a:spcAft>
            <a:buChar char="•"/>
          </a:pPr>
          <a:r>
            <a:rPr lang="en-US" sz="1500" kern="1200" dirty="0"/>
            <a:t>CONDITION: the student receives a state scholarship or the student is a member of a family where one of the children or parents has a decision from the CSD/ ZZZS/ZRSŠ decision, or the student </a:t>
          </a:r>
          <a:r>
            <a:rPr lang="sl-SI" sz="1500" kern="1200" dirty="0"/>
            <a:t>itself</a:t>
          </a:r>
          <a:r>
            <a:rPr lang="en-US" sz="1500" kern="1200" dirty="0"/>
            <a:t> has a ZRSŠ/CSD/ZZZS decision (companion, adjustment of teaching, disability, etc.), or the student comes from a single-parent or foster family, or</a:t>
          </a:r>
          <a:r>
            <a:rPr lang="sl-SI" sz="1500" kern="1200" dirty="0"/>
            <a:t> if </a:t>
          </a:r>
          <a:r>
            <a:rPr lang="en-US" sz="1500" kern="1200" dirty="0"/>
            <a:t>Slovenia offers the student international protection, or the student is a representative of the Roma community</a:t>
          </a:r>
          <a:r>
            <a:rPr lang="sl-SI" sz="1500" kern="1200" dirty="0"/>
            <a:t>.</a:t>
          </a:r>
        </a:p>
      </dsp:txBody>
      <dsp:txXfrm rot="-5400000">
        <a:off x="2839212" y="391599"/>
        <a:ext cx="4937528" cy="2032629"/>
      </dsp:txXfrm>
    </dsp:sp>
    <dsp:sp modelId="{4AE41E06-B4EA-44B7-90EB-310B0A8F29A5}">
      <dsp:nvSpPr>
        <dsp:cNvPr id="0" name=""/>
        <dsp:cNvSpPr/>
      </dsp:nvSpPr>
      <dsp:spPr>
        <a:xfrm>
          <a:off x="0" y="70"/>
          <a:ext cx="2839212" cy="2815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sl-SI" sz="3500" b="1" kern="1200" dirty="0"/>
            <a:t>Additional Support for Inclusion</a:t>
          </a:r>
        </a:p>
      </dsp:txBody>
      <dsp:txXfrm>
        <a:off x="137450" y="137520"/>
        <a:ext cx="2564312" cy="2540786"/>
      </dsp:txXfrm>
    </dsp:sp>
    <dsp:sp modelId="{247B71A5-163D-4F82-8AED-82AC53EA53AA}">
      <dsp:nvSpPr>
        <dsp:cNvPr id="0" name=""/>
        <dsp:cNvSpPr/>
      </dsp:nvSpPr>
      <dsp:spPr>
        <a:xfrm rot="5400000">
          <a:off x="4236681" y="1840641"/>
          <a:ext cx="2252549" cy="5047488"/>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sl-SI" sz="1500" b="1" kern="1200" dirty="0"/>
            <a:t>EUR 50 (one-off allowance)</a:t>
          </a:r>
        </a:p>
        <a:p>
          <a:pPr marL="114300" lvl="1" indent="-114300" algn="l" defTabSz="666750">
            <a:lnSpc>
              <a:spcPct val="90000"/>
            </a:lnSpc>
            <a:spcBef>
              <a:spcPct val="0"/>
            </a:spcBef>
            <a:spcAft>
              <a:spcPct val="15000"/>
            </a:spcAft>
            <a:buChar char="•"/>
          </a:pPr>
          <a:r>
            <a:rPr lang="en-US" sz="1500" kern="1200" dirty="0"/>
            <a:t>CONDITION: travel to and from the place of mobility by bus, train, boat, and/or other group transport (e.g., </a:t>
          </a:r>
          <a:r>
            <a:rPr lang="en-US" sz="1500" kern="1200" dirty="0" err="1"/>
            <a:t>GoOpti</a:t>
          </a:r>
          <a:r>
            <a:rPr lang="en-US" sz="1500" kern="1200" dirty="0"/>
            <a:t>, etc.).</a:t>
          </a:r>
          <a:endParaRPr lang="sl-SI" sz="1500" kern="1200" dirty="0"/>
        </a:p>
      </dsp:txBody>
      <dsp:txXfrm rot="-5400000">
        <a:off x="2839212" y="3348070"/>
        <a:ext cx="4937528" cy="2032629"/>
      </dsp:txXfrm>
    </dsp:sp>
    <dsp:sp modelId="{461FE288-CCD0-4B49-897D-856F1D067AD0}">
      <dsp:nvSpPr>
        <dsp:cNvPr id="0" name=""/>
        <dsp:cNvSpPr/>
      </dsp:nvSpPr>
      <dsp:spPr>
        <a:xfrm>
          <a:off x="0" y="2956612"/>
          <a:ext cx="2839212" cy="2815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sl-SI" sz="3500" b="1" kern="1200" dirty="0"/>
            <a:t>Green Travel Supplement</a:t>
          </a:r>
        </a:p>
      </dsp:txBody>
      <dsp:txXfrm>
        <a:off x="137450" y="3094062"/>
        <a:ext cx="2564312" cy="25407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C6D5A-5B67-48FB-A1E3-DE99A128B42A}">
      <dsp:nvSpPr>
        <dsp:cNvPr id="0" name=""/>
        <dsp:cNvSpPr/>
      </dsp:nvSpPr>
      <dsp:spPr>
        <a:xfrm>
          <a:off x="4481" y="-98819"/>
          <a:ext cx="2201798" cy="434419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sl-SI" sz="2400" kern="1200" dirty="0"/>
            <a:t>4. </a:t>
          </a:r>
          <a:r>
            <a:rPr lang="sl-SI" sz="2200" kern="1200" dirty="0"/>
            <a:t>January 2026</a:t>
          </a:r>
        </a:p>
      </dsp:txBody>
      <dsp:txXfrm>
        <a:off x="4481" y="-98819"/>
        <a:ext cx="2201798" cy="1476085"/>
      </dsp:txXfrm>
    </dsp:sp>
    <dsp:sp modelId="{24AE6F72-522D-4AC6-910C-4DCD783DC552}">
      <dsp:nvSpPr>
        <dsp:cNvPr id="0" name=""/>
        <dsp:cNvSpPr/>
      </dsp:nvSpPr>
      <dsp:spPr>
        <a:xfrm>
          <a:off x="586529" y="1657996"/>
          <a:ext cx="1942066" cy="3456000"/>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just" defTabSz="889000">
            <a:lnSpc>
              <a:spcPct val="90000"/>
            </a:lnSpc>
            <a:spcBef>
              <a:spcPct val="0"/>
            </a:spcBef>
            <a:spcAft>
              <a:spcPct val="15000"/>
            </a:spcAft>
            <a:buFont typeface="Arial" panose="020B0604020202020204" pitchFamily="34" charset="0"/>
            <a:buChar char="•"/>
          </a:pPr>
          <a:r>
            <a:rPr lang="en-US" sz="2000" kern="1200" dirty="0"/>
            <a:t>deadline for submitting your application form</a:t>
          </a:r>
          <a:endParaRPr lang="sl-SI" sz="2000" kern="1200" dirty="0"/>
        </a:p>
      </dsp:txBody>
      <dsp:txXfrm>
        <a:off x="643410" y="1714877"/>
        <a:ext cx="1828304" cy="3342238"/>
      </dsp:txXfrm>
    </dsp:sp>
    <dsp:sp modelId="{873896DF-09C3-43AE-B559-F849DE7E1D50}">
      <dsp:nvSpPr>
        <dsp:cNvPr id="0" name=""/>
        <dsp:cNvSpPr/>
      </dsp:nvSpPr>
      <dsp:spPr>
        <a:xfrm rot="21472974">
          <a:off x="2467633" y="337086"/>
          <a:ext cx="554849" cy="48304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sl-SI" sz="400" kern="1200"/>
        </a:p>
      </dsp:txBody>
      <dsp:txXfrm>
        <a:off x="2467682" y="436372"/>
        <a:ext cx="409935" cy="289828"/>
      </dsp:txXfrm>
    </dsp:sp>
    <dsp:sp modelId="{FDCB4E37-222F-41A4-BC1D-811028F9A14A}">
      <dsp:nvSpPr>
        <dsp:cNvPr id="0" name=""/>
        <dsp:cNvSpPr/>
      </dsp:nvSpPr>
      <dsp:spPr>
        <a:xfrm>
          <a:off x="3252450" y="78796"/>
          <a:ext cx="2201798" cy="434419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sl-SI" sz="2400" kern="1200" dirty="0"/>
            <a:t>13. </a:t>
          </a:r>
          <a:r>
            <a:rPr lang="sl-SI" sz="2200" kern="1200" dirty="0"/>
            <a:t>February 2026</a:t>
          </a:r>
        </a:p>
      </dsp:txBody>
      <dsp:txXfrm>
        <a:off x="3252450" y="78796"/>
        <a:ext cx="2201798" cy="880719"/>
      </dsp:txXfrm>
    </dsp:sp>
    <dsp:sp modelId="{23A62419-C6BD-4919-AF06-B237D67D3FEF}">
      <dsp:nvSpPr>
        <dsp:cNvPr id="0" name=""/>
        <dsp:cNvSpPr/>
      </dsp:nvSpPr>
      <dsp:spPr>
        <a:xfrm>
          <a:off x="3779247" y="1480380"/>
          <a:ext cx="1942066" cy="3456000"/>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lrTx/>
            <a:buSzTx/>
            <a:buFont typeface="Arial" panose="020B0604020202020204" pitchFamily="34" charset="0"/>
            <a:buChar char="•"/>
          </a:pPr>
          <a:r>
            <a:rPr lang="en-US" sz="1600" kern="1200" dirty="0"/>
            <a:t>We forward the applications of selected students to the International </a:t>
          </a:r>
          <a:r>
            <a:rPr lang="sl-SI" sz="1600" kern="1200" dirty="0"/>
            <a:t>Exchange</a:t>
          </a:r>
          <a:r>
            <a:rPr lang="en-US" sz="1600" kern="1200" dirty="0"/>
            <a:t> Office at the University of Ljubljana</a:t>
          </a:r>
          <a:endParaRPr lang="sl-SI" sz="1600" kern="1200" dirty="0"/>
        </a:p>
        <a:p>
          <a:pPr marL="171450" lvl="1" indent="-171450" algn="l" defTabSz="711200">
            <a:lnSpc>
              <a:spcPct val="90000"/>
            </a:lnSpc>
            <a:spcBef>
              <a:spcPct val="0"/>
            </a:spcBef>
            <a:spcAft>
              <a:spcPct val="15000"/>
            </a:spcAft>
            <a:buClrTx/>
            <a:buSzTx/>
            <a:buFont typeface="Arial" panose="020B0604020202020204" pitchFamily="34" charset="0"/>
            <a:buChar char="•"/>
          </a:pPr>
          <a:r>
            <a:rPr lang="en-US" sz="1600" kern="1200" dirty="0"/>
            <a:t>Students receive the selection decision</a:t>
          </a:r>
          <a:endParaRPr lang="sl-SI" sz="1600" kern="1200" dirty="0"/>
        </a:p>
      </dsp:txBody>
      <dsp:txXfrm>
        <a:off x="3836128" y="1537261"/>
        <a:ext cx="1828304" cy="3342238"/>
      </dsp:txXfrm>
    </dsp:sp>
    <dsp:sp modelId="{F55BD0C3-9A6D-4D43-A2FE-E73064B4E1DB}">
      <dsp:nvSpPr>
        <dsp:cNvPr id="0" name=""/>
        <dsp:cNvSpPr/>
      </dsp:nvSpPr>
      <dsp:spPr>
        <a:xfrm rot="109972">
          <a:off x="5715649" y="330103"/>
          <a:ext cx="554754" cy="48304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sl-SI" sz="400" kern="1200"/>
        </a:p>
      </dsp:txBody>
      <dsp:txXfrm>
        <a:off x="5715686" y="424395"/>
        <a:ext cx="409840" cy="289828"/>
      </dsp:txXfrm>
    </dsp:sp>
    <dsp:sp modelId="{AC020E93-D30A-4A02-B649-59243956BA7A}">
      <dsp:nvSpPr>
        <dsp:cNvPr id="0" name=""/>
        <dsp:cNvSpPr/>
      </dsp:nvSpPr>
      <dsp:spPr>
        <a:xfrm>
          <a:off x="6500419" y="-114950"/>
          <a:ext cx="2201798" cy="434419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sl-SI" sz="2400" kern="1200" dirty="0"/>
            <a:t>spring/ fall  2026</a:t>
          </a:r>
        </a:p>
      </dsp:txBody>
      <dsp:txXfrm>
        <a:off x="6500419" y="-114950"/>
        <a:ext cx="2201798" cy="1476085"/>
      </dsp:txXfrm>
    </dsp:sp>
    <dsp:sp modelId="{29CB8E94-CDDF-424C-ABFF-CBBDD142341F}">
      <dsp:nvSpPr>
        <dsp:cNvPr id="0" name=""/>
        <dsp:cNvSpPr/>
      </dsp:nvSpPr>
      <dsp:spPr>
        <a:xfrm>
          <a:off x="6559974" y="1609603"/>
          <a:ext cx="1942066" cy="3520523"/>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We nominate students to the host university</a:t>
          </a:r>
          <a:endParaRPr lang="sl-SI" sz="1400" kern="1200" dirty="0"/>
        </a:p>
        <a:p>
          <a:pPr marL="114300" lvl="1" indent="-114300" algn="l" defTabSz="622300">
            <a:lnSpc>
              <a:spcPct val="90000"/>
            </a:lnSpc>
            <a:spcBef>
              <a:spcPct val="0"/>
            </a:spcBef>
            <a:spcAft>
              <a:spcPct val="15000"/>
            </a:spcAft>
            <a:buChar char="•"/>
          </a:pPr>
          <a:r>
            <a:rPr lang="en-US" sz="1400" kern="1200" dirty="0"/>
            <a:t>The host university contacts the student and provides them with information about applying to the university (as well as information about</a:t>
          </a:r>
          <a:r>
            <a:rPr lang="sl-SI" sz="1400" kern="1200" dirty="0"/>
            <a:t> </a:t>
          </a:r>
          <a:r>
            <a:rPr lang="en-US" sz="1400" kern="1200" dirty="0"/>
            <a:t>accommodation and other practical matters).</a:t>
          </a:r>
          <a:endParaRPr lang="en-GB" sz="1400" kern="1200" dirty="0"/>
        </a:p>
      </dsp:txBody>
      <dsp:txXfrm>
        <a:off x="6616855" y="1666484"/>
        <a:ext cx="1828304" cy="3406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5CA88-D0DC-45C8-A6BF-641AFABA86F7}">
      <dsp:nvSpPr>
        <dsp:cNvPr id="0" name=""/>
        <dsp:cNvSpPr/>
      </dsp:nvSpPr>
      <dsp:spPr>
        <a:xfrm>
          <a:off x="1321055" y="794578"/>
          <a:ext cx="2286193" cy="2286541"/>
        </a:xfrm>
        <a:prstGeom prst="circularArrow">
          <a:avLst>
            <a:gd name="adj1" fmla="val 10980"/>
            <a:gd name="adj2" fmla="val 1142322"/>
            <a:gd name="adj3" fmla="val 4500000"/>
            <a:gd name="adj4" fmla="val 10800000"/>
            <a:gd name="adj5" fmla="val 125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60979-F84B-45F6-B57B-D675D1845749}">
      <dsp:nvSpPr>
        <dsp:cNvPr id="0" name=""/>
        <dsp:cNvSpPr/>
      </dsp:nvSpPr>
      <dsp:spPr>
        <a:xfrm>
          <a:off x="1826379" y="1620089"/>
          <a:ext cx="1270393" cy="63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FDV</a:t>
          </a:r>
        </a:p>
      </dsp:txBody>
      <dsp:txXfrm>
        <a:off x="1826379" y="1620089"/>
        <a:ext cx="1270393" cy="635044"/>
      </dsp:txXfrm>
    </dsp:sp>
    <dsp:sp modelId="{BC6E56C9-8DDF-42EC-9FDF-826AD1ABB5AA}">
      <dsp:nvSpPr>
        <dsp:cNvPr id="0" name=""/>
        <dsp:cNvSpPr/>
      </dsp:nvSpPr>
      <dsp:spPr>
        <a:xfrm>
          <a:off x="686072" y="2108366"/>
          <a:ext cx="2286193" cy="2286541"/>
        </a:xfrm>
        <a:prstGeom prst="leftCircularArrow">
          <a:avLst>
            <a:gd name="adj1" fmla="val 10980"/>
            <a:gd name="adj2" fmla="val 1142322"/>
            <a:gd name="adj3" fmla="val 6300000"/>
            <a:gd name="adj4" fmla="val 18900000"/>
            <a:gd name="adj5" fmla="val 125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F1F81-2D31-46BF-A391-3A8860C32B82}">
      <dsp:nvSpPr>
        <dsp:cNvPr id="0" name=""/>
        <dsp:cNvSpPr/>
      </dsp:nvSpPr>
      <dsp:spPr>
        <a:xfrm>
          <a:off x="1193972" y="2941477"/>
          <a:ext cx="1270393" cy="63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UL</a:t>
          </a:r>
        </a:p>
      </dsp:txBody>
      <dsp:txXfrm>
        <a:off x="1193972" y="2941477"/>
        <a:ext cx="1270393" cy="635044"/>
      </dsp:txXfrm>
    </dsp:sp>
    <dsp:sp modelId="{884DFD91-04B2-4E27-8CB8-59FA316B2FF2}">
      <dsp:nvSpPr>
        <dsp:cNvPr id="0" name=""/>
        <dsp:cNvSpPr/>
      </dsp:nvSpPr>
      <dsp:spPr>
        <a:xfrm>
          <a:off x="1483772" y="3579372"/>
          <a:ext cx="1964194" cy="1964982"/>
        </a:xfrm>
        <a:prstGeom prst="blockArc">
          <a:avLst>
            <a:gd name="adj1" fmla="val 13500000"/>
            <a:gd name="adj2" fmla="val 10800000"/>
            <a:gd name="adj3" fmla="val 1274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E9703-A00B-4587-ADDE-D1E11B9EF893}">
      <dsp:nvSpPr>
        <dsp:cNvPr id="0" name=""/>
        <dsp:cNvSpPr/>
      </dsp:nvSpPr>
      <dsp:spPr>
        <a:xfrm>
          <a:off x="1813961" y="4165656"/>
          <a:ext cx="1301239" cy="833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l-SI" sz="2200" kern="1200" dirty="0"/>
            <a:t>Foreign institution</a:t>
          </a:r>
          <a:endParaRPr lang="en-US" sz="2200" kern="1200" dirty="0"/>
        </a:p>
      </dsp:txBody>
      <dsp:txXfrm>
        <a:off x="1813961" y="4165656"/>
        <a:ext cx="1301239" cy="8332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19F4F-7ABD-49C1-8A4F-074F7FA121C2}">
      <dsp:nvSpPr>
        <dsp:cNvPr id="0" name=""/>
        <dsp:cNvSpPr/>
      </dsp:nvSpPr>
      <dsp:spPr>
        <a:xfrm rot="5400000">
          <a:off x="-177299" y="179139"/>
          <a:ext cx="1181996" cy="827397"/>
        </a:xfrm>
        <a:prstGeom prst="chevron">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l-SI" sz="1800" b="1" kern="1200" dirty="0"/>
            <a:t>1. phase</a:t>
          </a:r>
        </a:p>
      </dsp:txBody>
      <dsp:txXfrm rot="-5400000">
        <a:off x="1" y="415539"/>
        <a:ext cx="827397" cy="354599"/>
      </dsp:txXfrm>
    </dsp:sp>
    <dsp:sp modelId="{520B5407-B1A8-4AF4-A32E-6C115E5464B7}">
      <dsp:nvSpPr>
        <dsp:cNvPr id="0" name=""/>
        <dsp:cNvSpPr/>
      </dsp:nvSpPr>
      <dsp:spPr>
        <a:xfrm rot="5400000">
          <a:off x="2081208" y="-1251971"/>
          <a:ext cx="768297" cy="3275920"/>
        </a:xfrm>
        <a:prstGeom prst="round2SameRect">
          <a:avLst/>
        </a:prstGeom>
        <a:solidFill>
          <a:schemeClr val="lt1">
            <a:alpha val="90000"/>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sl-SI" sz="2700" b="0" kern="1200" dirty="0"/>
            <a:t>Before going abroad</a:t>
          </a:r>
        </a:p>
      </dsp:txBody>
      <dsp:txXfrm rot="-5400000">
        <a:off x="827397" y="39345"/>
        <a:ext cx="3238415" cy="693287"/>
      </dsp:txXfrm>
    </dsp:sp>
    <dsp:sp modelId="{D662A8FA-0327-44E1-B0BE-3BFAC282E34C}">
      <dsp:nvSpPr>
        <dsp:cNvPr id="0" name=""/>
        <dsp:cNvSpPr/>
      </dsp:nvSpPr>
      <dsp:spPr>
        <a:xfrm rot="5400000">
          <a:off x="-177299" y="1178347"/>
          <a:ext cx="1181996" cy="827397"/>
        </a:xfrm>
        <a:prstGeom prst="chevron">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l-SI" sz="1800" b="1" kern="1200" dirty="0"/>
            <a:t>2. phase</a:t>
          </a:r>
        </a:p>
      </dsp:txBody>
      <dsp:txXfrm rot="-5400000">
        <a:off x="1" y="1414747"/>
        <a:ext cx="827397" cy="354599"/>
      </dsp:txXfrm>
    </dsp:sp>
    <dsp:sp modelId="{629861D9-BE5C-46DB-B16C-91D4FFC3C384}">
      <dsp:nvSpPr>
        <dsp:cNvPr id="0" name=""/>
        <dsp:cNvSpPr/>
      </dsp:nvSpPr>
      <dsp:spPr>
        <a:xfrm rot="5400000">
          <a:off x="2081208" y="-252763"/>
          <a:ext cx="768297" cy="3275920"/>
        </a:xfrm>
        <a:prstGeom prst="round2SameRect">
          <a:avLst/>
        </a:prstGeom>
        <a:solidFill>
          <a:schemeClr val="lt1">
            <a:alpha val="90000"/>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sl-SI" sz="2700" b="0" kern="1200" dirty="0"/>
            <a:t>During your stay abroad</a:t>
          </a:r>
        </a:p>
      </dsp:txBody>
      <dsp:txXfrm rot="-5400000">
        <a:off x="827397" y="1038553"/>
        <a:ext cx="3238415" cy="693287"/>
      </dsp:txXfrm>
    </dsp:sp>
    <dsp:sp modelId="{BAD68873-717E-40F5-A9CB-705A449725C0}">
      <dsp:nvSpPr>
        <dsp:cNvPr id="0" name=""/>
        <dsp:cNvSpPr/>
      </dsp:nvSpPr>
      <dsp:spPr>
        <a:xfrm rot="5400000">
          <a:off x="-177299" y="2177556"/>
          <a:ext cx="1181996" cy="827397"/>
        </a:xfrm>
        <a:prstGeom prst="chevron">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l-SI" sz="1800" b="1" kern="1200" dirty="0"/>
            <a:t>3. phase</a:t>
          </a:r>
        </a:p>
      </dsp:txBody>
      <dsp:txXfrm rot="-5400000">
        <a:off x="1" y="2413956"/>
        <a:ext cx="827397" cy="354599"/>
      </dsp:txXfrm>
    </dsp:sp>
    <dsp:sp modelId="{F1552D0C-152B-4180-977D-25558C19E989}">
      <dsp:nvSpPr>
        <dsp:cNvPr id="0" name=""/>
        <dsp:cNvSpPr/>
      </dsp:nvSpPr>
      <dsp:spPr>
        <a:xfrm rot="5400000">
          <a:off x="2081208" y="746445"/>
          <a:ext cx="768297" cy="3275920"/>
        </a:xfrm>
        <a:prstGeom prst="round2SameRect">
          <a:avLst/>
        </a:prstGeom>
        <a:solidFill>
          <a:schemeClr val="lt1">
            <a:alpha val="90000"/>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sl-SI" sz="2700" b="0" kern="1200" dirty="0"/>
            <a:t>After arriving from abroad</a:t>
          </a:r>
        </a:p>
      </dsp:txBody>
      <dsp:txXfrm rot="-5400000">
        <a:off x="827397" y="2037762"/>
        <a:ext cx="3238415" cy="6932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0882" tIns="45441" rIns="90882" bIns="45441" rtlCol="0"/>
          <a:lstStyle>
            <a:lvl1pPr algn="l">
              <a:defRPr sz="1200"/>
            </a:lvl1pPr>
          </a:lstStyle>
          <a:p>
            <a:endParaRPr lang="sl-SI"/>
          </a:p>
        </p:txBody>
      </p:sp>
      <p:sp>
        <p:nvSpPr>
          <p:cNvPr id="3" name="Date Placeholder 2"/>
          <p:cNvSpPr>
            <a:spLocks noGrp="1"/>
          </p:cNvSpPr>
          <p:nvPr>
            <p:ph type="dt" sz="quarter" idx="1"/>
          </p:nvPr>
        </p:nvSpPr>
        <p:spPr>
          <a:xfrm>
            <a:off x="3815374" y="0"/>
            <a:ext cx="2918830" cy="493316"/>
          </a:xfrm>
          <a:prstGeom prst="rect">
            <a:avLst/>
          </a:prstGeom>
        </p:spPr>
        <p:txBody>
          <a:bodyPr vert="horz" lIns="90882" tIns="45441" rIns="90882" bIns="45441" rtlCol="0"/>
          <a:lstStyle>
            <a:lvl1pPr algn="r">
              <a:defRPr sz="1200"/>
            </a:lvl1pPr>
          </a:lstStyle>
          <a:p>
            <a:fld id="{C37616D7-C86A-4F36-A9A5-C7B338DAE483}" type="datetimeFigureOut">
              <a:rPr lang="sl-SI" smtClean="0"/>
              <a:t>11. 12. 2025</a:t>
            </a:fld>
            <a:endParaRPr lang="sl-SI"/>
          </a:p>
        </p:txBody>
      </p:sp>
      <p:sp>
        <p:nvSpPr>
          <p:cNvPr id="4" name="Footer Placeholder 3"/>
          <p:cNvSpPr>
            <a:spLocks noGrp="1"/>
          </p:cNvSpPr>
          <p:nvPr>
            <p:ph type="ftr" sz="quarter" idx="2"/>
          </p:nvPr>
        </p:nvSpPr>
        <p:spPr>
          <a:xfrm>
            <a:off x="1" y="9371285"/>
            <a:ext cx="2918830" cy="493316"/>
          </a:xfrm>
          <a:prstGeom prst="rect">
            <a:avLst/>
          </a:prstGeom>
        </p:spPr>
        <p:txBody>
          <a:bodyPr vert="horz" lIns="90882" tIns="45441" rIns="90882" bIns="45441" rtlCol="0" anchor="b"/>
          <a:lstStyle>
            <a:lvl1pPr algn="l">
              <a:defRPr sz="1200"/>
            </a:lvl1pPr>
          </a:lstStyle>
          <a:p>
            <a:endParaRPr lang="sl-SI"/>
          </a:p>
        </p:txBody>
      </p:sp>
      <p:sp>
        <p:nvSpPr>
          <p:cNvPr id="5" name="Slide Number Placeholder 4"/>
          <p:cNvSpPr>
            <a:spLocks noGrp="1"/>
          </p:cNvSpPr>
          <p:nvPr>
            <p:ph type="sldNum" sz="quarter" idx="3"/>
          </p:nvPr>
        </p:nvSpPr>
        <p:spPr>
          <a:xfrm>
            <a:off x="3815374" y="9371285"/>
            <a:ext cx="2918830" cy="493316"/>
          </a:xfrm>
          <a:prstGeom prst="rect">
            <a:avLst/>
          </a:prstGeom>
        </p:spPr>
        <p:txBody>
          <a:bodyPr vert="horz" lIns="90882" tIns="45441" rIns="90882" bIns="45441" rtlCol="0" anchor="b"/>
          <a:lstStyle>
            <a:lvl1pPr algn="r">
              <a:defRPr sz="1200"/>
            </a:lvl1pPr>
          </a:lstStyle>
          <a:p>
            <a:fld id="{4C7F71BB-7D54-4DB7-8CD3-2F5796252FBD}" type="slidenum">
              <a:rPr lang="sl-SI" smtClean="0"/>
              <a:t>‹#›</a:t>
            </a:fld>
            <a:endParaRPr lang="sl-SI"/>
          </a:p>
        </p:txBody>
      </p:sp>
    </p:spTree>
    <p:extLst>
      <p:ext uri="{BB962C8B-B14F-4D97-AF65-F5344CB8AC3E}">
        <p14:creationId xmlns:p14="http://schemas.microsoft.com/office/powerpoint/2010/main" val="1579139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0882" tIns="45441" rIns="90882" bIns="45441" rtlCol="0"/>
          <a:lstStyle>
            <a:lvl1pPr algn="l">
              <a:defRPr sz="1200"/>
            </a:lvl1pPr>
          </a:lstStyle>
          <a:p>
            <a:endParaRPr lang="sl-SI"/>
          </a:p>
        </p:txBody>
      </p:sp>
      <p:sp>
        <p:nvSpPr>
          <p:cNvPr id="3" name="Date Placeholder 2"/>
          <p:cNvSpPr>
            <a:spLocks noGrp="1"/>
          </p:cNvSpPr>
          <p:nvPr>
            <p:ph type="dt" idx="1"/>
          </p:nvPr>
        </p:nvSpPr>
        <p:spPr>
          <a:xfrm>
            <a:off x="3815374" y="0"/>
            <a:ext cx="2918830" cy="493316"/>
          </a:xfrm>
          <a:prstGeom prst="rect">
            <a:avLst/>
          </a:prstGeom>
        </p:spPr>
        <p:txBody>
          <a:bodyPr vert="horz" lIns="90882" tIns="45441" rIns="90882" bIns="45441" rtlCol="0"/>
          <a:lstStyle>
            <a:lvl1pPr algn="r">
              <a:defRPr sz="1200"/>
            </a:lvl1pPr>
          </a:lstStyle>
          <a:p>
            <a:fld id="{A400FAB4-4DD7-4F09-8172-4124C717E75F}" type="datetimeFigureOut">
              <a:rPr lang="sl-SI" smtClean="0"/>
              <a:t>11. 12. 2025</a:t>
            </a:fld>
            <a:endParaRPr lang="sl-SI"/>
          </a:p>
        </p:txBody>
      </p:sp>
      <p:sp>
        <p:nvSpPr>
          <p:cNvPr id="4" name="Slide Image Placeholder 3"/>
          <p:cNvSpPr>
            <a:spLocks noGrp="1" noRot="1" noChangeAspect="1"/>
          </p:cNvSpPr>
          <p:nvPr>
            <p:ph type="sldImg" idx="2"/>
          </p:nvPr>
        </p:nvSpPr>
        <p:spPr>
          <a:xfrm>
            <a:off x="901700" y="739775"/>
            <a:ext cx="4932363" cy="3698875"/>
          </a:xfrm>
          <a:prstGeom prst="rect">
            <a:avLst/>
          </a:prstGeom>
          <a:noFill/>
          <a:ln w="12700">
            <a:solidFill>
              <a:prstClr val="black"/>
            </a:solidFill>
          </a:ln>
        </p:spPr>
        <p:txBody>
          <a:bodyPr vert="horz" lIns="90882" tIns="45441" rIns="90882" bIns="45441" rtlCol="0" anchor="ctr"/>
          <a:lstStyle/>
          <a:p>
            <a:endParaRPr lang="sl-SI"/>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882" tIns="45441" rIns="90882" bIns="454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1" y="9371285"/>
            <a:ext cx="2918830" cy="493316"/>
          </a:xfrm>
          <a:prstGeom prst="rect">
            <a:avLst/>
          </a:prstGeom>
        </p:spPr>
        <p:txBody>
          <a:bodyPr vert="horz" lIns="90882" tIns="45441" rIns="90882" bIns="45441" rtlCol="0" anchor="b"/>
          <a:lstStyle>
            <a:lvl1pPr algn="l">
              <a:defRPr sz="1200"/>
            </a:lvl1pPr>
          </a:lstStyle>
          <a:p>
            <a:endParaRPr lang="sl-SI"/>
          </a:p>
        </p:txBody>
      </p:sp>
      <p:sp>
        <p:nvSpPr>
          <p:cNvPr id="7" name="Slide Number Placeholder 6"/>
          <p:cNvSpPr>
            <a:spLocks noGrp="1"/>
          </p:cNvSpPr>
          <p:nvPr>
            <p:ph type="sldNum" sz="quarter" idx="5"/>
          </p:nvPr>
        </p:nvSpPr>
        <p:spPr>
          <a:xfrm>
            <a:off x="3815374" y="9371285"/>
            <a:ext cx="2918830" cy="493316"/>
          </a:xfrm>
          <a:prstGeom prst="rect">
            <a:avLst/>
          </a:prstGeom>
        </p:spPr>
        <p:txBody>
          <a:bodyPr vert="horz" lIns="90882" tIns="45441" rIns="90882" bIns="45441" rtlCol="0" anchor="b"/>
          <a:lstStyle>
            <a:lvl1pPr algn="r">
              <a:defRPr sz="1200"/>
            </a:lvl1pPr>
          </a:lstStyle>
          <a:p>
            <a:fld id="{ED16EE3F-B710-473B-B138-6A64F9544226}" type="slidenum">
              <a:rPr lang="sl-SI" smtClean="0"/>
              <a:t>‹#›</a:t>
            </a:fld>
            <a:endParaRPr lang="sl-SI"/>
          </a:p>
        </p:txBody>
      </p:sp>
    </p:spTree>
    <p:extLst>
      <p:ext uri="{BB962C8B-B14F-4D97-AF65-F5344CB8AC3E}">
        <p14:creationId xmlns:p14="http://schemas.microsoft.com/office/powerpoint/2010/main" val="98996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ED16EE3F-B710-473B-B138-6A64F9544226}" type="slidenum">
              <a:rPr lang="sl-SI" smtClean="0"/>
              <a:t>4</a:t>
            </a:fld>
            <a:endParaRPr lang="sl-SI"/>
          </a:p>
        </p:txBody>
      </p:sp>
    </p:spTree>
    <p:extLst>
      <p:ext uri="{BB962C8B-B14F-4D97-AF65-F5344CB8AC3E}">
        <p14:creationId xmlns:p14="http://schemas.microsoft.com/office/powerpoint/2010/main" val="89073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ED16EE3F-B710-473B-B138-6A64F9544226}" type="slidenum">
              <a:rPr lang="sl-SI" smtClean="0"/>
              <a:t>5</a:t>
            </a:fld>
            <a:endParaRPr lang="sl-SI"/>
          </a:p>
        </p:txBody>
      </p:sp>
    </p:spTree>
    <p:extLst>
      <p:ext uri="{BB962C8B-B14F-4D97-AF65-F5344CB8AC3E}">
        <p14:creationId xmlns:p14="http://schemas.microsoft.com/office/powerpoint/2010/main" val="380168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ED16EE3F-B710-473B-B138-6A64F9544226}" type="slidenum">
              <a:rPr lang="sl-SI" smtClean="0"/>
              <a:t>6</a:t>
            </a:fld>
            <a:endParaRPr lang="sl-SI"/>
          </a:p>
        </p:txBody>
      </p:sp>
    </p:spTree>
    <p:extLst>
      <p:ext uri="{BB962C8B-B14F-4D97-AF65-F5344CB8AC3E}">
        <p14:creationId xmlns:p14="http://schemas.microsoft.com/office/powerpoint/2010/main" val="172327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stars on the tables</a:t>
            </a:r>
            <a:r>
              <a:rPr lang="sl-SI" dirty="0"/>
              <a:t>…</a:t>
            </a:r>
          </a:p>
        </p:txBody>
      </p:sp>
      <p:sp>
        <p:nvSpPr>
          <p:cNvPr id="4" name="Slide Number Placeholder 3"/>
          <p:cNvSpPr>
            <a:spLocks noGrp="1"/>
          </p:cNvSpPr>
          <p:nvPr>
            <p:ph type="sldNum" sz="quarter" idx="10"/>
          </p:nvPr>
        </p:nvSpPr>
        <p:spPr/>
        <p:txBody>
          <a:bodyPr/>
          <a:lstStyle/>
          <a:p>
            <a:fld id="{ED16EE3F-B710-473B-B138-6A64F9544226}" type="slidenum">
              <a:rPr lang="sl-SI" smtClean="0"/>
              <a:t>8</a:t>
            </a:fld>
            <a:endParaRPr lang="sl-SI"/>
          </a:p>
        </p:txBody>
      </p:sp>
    </p:spTree>
    <p:extLst>
      <p:ext uri="{BB962C8B-B14F-4D97-AF65-F5344CB8AC3E}">
        <p14:creationId xmlns:p14="http://schemas.microsoft.com/office/powerpoint/2010/main" val="15746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Students who completed practical training abroad under the Erasmus or Erasmus+ program by 2015-16, but not for the full 12 months, are eligible to apply for this call. The total duration of studies and training already completed and requested may not exceed 12 months per individual level of study.</a:t>
            </a:r>
            <a:endParaRPr lang="sl-SI" dirty="0"/>
          </a:p>
        </p:txBody>
      </p:sp>
      <p:sp>
        <p:nvSpPr>
          <p:cNvPr id="4" name="Slide Number Placeholder 3"/>
          <p:cNvSpPr>
            <a:spLocks noGrp="1"/>
          </p:cNvSpPr>
          <p:nvPr>
            <p:ph type="sldNum" sz="quarter" idx="10"/>
          </p:nvPr>
        </p:nvSpPr>
        <p:spPr/>
        <p:txBody>
          <a:bodyPr/>
          <a:lstStyle/>
          <a:p>
            <a:fld id="{ED16EE3F-B710-473B-B138-6A64F9544226}" type="slidenum">
              <a:rPr lang="sl-SI" smtClean="0"/>
              <a:t>10</a:t>
            </a:fld>
            <a:endParaRPr lang="sl-SI"/>
          </a:p>
        </p:txBody>
      </p:sp>
    </p:spTree>
    <p:extLst>
      <p:ext uri="{BB962C8B-B14F-4D97-AF65-F5344CB8AC3E}">
        <p14:creationId xmlns:p14="http://schemas.microsoft.com/office/powerpoint/2010/main" val="2114385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Students who completed practical training abroad under the Erasmus or Erasmus+ program by 2015-16, but not for the full 12 months, are eligible to apply for this call. The total duration of studies and training already completed and requested may not exceed 12 months per individual level of study.</a:t>
            </a:r>
            <a:endParaRPr lang="sl-SI" dirty="0"/>
          </a:p>
        </p:txBody>
      </p:sp>
      <p:sp>
        <p:nvSpPr>
          <p:cNvPr id="4" name="Slide Number Placeholder 3"/>
          <p:cNvSpPr>
            <a:spLocks noGrp="1"/>
          </p:cNvSpPr>
          <p:nvPr>
            <p:ph type="sldNum" sz="quarter" idx="10"/>
          </p:nvPr>
        </p:nvSpPr>
        <p:spPr/>
        <p:txBody>
          <a:bodyPr/>
          <a:lstStyle/>
          <a:p>
            <a:fld id="{ED16EE3F-B710-473B-B138-6A64F9544226}" type="slidenum">
              <a:rPr lang="sl-SI" smtClean="0"/>
              <a:t>11</a:t>
            </a:fld>
            <a:endParaRPr lang="sl-SI"/>
          </a:p>
        </p:txBody>
      </p:sp>
    </p:spTree>
    <p:extLst>
      <p:ext uri="{BB962C8B-B14F-4D97-AF65-F5344CB8AC3E}">
        <p14:creationId xmlns:p14="http://schemas.microsoft.com/office/powerpoint/2010/main" val="9170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Tukaj povej kako bo ocenjeno…</a:t>
            </a:r>
          </a:p>
        </p:txBody>
      </p:sp>
      <p:sp>
        <p:nvSpPr>
          <p:cNvPr id="4" name="Slide Number Placeholder 3"/>
          <p:cNvSpPr>
            <a:spLocks noGrp="1"/>
          </p:cNvSpPr>
          <p:nvPr>
            <p:ph type="sldNum" sz="quarter" idx="10"/>
          </p:nvPr>
        </p:nvSpPr>
        <p:spPr/>
        <p:txBody>
          <a:bodyPr/>
          <a:lstStyle/>
          <a:p>
            <a:fld id="{ED16EE3F-B710-473B-B138-6A64F9544226}" type="slidenum">
              <a:rPr lang="sl-SI" smtClean="0"/>
              <a:t>22</a:t>
            </a:fld>
            <a:endParaRPr lang="sl-SI"/>
          </a:p>
        </p:txBody>
      </p:sp>
    </p:spTree>
    <p:extLst>
      <p:ext uri="{BB962C8B-B14F-4D97-AF65-F5344CB8AC3E}">
        <p14:creationId xmlns:p14="http://schemas.microsoft.com/office/powerpoint/2010/main" val="187667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Tukaj povej kako bo ocenjeno…</a:t>
            </a:r>
          </a:p>
        </p:txBody>
      </p:sp>
      <p:sp>
        <p:nvSpPr>
          <p:cNvPr id="4" name="Slide Number Placeholder 3"/>
          <p:cNvSpPr>
            <a:spLocks noGrp="1"/>
          </p:cNvSpPr>
          <p:nvPr>
            <p:ph type="sldNum" sz="quarter" idx="10"/>
          </p:nvPr>
        </p:nvSpPr>
        <p:spPr/>
        <p:txBody>
          <a:bodyPr/>
          <a:lstStyle/>
          <a:p>
            <a:fld id="{ED16EE3F-B710-473B-B138-6A64F9544226}" type="slidenum">
              <a:rPr lang="sl-SI" smtClean="0"/>
              <a:t>23</a:t>
            </a:fld>
            <a:endParaRPr lang="sl-SI"/>
          </a:p>
        </p:txBody>
      </p:sp>
    </p:spTree>
    <p:extLst>
      <p:ext uri="{BB962C8B-B14F-4D97-AF65-F5344CB8AC3E}">
        <p14:creationId xmlns:p14="http://schemas.microsoft.com/office/powerpoint/2010/main" val="7563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9EF530-7BBE-4BAE-B67D-B8CA056DC374}"/>
              </a:ext>
            </a:extLst>
          </p:cNvPr>
          <p:cNvSpPr>
            <a:spLocks noGrp="1"/>
          </p:cNvSpPr>
          <p:nvPr>
            <p:ph type="ctrTitle"/>
          </p:nvPr>
        </p:nvSpPr>
        <p:spPr>
          <a:xfrm>
            <a:off x="1143000" y="1122363"/>
            <a:ext cx="6858000" cy="2387600"/>
          </a:xfrm>
        </p:spPr>
        <p:txBody>
          <a:bodyPr anchor="b"/>
          <a:lstStyle>
            <a:lvl1pPr algn="ctr">
              <a:defRPr sz="4500"/>
            </a:lvl1pPr>
          </a:lstStyle>
          <a:p>
            <a:r>
              <a:rPr lang="sl-SI"/>
              <a:t>Kliknite, če želite urediti slog naslova matrice</a:t>
            </a:r>
          </a:p>
        </p:txBody>
      </p:sp>
      <p:sp>
        <p:nvSpPr>
          <p:cNvPr id="3" name="Podnaslov 2">
            <a:extLst>
              <a:ext uri="{FF2B5EF4-FFF2-40B4-BE49-F238E27FC236}">
                <a16:creationId xmlns:a16="http://schemas.microsoft.com/office/drawing/2014/main" id="{FD074D85-99FD-413C-81B8-345EB74749F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78426929-2E8F-4E87-BD0A-AFE864CD07EA}"/>
              </a:ext>
            </a:extLst>
          </p:cNvPr>
          <p:cNvSpPr>
            <a:spLocks noGrp="1"/>
          </p:cNvSpPr>
          <p:nvPr>
            <p:ph type="dt" sz="half" idx="10"/>
          </p:nvPr>
        </p:nvSpPr>
        <p:spPr/>
        <p:txBody>
          <a:bodyPr/>
          <a:lstStyle/>
          <a:p>
            <a:pPr>
              <a:defRPr/>
            </a:pPr>
            <a:fld id="{EAA3AB96-43DD-41DF-96F6-439BA530A0A6}" type="datetimeFigureOut">
              <a:rPr lang="en-US" smtClean="0"/>
              <a:pPr>
                <a:defRPr/>
              </a:pPr>
              <a:t>12/11/2025</a:t>
            </a:fld>
            <a:endParaRPr lang="en-US"/>
          </a:p>
        </p:txBody>
      </p:sp>
      <p:sp>
        <p:nvSpPr>
          <p:cNvPr id="5" name="Označba mesta noge 4">
            <a:extLst>
              <a:ext uri="{FF2B5EF4-FFF2-40B4-BE49-F238E27FC236}">
                <a16:creationId xmlns:a16="http://schemas.microsoft.com/office/drawing/2014/main" id="{A2D01B10-6FED-4C16-971C-578706353667}"/>
              </a:ext>
            </a:extLst>
          </p:cNvPr>
          <p:cNvSpPr>
            <a:spLocks noGrp="1"/>
          </p:cNvSpPr>
          <p:nvPr>
            <p:ph type="ftr" sz="quarter" idx="11"/>
          </p:nvPr>
        </p:nvSpPr>
        <p:spPr/>
        <p:txBody>
          <a:bodyPr/>
          <a:lstStyle/>
          <a:p>
            <a:pPr>
              <a:defRPr/>
            </a:pPr>
            <a:endParaRPr lang="en-US"/>
          </a:p>
        </p:txBody>
      </p:sp>
      <p:sp>
        <p:nvSpPr>
          <p:cNvPr id="6" name="Označba mesta številke diapozitiva 5">
            <a:extLst>
              <a:ext uri="{FF2B5EF4-FFF2-40B4-BE49-F238E27FC236}">
                <a16:creationId xmlns:a16="http://schemas.microsoft.com/office/drawing/2014/main" id="{3F99406D-FE1F-48A4-9A16-198B3B780CB2}"/>
              </a:ext>
            </a:extLst>
          </p:cNvPr>
          <p:cNvSpPr>
            <a:spLocks noGrp="1"/>
          </p:cNvSpPr>
          <p:nvPr>
            <p:ph type="sldNum" sz="quarter" idx="12"/>
          </p:nvPr>
        </p:nvSpPr>
        <p:spPr/>
        <p:txBody>
          <a:bodyPr/>
          <a:lstStyle/>
          <a:p>
            <a:pPr>
              <a:defRPr/>
            </a:pPr>
            <a:fld id="{6985D1B5-1F3E-49B9-BE4A-6A02967B4DC8}" type="slidenum">
              <a:rPr lang="en-US" altLang="sl-SI" smtClean="0"/>
              <a:pPr>
                <a:defRPr/>
              </a:pPr>
              <a:t>‹#›</a:t>
            </a:fld>
            <a:endParaRPr lang="en-US" altLang="sl-SI"/>
          </a:p>
        </p:txBody>
      </p:sp>
    </p:spTree>
    <p:extLst>
      <p:ext uri="{BB962C8B-B14F-4D97-AF65-F5344CB8AC3E}">
        <p14:creationId xmlns:p14="http://schemas.microsoft.com/office/powerpoint/2010/main" val="323297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0932A9-25F1-4FBB-9144-C02A81A3B813}"/>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64BF3A3A-0D35-412E-BB92-2F6B8118CF51}"/>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0C0F888-AB38-4111-81B7-2C13430559F2}"/>
              </a:ext>
            </a:extLst>
          </p:cNvPr>
          <p:cNvSpPr>
            <a:spLocks noGrp="1"/>
          </p:cNvSpPr>
          <p:nvPr>
            <p:ph type="dt" sz="half" idx="10"/>
          </p:nvPr>
        </p:nvSpPr>
        <p:spPr/>
        <p:txBody>
          <a:bodyPr/>
          <a:lstStyle/>
          <a:p>
            <a:pPr>
              <a:defRPr/>
            </a:pPr>
            <a:fld id="{EAA3AB96-43DD-41DF-96F6-439BA530A0A6}" type="datetimeFigureOut">
              <a:rPr lang="en-US" smtClean="0"/>
              <a:pPr>
                <a:defRPr/>
              </a:pPr>
              <a:t>12/11/2025</a:t>
            </a:fld>
            <a:endParaRPr lang="en-US"/>
          </a:p>
        </p:txBody>
      </p:sp>
      <p:sp>
        <p:nvSpPr>
          <p:cNvPr id="5" name="Označba mesta noge 4">
            <a:extLst>
              <a:ext uri="{FF2B5EF4-FFF2-40B4-BE49-F238E27FC236}">
                <a16:creationId xmlns:a16="http://schemas.microsoft.com/office/drawing/2014/main" id="{0575B81A-4816-4EB6-A588-D11DC243D240}"/>
              </a:ext>
            </a:extLst>
          </p:cNvPr>
          <p:cNvSpPr>
            <a:spLocks noGrp="1"/>
          </p:cNvSpPr>
          <p:nvPr>
            <p:ph type="ftr" sz="quarter" idx="11"/>
          </p:nvPr>
        </p:nvSpPr>
        <p:spPr/>
        <p:txBody>
          <a:bodyPr/>
          <a:lstStyle/>
          <a:p>
            <a:pPr>
              <a:defRPr/>
            </a:pPr>
            <a:endParaRPr lang="en-US"/>
          </a:p>
        </p:txBody>
      </p:sp>
      <p:sp>
        <p:nvSpPr>
          <p:cNvPr id="6" name="Označba mesta številke diapozitiva 5">
            <a:extLst>
              <a:ext uri="{FF2B5EF4-FFF2-40B4-BE49-F238E27FC236}">
                <a16:creationId xmlns:a16="http://schemas.microsoft.com/office/drawing/2014/main" id="{F4AEA01F-E80E-4AD8-9DFD-C3DD23FA8B6D}"/>
              </a:ext>
            </a:extLst>
          </p:cNvPr>
          <p:cNvSpPr>
            <a:spLocks noGrp="1"/>
          </p:cNvSpPr>
          <p:nvPr>
            <p:ph type="sldNum" sz="quarter" idx="12"/>
          </p:nvPr>
        </p:nvSpPr>
        <p:spPr/>
        <p:txBody>
          <a:bodyPr/>
          <a:lstStyle/>
          <a:p>
            <a:pPr>
              <a:defRPr/>
            </a:pPr>
            <a:fld id="{6985D1B5-1F3E-49B9-BE4A-6A02967B4DC8}" type="slidenum">
              <a:rPr lang="en-US" altLang="sl-SI" smtClean="0"/>
              <a:pPr>
                <a:defRPr/>
              </a:pPr>
              <a:t>‹#›</a:t>
            </a:fld>
            <a:endParaRPr lang="en-US" altLang="sl-SI"/>
          </a:p>
        </p:txBody>
      </p:sp>
    </p:spTree>
    <p:extLst>
      <p:ext uri="{BB962C8B-B14F-4D97-AF65-F5344CB8AC3E}">
        <p14:creationId xmlns:p14="http://schemas.microsoft.com/office/powerpoint/2010/main" val="145297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42AF93B-362E-41C0-8A65-58CCD676AC65}"/>
              </a:ext>
            </a:extLst>
          </p:cNvPr>
          <p:cNvSpPr>
            <a:spLocks noGrp="1"/>
          </p:cNvSpPr>
          <p:nvPr>
            <p:ph type="title" orient="vert"/>
          </p:nvPr>
        </p:nvSpPr>
        <p:spPr>
          <a:xfrm>
            <a:off x="6543675" y="365125"/>
            <a:ext cx="1971675"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9B2AB6D4-18D7-42C5-B98B-8C3ED7FD0FF9}"/>
              </a:ext>
            </a:extLst>
          </p:cNvPr>
          <p:cNvSpPr>
            <a:spLocks noGrp="1"/>
          </p:cNvSpPr>
          <p:nvPr>
            <p:ph type="body" orient="vert" idx="1"/>
          </p:nvPr>
        </p:nvSpPr>
        <p:spPr>
          <a:xfrm>
            <a:off x="628650" y="365125"/>
            <a:ext cx="5800725"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3BD804B-5ED3-4899-B6BB-F2ADC07EE1C2}"/>
              </a:ext>
            </a:extLst>
          </p:cNvPr>
          <p:cNvSpPr>
            <a:spLocks noGrp="1"/>
          </p:cNvSpPr>
          <p:nvPr>
            <p:ph type="dt" sz="half" idx="10"/>
          </p:nvPr>
        </p:nvSpPr>
        <p:spPr/>
        <p:txBody>
          <a:bodyPr/>
          <a:lstStyle/>
          <a:p>
            <a:pPr>
              <a:defRPr/>
            </a:pPr>
            <a:fld id="{EAA3AB96-43DD-41DF-96F6-439BA530A0A6}" type="datetimeFigureOut">
              <a:rPr lang="en-US" smtClean="0"/>
              <a:pPr>
                <a:defRPr/>
              </a:pPr>
              <a:t>12/11/2025</a:t>
            </a:fld>
            <a:endParaRPr lang="en-US"/>
          </a:p>
        </p:txBody>
      </p:sp>
      <p:sp>
        <p:nvSpPr>
          <p:cNvPr id="5" name="Označba mesta noge 4">
            <a:extLst>
              <a:ext uri="{FF2B5EF4-FFF2-40B4-BE49-F238E27FC236}">
                <a16:creationId xmlns:a16="http://schemas.microsoft.com/office/drawing/2014/main" id="{EA6EC43C-6520-4AD3-AA7B-9169D3ED718A}"/>
              </a:ext>
            </a:extLst>
          </p:cNvPr>
          <p:cNvSpPr>
            <a:spLocks noGrp="1"/>
          </p:cNvSpPr>
          <p:nvPr>
            <p:ph type="ftr" sz="quarter" idx="11"/>
          </p:nvPr>
        </p:nvSpPr>
        <p:spPr/>
        <p:txBody>
          <a:bodyPr/>
          <a:lstStyle/>
          <a:p>
            <a:pPr>
              <a:defRPr/>
            </a:pPr>
            <a:endParaRPr lang="en-US"/>
          </a:p>
        </p:txBody>
      </p:sp>
      <p:sp>
        <p:nvSpPr>
          <p:cNvPr id="6" name="Označba mesta številke diapozitiva 5">
            <a:extLst>
              <a:ext uri="{FF2B5EF4-FFF2-40B4-BE49-F238E27FC236}">
                <a16:creationId xmlns:a16="http://schemas.microsoft.com/office/drawing/2014/main" id="{5FFC1F7F-C439-42DC-BA2F-760FA2931907}"/>
              </a:ext>
            </a:extLst>
          </p:cNvPr>
          <p:cNvSpPr>
            <a:spLocks noGrp="1"/>
          </p:cNvSpPr>
          <p:nvPr>
            <p:ph type="sldNum" sz="quarter" idx="12"/>
          </p:nvPr>
        </p:nvSpPr>
        <p:spPr/>
        <p:txBody>
          <a:bodyPr/>
          <a:lstStyle/>
          <a:p>
            <a:pPr>
              <a:defRPr/>
            </a:pPr>
            <a:fld id="{6985D1B5-1F3E-49B9-BE4A-6A02967B4DC8}" type="slidenum">
              <a:rPr lang="en-US" altLang="sl-SI" smtClean="0"/>
              <a:pPr>
                <a:defRPr/>
              </a:pPr>
              <a:t>‹#›</a:t>
            </a:fld>
            <a:endParaRPr lang="en-US" altLang="sl-SI"/>
          </a:p>
        </p:txBody>
      </p:sp>
    </p:spTree>
    <p:extLst>
      <p:ext uri="{BB962C8B-B14F-4D97-AF65-F5344CB8AC3E}">
        <p14:creationId xmlns:p14="http://schemas.microsoft.com/office/powerpoint/2010/main" val="262771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AA8DBA-27BB-43DE-ACAE-0803B68553D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BF07C270-8F06-4481-9110-11FBE98E12BA}"/>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B79D400-D45C-477B-92B7-0EDF0BAB5750}"/>
              </a:ext>
            </a:extLst>
          </p:cNvPr>
          <p:cNvSpPr>
            <a:spLocks noGrp="1"/>
          </p:cNvSpPr>
          <p:nvPr>
            <p:ph type="dt" sz="half" idx="10"/>
          </p:nvPr>
        </p:nvSpPr>
        <p:spPr/>
        <p:txBody>
          <a:bodyPr/>
          <a:lstStyle/>
          <a:p>
            <a:pPr>
              <a:defRPr/>
            </a:pPr>
            <a:fld id="{EAA3AB96-43DD-41DF-96F6-439BA530A0A6}" type="datetimeFigureOut">
              <a:rPr lang="en-US" smtClean="0"/>
              <a:pPr>
                <a:defRPr/>
              </a:pPr>
              <a:t>12/11/2025</a:t>
            </a:fld>
            <a:endParaRPr lang="en-US"/>
          </a:p>
        </p:txBody>
      </p:sp>
      <p:sp>
        <p:nvSpPr>
          <p:cNvPr id="5" name="Označba mesta noge 4">
            <a:extLst>
              <a:ext uri="{FF2B5EF4-FFF2-40B4-BE49-F238E27FC236}">
                <a16:creationId xmlns:a16="http://schemas.microsoft.com/office/drawing/2014/main" id="{1E17347B-F77D-4034-9A4B-33ECE34F8293}"/>
              </a:ext>
            </a:extLst>
          </p:cNvPr>
          <p:cNvSpPr>
            <a:spLocks noGrp="1"/>
          </p:cNvSpPr>
          <p:nvPr>
            <p:ph type="ftr" sz="quarter" idx="11"/>
          </p:nvPr>
        </p:nvSpPr>
        <p:spPr/>
        <p:txBody>
          <a:bodyPr/>
          <a:lstStyle/>
          <a:p>
            <a:pPr>
              <a:defRPr/>
            </a:pPr>
            <a:endParaRPr lang="en-US"/>
          </a:p>
        </p:txBody>
      </p:sp>
      <p:sp>
        <p:nvSpPr>
          <p:cNvPr id="6" name="Označba mesta številke diapozitiva 5">
            <a:extLst>
              <a:ext uri="{FF2B5EF4-FFF2-40B4-BE49-F238E27FC236}">
                <a16:creationId xmlns:a16="http://schemas.microsoft.com/office/drawing/2014/main" id="{3FD2B5BF-7C71-4D41-B791-34D63C1E268C}"/>
              </a:ext>
            </a:extLst>
          </p:cNvPr>
          <p:cNvSpPr>
            <a:spLocks noGrp="1"/>
          </p:cNvSpPr>
          <p:nvPr>
            <p:ph type="sldNum" sz="quarter" idx="12"/>
          </p:nvPr>
        </p:nvSpPr>
        <p:spPr/>
        <p:txBody>
          <a:bodyPr/>
          <a:lstStyle/>
          <a:p>
            <a:pPr>
              <a:defRPr/>
            </a:pPr>
            <a:fld id="{6985D1B5-1F3E-49B9-BE4A-6A02967B4DC8}" type="slidenum">
              <a:rPr lang="en-US" altLang="sl-SI" smtClean="0"/>
              <a:pPr>
                <a:defRPr/>
              </a:pPr>
              <a:t>‹#›</a:t>
            </a:fld>
            <a:endParaRPr lang="en-US" altLang="sl-SI"/>
          </a:p>
        </p:txBody>
      </p:sp>
    </p:spTree>
    <p:extLst>
      <p:ext uri="{BB962C8B-B14F-4D97-AF65-F5344CB8AC3E}">
        <p14:creationId xmlns:p14="http://schemas.microsoft.com/office/powerpoint/2010/main" val="32828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A8CD831-53E4-4DF8-BC80-3FD406A447BC}"/>
              </a:ext>
            </a:extLst>
          </p:cNvPr>
          <p:cNvSpPr>
            <a:spLocks noGrp="1"/>
          </p:cNvSpPr>
          <p:nvPr>
            <p:ph type="title"/>
          </p:nvPr>
        </p:nvSpPr>
        <p:spPr>
          <a:xfrm>
            <a:off x="623888" y="1709739"/>
            <a:ext cx="7886700" cy="2852737"/>
          </a:xfrm>
        </p:spPr>
        <p:txBody>
          <a:bodyPr anchor="b"/>
          <a:lstStyle>
            <a:lvl1pPr>
              <a:defRPr sz="45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3BB40989-F41D-4717-A370-33441970307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E343616F-A956-421E-A7FF-A0065B1B97C8}"/>
              </a:ext>
            </a:extLst>
          </p:cNvPr>
          <p:cNvSpPr>
            <a:spLocks noGrp="1"/>
          </p:cNvSpPr>
          <p:nvPr>
            <p:ph type="dt" sz="half" idx="10"/>
          </p:nvPr>
        </p:nvSpPr>
        <p:spPr/>
        <p:txBody>
          <a:bodyPr/>
          <a:lstStyle/>
          <a:p>
            <a:pPr>
              <a:defRPr/>
            </a:pPr>
            <a:fld id="{EAA3AB96-43DD-41DF-96F6-439BA530A0A6}" type="datetimeFigureOut">
              <a:rPr lang="en-US" smtClean="0"/>
              <a:pPr>
                <a:defRPr/>
              </a:pPr>
              <a:t>12/11/2025</a:t>
            </a:fld>
            <a:endParaRPr lang="en-US"/>
          </a:p>
        </p:txBody>
      </p:sp>
      <p:sp>
        <p:nvSpPr>
          <p:cNvPr id="5" name="Označba mesta noge 4">
            <a:extLst>
              <a:ext uri="{FF2B5EF4-FFF2-40B4-BE49-F238E27FC236}">
                <a16:creationId xmlns:a16="http://schemas.microsoft.com/office/drawing/2014/main" id="{C1F0EEE8-BC7B-441A-ACF9-0D7795016125}"/>
              </a:ext>
            </a:extLst>
          </p:cNvPr>
          <p:cNvSpPr>
            <a:spLocks noGrp="1"/>
          </p:cNvSpPr>
          <p:nvPr>
            <p:ph type="ftr" sz="quarter" idx="11"/>
          </p:nvPr>
        </p:nvSpPr>
        <p:spPr/>
        <p:txBody>
          <a:bodyPr/>
          <a:lstStyle/>
          <a:p>
            <a:pPr>
              <a:defRPr/>
            </a:pPr>
            <a:endParaRPr lang="en-US"/>
          </a:p>
        </p:txBody>
      </p:sp>
      <p:sp>
        <p:nvSpPr>
          <p:cNvPr id="6" name="Označba mesta številke diapozitiva 5">
            <a:extLst>
              <a:ext uri="{FF2B5EF4-FFF2-40B4-BE49-F238E27FC236}">
                <a16:creationId xmlns:a16="http://schemas.microsoft.com/office/drawing/2014/main" id="{D658183C-6E02-46C7-9C5B-5D12D7C68965}"/>
              </a:ext>
            </a:extLst>
          </p:cNvPr>
          <p:cNvSpPr>
            <a:spLocks noGrp="1"/>
          </p:cNvSpPr>
          <p:nvPr>
            <p:ph type="sldNum" sz="quarter" idx="12"/>
          </p:nvPr>
        </p:nvSpPr>
        <p:spPr/>
        <p:txBody>
          <a:bodyPr/>
          <a:lstStyle/>
          <a:p>
            <a:pPr>
              <a:defRPr/>
            </a:pPr>
            <a:fld id="{6985D1B5-1F3E-49B9-BE4A-6A02967B4DC8}" type="slidenum">
              <a:rPr lang="en-US" altLang="sl-SI" smtClean="0"/>
              <a:pPr>
                <a:defRPr/>
              </a:pPr>
              <a:t>‹#›</a:t>
            </a:fld>
            <a:endParaRPr lang="en-US" altLang="sl-SI"/>
          </a:p>
        </p:txBody>
      </p:sp>
    </p:spTree>
    <p:extLst>
      <p:ext uri="{BB962C8B-B14F-4D97-AF65-F5344CB8AC3E}">
        <p14:creationId xmlns:p14="http://schemas.microsoft.com/office/powerpoint/2010/main" val="81428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F66544-FD2D-4180-B7B8-9F140728A1A3}"/>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5F7A6387-8AA3-4A4C-B909-E522B4D69ADC}"/>
              </a:ext>
            </a:extLst>
          </p:cNvPr>
          <p:cNvSpPr>
            <a:spLocks noGrp="1"/>
          </p:cNvSpPr>
          <p:nvPr>
            <p:ph sz="half" idx="1"/>
          </p:nvPr>
        </p:nvSpPr>
        <p:spPr>
          <a:xfrm>
            <a:off x="628650" y="1825625"/>
            <a:ext cx="38862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4CBB0E05-6014-498B-8765-F3E20313C5FB}"/>
              </a:ext>
            </a:extLst>
          </p:cNvPr>
          <p:cNvSpPr>
            <a:spLocks noGrp="1"/>
          </p:cNvSpPr>
          <p:nvPr>
            <p:ph sz="half" idx="2"/>
          </p:nvPr>
        </p:nvSpPr>
        <p:spPr>
          <a:xfrm>
            <a:off x="4629150" y="1825625"/>
            <a:ext cx="38862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6854C004-CEA0-49D4-A3D5-D90310D1C292}"/>
              </a:ext>
            </a:extLst>
          </p:cNvPr>
          <p:cNvSpPr>
            <a:spLocks noGrp="1"/>
          </p:cNvSpPr>
          <p:nvPr>
            <p:ph type="dt" sz="half" idx="10"/>
          </p:nvPr>
        </p:nvSpPr>
        <p:spPr/>
        <p:txBody>
          <a:bodyPr/>
          <a:lstStyle/>
          <a:p>
            <a:pPr>
              <a:defRPr/>
            </a:pPr>
            <a:fld id="{EAA3AB96-43DD-41DF-96F6-439BA530A0A6}" type="datetimeFigureOut">
              <a:rPr lang="en-US" smtClean="0"/>
              <a:pPr>
                <a:defRPr/>
              </a:pPr>
              <a:t>12/11/2025</a:t>
            </a:fld>
            <a:endParaRPr lang="en-US"/>
          </a:p>
        </p:txBody>
      </p:sp>
      <p:sp>
        <p:nvSpPr>
          <p:cNvPr id="6" name="Označba mesta noge 5">
            <a:extLst>
              <a:ext uri="{FF2B5EF4-FFF2-40B4-BE49-F238E27FC236}">
                <a16:creationId xmlns:a16="http://schemas.microsoft.com/office/drawing/2014/main" id="{25400DBB-B21F-4DEB-B260-CC2BB3B015DC}"/>
              </a:ext>
            </a:extLst>
          </p:cNvPr>
          <p:cNvSpPr>
            <a:spLocks noGrp="1"/>
          </p:cNvSpPr>
          <p:nvPr>
            <p:ph type="ftr" sz="quarter" idx="11"/>
          </p:nvPr>
        </p:nvSpPr>
        <p:spPr/>
        <p:txBody>
          <a:bodyPr/>
          <a:lstStyle/>
          <a:p>
            <a:pPr>
              <a:defRPr/>
            </a:pPr>
            <a:endParaRPr lang="en-US"/>
          </a:p>
        </p:txBody>
      </p:sp>
      <p:sp>
        <p:nvSpPr>
          <p:cNvPr id="7" name="Označba mesta številke diapozitiva 6">
            <a:extLst>
              <a:ext uri="{FF2B5EF4-FFF2-40B4-BE49-F238E27FC236}">
                <a16:creationId xmlns:a16="http://schemas.microsoft.com/office/drawing/2014/main" id="{1B418208-3BAC-46BE-9E3C-3BE508058257}"/>
              </a:ext>
            </a:extLst>
          </p:cNvPr>
          <p:cNvSpPr>
            <a:spLocks noGrp="1"/>
          </p:cNvSpPr>
          <p:nvPr>
            <p:ph type="sldNum" sz="quarter" idx="12"/>
          </p:nvPr>
        </p:nvSpPr>
        <p:spPr/>
        <p:txBody>
          <a:bodyPr/>
          <a:lstStyle/>
          <a:p>
            <a:pPr>
              <a:defRPr/>
            </a:pPr>
            <a:fld id="{6985D1B5-1F3E-49B9-BE4A-6A02967B4DC8}" type="slidenum">
              <a:rPr lang="en-US" altLang="sl-SI" smtClean="0"/>
              <a:pPr>
                <a:defRPr/>
              </a:pPr>
              <a:t>‹#›</a:t>
            </a:fld>
            <a:endParaRPr lang="en-US" altLang="sl-SI"/>
          </a:p>
        </p:txBody>
      </p:sp>
    </p:spTree>
    <p:extLst>
      <p:ext uri="{BB962C8B-B14F-4D97-AF65-F5344CB8AC3E}">
        <p14:creationId xmlns:p14="http://schemas.microsoft.com/office/powerpoint/2010/main" val="231110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4ECBC7-30C9-4069-9AC7-2E3C24653DF9}"/>
              </a:ext>
            </a:extLst>
          </p:cNvPr>
          <p:cNvSpPr>
            <a:spLocks noGrp="1"/>
          </p:cNvSpPr>
          <p:nvPr>
            <p:ph type="title"/>
          </p:nvPr>
        </p:nvSpPr>
        <p:spPr>
          <a:xfrm>
            <a:off x="629841" y="365126"/>
            <a:ext cx="78867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69EAE11F-5C13-4B62-9802-9EBC713DA63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0DA4E601-EDDE-4B37-B0FF-211912C0B335}"/>
              </a:ext>
            </a:extLst>
          </p:cNvPr>
          <p:cNvSpPr>
            <a:spLocks noGrp="1"/>
          </p:cNvSpPr>
          <p:nvPr>
            <p:ph sz="half" idx="2"/>
          </p:nvPr>
        </p:nvSpPr>
        <p:spPr>
          <a:xfrm>
            <a:off x="629842" y="2505075"/>
            <a:ext cx="3868340"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507CE9DE-B043-4909-BBAD-13774853E5F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47383BE6-34B3-41E7-820C-0EB77166C7F4}"/>
              </a:ext>
            </a:extLst>
          </p:cNvPr>
          <p:cNvSpPr>
            <a:spLocks noGrp="1"/>
          </p:cNvSpPr>
          <p:nvPr>
            <p:ph sz="quarter" idx="4"/>
          </p:nvPr>
        </p:nvSpPr>
        <p:spPr>
          <a:xfrm>
            <a:off x="4629150" y="2505075"/>
            <a:ext cx="3887391"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20EBF0CD-15FF-4760-A43A-39A83B30B137}"/>
              </a:ext>
            </a:extLst>
          </p:cNvPr>
          <p:cNvSpPr>
            <a:spLocks noGrp="1"/>
          </p:cNvSpPr>
          <p:nvPr>
            <p:ph type="dt" sz="half" idx="10"/>
          </p:nvPr>
        </p:nvSpPr>
        <p:spPr/>
        <p:txBody>
          <a:bodyPr/>
          <a:lstStyle/>
          <a:p>
            <a:pPr>
              <a:defRPr/>
            </a:pPr>
            <a:fld id="{EAA3AB96-43DD-41DF-96F6-439BA530A0A6}" type="datetimeFigureOut">
              <a:rPr lang="en-US" smtClean="0"/>
              <a:pPr>
                <a:defRPr/>
              </a:pPr>
              <a:t>12/11/2025</a:t>
            </a:fld>
            <a:endParaRPr lang="en-US"/>
          </a:p>
        </p:txBody>
      </p:sp>
      <p:sp>
        <p:nvSpPr>
          <p:cNvPr id="8" name="Označba mesta noge 7">
            <a:extLst>
              <a:ext uri="{FF2B5EF4-FFF2-40B4-BE49-F238E27FC236}">
                <a16:creationId xmlns:a16="http://schemas.microsoft.com/office/drawing/2014/main" id="{570335E9-1F32-407D-A625-58D94071AFE0}"/>
              </a:ext>
            </a:extLst>
          </p:cNvPr>
          <p:cNvSpPr>
            <a:spLocks noGrp="1"/>
          </p:cNvSpPr>
          <p:nvPr>
            <p:ph type="ftr" sz="quarter" idx="11"/>
          </p:nvPr>
        </p:nvSpPr>
        <p:spPr/>
        <p:txBody>
          <a:bodyPr/>
          <a:lstStyle/>
          <a:p>
            <a:pPr>
              <a:defRPr/>
            </a:pPr>
            <a:endParaRPr lang="en-US"/>
          </a:p>
        </p:txBody>
      </p:sp>
      <p:sp>
        <p:nvSpPr>
          <p:cNvPr id="9" name="Označba mesta številke diapozitiva 8">
            <a:extLst>
              <a:ext uri="{FF2B5EF4-FFF2-40B4-BE49-F238E27FC236}">
                <a16:creationId xmlns:a16="http://schemas.microsoft.com/office/drawing/2014/main" id="{DF85F9B4-D14E-4F68-8170-B7B4F1B7260F}"/>
              </a:ext>
            </a:extLst>
          </p:cNvPr>
          <p:cNvSpPr>
            <a:spLocks noGrp="1"/>
          </p:cNvSpPr>
          <p:nvPr>
            <p:ph type="sldNum" sz="quarter" idx="12"/>
          </p:nvPr>
        </p:nvSpPr>
        <p:spPr/>
        <p:txBody>
          <a:bodyPr/>
          <a:lstStyle/>
          <a:p>
            <a:pPr>
              <a:defRPr/>
            </a:pPr>
            <a:fld id="{6985D1B5-1F3E-49B9-BE4A-6A02967B4DC8}" type="slidenum">
              <a:rPr lang="en-US" altLang="sl-SI" smtClean="0"/>
              <a:pPr>
                <a:defRPr/>
              </a:pPr>
              <a:t>‹#›</a:t>
            </a:fld>
            <a:endParaRPr lang="en-US" altLang="sl-SI"/>
          </a:p>
        </p:txBody>
      </p:sp>
    </p:spTree>
    <p:extLst>
      <p:ext uri="{BB962C8B-B14F-4D97-AF65-F5344CB8AC3E}">
        <p14:creationId xmlns:p14="http://schemas.microsoft.com/office/powerpoint/2010/main" val="332970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15587B-8DA1-4864-8B8D-A7A4D640EB44}"/>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E3995F51-2A3A-4D4C-94F8-811CE54E9A22}"/>
              </a:ext>
            </a:extLst>
          </p:cNvPr>
          <p:cNvSpPr>
            <a:spLocks noGrp="1"/>
          </p:cNvSpPr>
          <p:nvPr>
            <p:ph type="dt" sz="half" idx="10"/>
          </p:nvPr>
        </p:nvSpPr>
        <p:spPr/>
        <p:txBody>
          <a:bodyPr/>
          <a:lstStyle/>
          <a:p>
            <a:pPr>
              <a:defRPr/>
            </a:pPr>
            <a:fld id="{EAA3AB96-43DD-41DF-96F6-439BA530A0A6}" type="datetimeFigureOut">
              <a:rPr lang="en-US" smtClean="0"/>
              <a:pPr>
                <a:defRPr/>
              </a:pPr>
              <a:t>12/11/2025</a:t>
            </a:fld>
            <a:endParaRPr lang="en-US"/>
          </a:p>
        </p:txBody>
      </p:sp>
      <p:sp>
        <p:nvSpPr>
          <p:cNvPr id="4" name="Označba mesta noge 3">
            <a:extLst>
              <a:ext uri="{FF2B5EF4-FFF2-40B4-BE49-F238E27FC236}">
                <a16:creationId xmlns:a16="http://schemas.microsoft.com/office/drawing/2014/main" id="{67EAFDBB-05BB-4DE0-8EC4-E07A7E9112B6}"/>
              </a:ext>
            </a:extLst>
          </p:cNvPr>
          <p:cNvSpPr>
            <a:spLocks noGrp="1"/>
          </p:cNvSpPr>
          <p:nvPr>
            <p:ph type="ftr" sz="quarter" idx="11"/>
          </p:nvPr>
        </p:nvSpPr>
        <p:spPr/>
        <p:txBody>
          <a:bodyPr/>
          <a:lstStyle/>
          <a:p>
            <a:pPr>
              <a:defRPr/>
            </a:pPr>
            <a:endParaRPr lang="en-US"/>
          </a:p>
        </p:txBody>
      </p:sp>
      <p:sp>
        <p:nvSpPr>
          <p:cNvPr id="5" name="Označba mesta številke diapozitiva 4">
            <a:extLst>
              <a:ext uri="{FF2B5EF4-FFF2-40B4-BE49-F238E27FC236}">
                <a16:creationId xmlns:a16="http://schemas.microsoft.com/office/drawing/2014/main" id="{A4F80D24-B57B-4609-9276-9E06FB1AA5D8}"/>
              </a:ext>
            </a:extLst>
          </p:cNvPr>
          <p:cNvSpPr>
            <a:spLocks noGrp="1"/>
          </p:cNvSpPr>
          <p:nvPr>
            <p:ph type="sldNum" sz="quarter" idx="12"/>
          </p:nvPr>
        </p:nvSpPr>
        <p:spPr/>
        <p:txBody>
          <a:bodyPr/>
          <a:lstStyle/>
          <a:p>
            <a:pPr>
              <a:defRPr/>
            </a:pPr>
            <a:fld id="{6985D1B5-1F3E-49B9-BE4A-6A02967B4DC8}" type="slidenum">
              <a:rPr lang="en-US" altLang="sl-SI" smtClean="0"/>
              <a:pPr>
                <a:defRPr/>
              </a:pPr>
              <a:t>‹#›</a:t>
            </a:fld>
            <a:endParaRPr lang="en-US" altLang="sl-SI"/>
          </a:p>
        </p:txBody>
      </p:sp>
    </p:spTree>
    <p:extLst>
      <p:ext uri="{BB962C8B-B14F-4D97-AF65-F5344CB8AC3E}">
        <p14:creationId xmlns:p14="http://schemas.microsoft.com/office/powerpoint/2010/main" val="19661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4DB0E72C-1D4C-406D-90D1-0CA702C74D0D}"/>
              </a:ext>
            </a:extLst>
          </p:cNvPr>
          <p:cNvSpPr>
            <a:spLocks noGrp="1"/>
          </p:cNvSpPr>
          <p:nvPr>
            <p:ph type="dt" sz="half" idx="10"/>
          </p:nvPr>
        </p:nvSpPr>
        <p:spPr/>
        <p:txBody>
          <a:bodyPr/>
          <a:lstStyle/>
          <a:p>
            <a:pPr>
              <a:defRPr/>
            </a:pPr>
            <a:fld id="{EAA3AB96-43DD-41DF-96F6-439BA530A0A6}" type="datetimeFigureOut">
              <a:rPr lang="en-US" smtClean="0"/>
              <a:pPr>
                <a:defRPr/>
              </a:pPr>
              <a:t>12/11/2025</a:t>
            </a:fld>
            <a:endParaRPr lang="en-US"/>
          </a:p>
        </p:txBody>
      </p:sp>
      <p:sp>
        <p:nvSpPr>
          <p:cNvPr id="3" name="Označba mesta noge 2">
            <a:extLst>
              <a:ext uri="{FF2B5EF4-FFF2-40B4-BE49-F238E27FC236}">
                <a16:creationId xmlns:a16="http://schemas.microsoft.com/office/drawing/2014/main" id="{BFC904F2-9D23-47F3-9842-276C898C500C}"/>
              </a:ext>
            </a:extLst>
          </p:cNvPr>
          <p:cNvSpPr>
            <a:spLocks noGrp="1"/>
          </p:cNvSpPr>
          <p:nvPr>
            <p:ph type="ftr" sz="quarter" idx="11"/>
          </p:nvPr>
        </p:nvSpPr>
        <p:spPr/>
        <p:txBody>
          <a:bodyPr/>
          <a:lstStyle/>
          <a:p>
            <a:pPr>
              <a:defRPr/>
            </a:pPr>
            <a:endParaRPr lang="en-US"/>
          </a:p>
        </p:txBody>
      </p:sp>
      <p:sp>
        <p:nvSpPr>
          <p:cNvPr id="4" name="Označba mesta številke diapozitiva 3">
            <a:extLst>
              <a:ext uri="{FF2B5EF4-FFF2-40B4-BE49-F238E27FC236}">
                <a16:creationId xmlns:a16="http://schemas.microsoft.com/office/drawing/2014/main" id="{9F20F1AF-0039-446E-852E-F7018A4757B8}"/>
              </a:ext>
            </a:extLst>
          </p:cNvPr>
          <p:cNvSpPr>
            <a:spLocks noGrp="1"/>
          </p:cNvSpPr>
          <p:nvPr>
            <p:ph type="sldNum" sz="quarter" idx="12"/>
          </p:nvPr>
        </p:nvSpPr>
        <p:spPr/>
        <p:txBody>
          <a:bodyPr/>
          <a:lstStyle/>
          <a:p>
            <a:pPr>
              <a:defRPr/>
            </a:pPr>
            <a:fld id="{6985D1B5-1F3E-49B9-BE4A-6A02967B4DC8}" type="slidenum">
              <a:rPr lang="en-US" altLang="sl-SI" smtClean="0"/>
              <a:pPr>
                <a:defRPr/>
              </a:pPr>
              <a:t>‹#›</a:t>
            </a:fld>
            <a:endParaRPr lang="en-US" altLang="sl-SI"/>
          </a:p>
        </p:txBody>
      </p:sp>
    </p:spTree>
    <p:extLst>
      <p:ext uri="{BB962C8B-B14F-4D97-AF65-F5344CB8AC3E}">
        <p14:creationId xmlns:p14="http://schemas.microsoft.com/office/powerpoint/2010/main" val="45840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C004125-3403-489F-BCA8-E8CA2350E19E}"/>
              </a:ext>
            </a:extLst>
          </p:cNvPr>
          <p:cNvSpPr>
            <a:spLocks noGrp="1"/>
          </p:cNvSpPr>
          <p:nvPr>
            <p:ph type="title"/>
          </p:nvPr>
        </p:nvSpPr>
        <p:spPr>
          <a:xfrm>
            <a:off x="629841" y="457200"/>
            <a:ext cx="2949178" cy="1600200"/>
          </a:xfrm>
        </p:spPr>
        <p:txBody>
          <a:bodyPr anchor="b"/>
          <a:lstStyle>
            <a:lvl1pPr>
              <a:defRPr sz="24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EAB88CAD-3817-4B11-A928-77194649EB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9A743C80-7563-418D-B95B-CE583A12D5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20F65941-6C89-4038-B522-9EC6E2B0521C}"/>
              </a:ext>
            </a:extLst>
          </p:cNvPr>
          <p:cNvSpPr>
            <a:spLocks noGrp="1"/>
          </p:cNvSpPr>
          <p:nvPr>
            <p:ph type="dt" sz="half" idx="10"/>
          </p:nvPr>
        </p:nvSpPr>
        <p:spPr/>
        <p:txBody>
          <a:bodyPr/>
          <a:lstStyle/>
          <a:p>
            <a:pPr>
              <a:defRPr/>
            </a:pPr>
            <a:fld id="{EAA3AB96-43DD-41DF-96F6-439BA530A0A6}" type="datetimeFigureOut">
              <a:rPr lang="en-US" smtClean="0"/>
              <a:pPr>
                <a:defRPr/>
              </a:pPr>
              <a:t>12/11/2025</a:t>
            </a:fld>
            <a:endParaRPr lang="en-US"/>
          </a:p>
        </p:txBody>
      </p:sp>
      <p:sp>
        <p:nvSpPr>
          <p:cNvPr id="6" name="Označba mesta noge 5">
            <a:extLst>
              <a:ext uri="{FF2B5EF4-FFF2-40B4-BE49-F238E27FC236}">
                <a16:creationId xmlns:a16="http://schemas.microsoft.com/office/drawing/2014/main" id="{9BD29D07-2C9A-4C63-991B-79F3B74E1E3E}"/>
              </a:ext>
            </a:extLst>
          </p:cNvPr>
          <p:cNvSpPr>
            <a:spLocks noGrp="1"/>
          </p:cNvSpPr>
          <p:nvPr>
            <p:ph type="ftr" sz="quarter" idx="11"/>
          </p:nvPr>
        </p:nvSpPr>
        <p:spPr/>
        <p:txBody>
          <a:bodyPr/>
          <a:lstStyle/>
          <a:p>
            <a:pPr>
              <a:defRPr/>
            </a:pPr>
            <a:endParaRPr lang="en-US"/>
          </a:p>
        </p:txBody>
      </p:sp>
      <p:sp>
        <p:nvSpPr>
          <p:cNvPr id="7" name="Označba mesta številke diapozitiva 6">
            <a:extLst>
              <a:ext uri="{FF2B5EF4-FFF2-40B4-BE49-F238E27FC236}">
                <a16:creationId xmlns:a16="http://schemas.microsoft.com/office/drawing/2014/main" id="{8B0792AA-3657-4D0A-9165-C2ADE6ABDCDC}"/>
              </a:ext>
            </a:extLst>
          </p:cNvPr>
          <p:cNvSpPr>
            <a:spLocks noGrp="1"/>
          </p:cNvSpPr>
          <p:nvPr>
            <p:ph type="sldNum" sz="quarter" idx="12"/>
          </p:nvPr>
        </p:nvSpPr>
        <p:spPr/>
        <p:txBody>
          <a:bodyPr/>
          <a:lstStyle/>
          <a:p>
            <a:pPr>
              <a:defRPr/>
            </a:pPr>
            <a:fld id="{6985D1B5-1F3E-49B9-BE4A-6A02967B4DC8}" type="slidenum">
              <a:rPr lang="en-US" altLang="sl-SI" smtClean="0"/>
              <a:pPr>
                <a:defRPr/>
              </a:pPr>
              <a:t>‹#›</a:t>
            </a:fld>
            <a:endParaRPr lang="en-US" altLang="sl-SI"/>
          </a:p>
        </p:txBody>
      </p:sp>
    </p:spTree>
    <p:extLst>
      <p:ext uri="{BB962C8B-B14F-4D97-AF65-F5344CB8AC3E}">
        <p14:creationId xmlns:p14="http://schemas.microsoft.com/office/powerpoint/2010/main" val="407045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C69BB3-17DD-4C5E-B9F8-86362259982D}"/>
              </a:ext>
            </a:extLst>
          </p:cNvPr>
          <p:cNvSpPr>
            <a:spLocks noGrp="1"/>
          </p:cNvSpPr>
          <p:nvPr>
            <p:ph type="title"/>
          </p:nvPr>
        </p:nvSpPr>
        <p:spPr>
          <a:xfrm>
            <a:off x="629841" y="457200"/>
            <a:ext cx="2949178" cy="1600200"/>
          </a:xfrm>
        </p:spPr>
        <p:txBody>
          <a:bodyPr anchor="b"/>
          <a:lstStyle>
            <a:lvl1pPr>
              <a:defRPr sz="24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58106534-2BB6-40F2-8284-44D47E530DB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l-SI"/>
          </a:p>
        </p:txBody>
      </p:sp>
      <p:sp>
        <p:nvSpPr>
          <p:cNvPr id="4" name="Označba mesta besedila 3">
            <a:extLst>
              <a:ext uri="{FF2B5EF4-FFF2-40B4-BE49-F238E27FC236}">
                <a16:creationId xmlns:a16="http://schemas.microsoft.com/office/drawing/2014/main" id="{C12D1B2E-5006-4C5B-B73B-20DA486652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4A6FFDCD-F27A-47D4-9223-94D48C919876}"/>
              </a:ext>
            </a:extLst>
          </p:cNvPr>
          <p:cNvSpPr>
            <a:spLocks noGrp="1"/>
          </p:cNvSpPr>
          <p:nvPr>
            <p:ph type="dt" sz="half" idx="10"/>
          </p:nvPr>
        </p:nvSpPr>
        <p:spPr/>
        <p:txBody>
          <a:bodyPr/>
          <a:lstStyle/>
          <a:p>
            <a:pPr>
              <a:defRPr/>
            </a:pPr>
            <a:fld id="{EAA3AB96-43DD-41DF-96F6-439BA530A0A6}" type="datetimeFigureOut">
              <a:rPr lang="en-US" smtClean="0"/>
              <a:pPr>
                <a:defRPr/>
              </a:pPr>
              <a:t>12/11/2025</a:t>
            </a:fld>
            <a:endParaRPr lang="en-US"/>
          </a:p>
        </p:txBody>
      </p:sp>
      <p:sp>
        <p:nvSpPr>
          <p:cNvPr id="6" name="Označba mesta noge 5">
            <a:extLst>
              <a:ext uri="{FF2B5EF4-FFF2-40B4-BE49-F238E27FC236}">
                <a16:creationId xmlns:a16="http://schemas.microsoft.com/office/drawing/2014/main" id="{972689BF-4AFF-44B7-8A8B-764E6A55E37F}"/>
              </a:ext>
            </a:extLst>
          </p:cNvPr>
          <p:cNvSpPr>
            <a:spLocks noGrp="1"/>
          </p:cNvSpPr>
          <p:nvPr>
            <p:ph type="ftr" sz="quarter" idx="11"/>
          </p:nvPr>
        </p:nvSpPr>
        <p:spPr/>
        <p:txBody>
          <a:bodyPr/>
          <a:lstStyle/>
          <a:p>
            <a:pPr>
              <a:defRPr/>
            </a:pPr>
            <a:endParaRPr lang="en-US"/>
          </a:p>
        </p:txBody>
      </p:sp>
      <p:sp>
        <p:nvSpPr>
          <p:cNvPr id="7" name="Označba mesta številke diapozitiva 6">
            <a:extLst>
              <a:ext uri="{FF2B5EF4-FFF2-40B4-BE49-F238E27FC236}">
                <a16:creationId xmlns:a16="http://schemas.microsoft.com/office/drawing/2014/main" id="{FE6FC7F6-9290-41CB-B079-1BE91A8A3FB3}"/>
              </a:ext>
            </a:extLst>
          </p:cNvPr>
          <p:cNvSpPr>
            <a:spLocks noGrp="1"/>
          </p:cNvSpPr>
          <p:nvPr>
            <p:ph type="sldNum" sz="quarter" idx="12"/>
          </p:nvPr>
        </p:nvSpPr>
        <p:spPr/>
        <p:txBody>
          <a:bodyPr/>
          <a:lstStyle/>
          <a:p>
            <a:pPr>
              <a:defRPr/>
            </a:pPr>
            <a:fld id="{6985D1B5-1F3E-49B9-BE4A-6A02967B4DC8}" type="slidenum">
              <a:rPr lang="en-US" altLang="sl-SI" smtClean="0"/>
              <a:pPr>
                <a:defRPr/>
              </a:pPr>
              <a:t>‹#›</a:t>
            </a:fld>
            <a:endParaRPr lang="en-US" altLang="sl-SI"/>
          </a:p>
        </p:txBody>
      </p:sp>
    </p:spTree>
    <p:extLst>
      <p:ext uri="{BB962C8B-B14F-4D97-AF65-F5344CB8AC3E}">
        <p14:creationId xmlns:p14="http://schemas.microsoft.com/office/powerpoint/2010/main" val="77261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8EA61C27-EC60-413C-9652-D757B91E77D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663CD52-9776-40AA-8174-E0618F088C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C98C78-258F-4F78-8565-A067FB9A80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AA3AB96-43DD-41DF-96F6-439BA530A0A6}" type="datetimeFigureOut">
              <a:rPr lang="en-US" smtClean="0"/>
              <a:pPr>
                <a:defRPr/>
              </a:pPr>
              <a:t>12/11/2025</a:t>
            </a:fld>
            <a:endParaRPr lang="en-US"/>
          </a:p>
        </p:txBody>
      </p:sp>
      <p:sp>
        <p:nvSpPr>
          <p:cNvPr id="5" name="Označba mesta noge 4">
            <a:extLst>
              <a:ext uri="{FF2B5EF4-FFF2-40B4-BE49-F238E27FC236}">
                <a16:creationId xmlns:a16="http://schemas.microsoft.com/office/drawing/2014/main" id="{AA2184D7-6D22-4FC1-86A0-AFC8E97FA46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Označba mesta številke diapozitiva 5">
            <a:extLst>
              <a:ext uri="{FF2B5EF4-FFF2-40B4-BE49-F238E27FC236}">
                <a16:creationId xmlns:a16="http://schemas.microsoft.com/office/drawing/2014/main" id="{BD22AEDD-998E-45D8-BFC9-2BE0EE6324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85D1B5-1F3E-49B9-BE4A-6A02967B4DC8}" type="slidenum">
              <a:rPr lang="en-US" altLang="sl-SI" smtClean="0"/>
              <a:pPr>
                <a:defRPr/>
              </a:pPr>
              <a:t>‹#›</a:t>
            </a:fld>
            <a:endParaRPr lang="en-US" altLang="sl-SI"/>
          </a:p>
        </p:txBody>
      </p:sp>
    </p:spTree>
    <p:extLst>
      <p:ext uri="{BB962C8B-B14F-4D97-AF65-F5344CB8AC3E}">
        <p14:creationId xmlns:p14="http://schemas.microsoft.com/office/powerpoint/2010/main" val="2012073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rhiv.uni-lj.si/mednarodno_sodelovanje_in_izmenjave/erasmus+_mobilnost_za_prakso/koristne_povezave_za_iskanje_studijskih_praks" TargetMode="External"/><Relationship Id="rId2" Type="http://schemas.openxmlformats.org/officeDocument/2006/relationships/hyperlink" Target="https://www.fdv.uni-lj.si/studij/studij-v-tujini/obvestila/razpis-smp-za-erasmus-fizi%C4%8Dno-kombinirano-mobilnost-%C5%A1tudentov-z-namenom-prakti%C4%8Dnega-usposabljanja-v-%C5%A1t.-letu-2025-202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office.international@fdv.uni-lj.si" TargetMode="External"/><Relationship Id="rId2" Type="http://schemas.openxmlformats.org/officeDocument/2006/relationships/hyperlink" Target="https://www.fdv.uni-lj.si/studij/studij-v-tujini/predstavniki-kateder-za-mednarodno-sodelovanj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erasmus-plus.ec.europa.eu/resources-and-tools/distance-calculato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s://www.uni-lj.si/studij/izmenjave/izmenjave-erasmus/izmenjave-za-studij/pogosta-vprasanja;" TargetMode="Externa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int.office@fdv.uni-lj.s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7"/>
          <p:cNvSpPr txBox="1">
            <a:spLocks/>
          </p:cNvSpPr>
          <p:nvPr/>
        </p:nvSpPr>
        <p:spPr>
          <a:xfrm>
            <a:off x="683567" y="1416185"/>
            <a:ext cx="7772400" cy="788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3000" b="1" dirty="0"/>
          </a:p>
        </p:txBody>
      </p:sp>
      <p:sp>
        <p:nvSpPr>
          <p:cNvPr id="8" name="Content Placeholder 2"/>
          <p:cNvSpPr txBox="1">
            <a:spLocks/>
          </p:cNvSpPr>
          <p:nvPr/>
        </p:nvSpPr>
        <p:spPr>
          <a:xfrm>
            <a:off x="-252536" y="1484785"/>
            <a:ext cx="9505056" cy="1728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b="1" dirty="0">
                <a:solidFill>
                  <a:srgbClr val="C00000"/>
                </a:solidFill>
              </a:rPr>
              <a:t>INFORMATION DAY FOR STUDY EXCHANGES</a:t>
            </a:r>
            <a:r>
              <a:rPr lang="sl-SI" b="1" dirty="0">
                <a:solidFill>
                  <a:srgbClr val="C00000"/>
                </a:solidFill>
              </a:rPr>
              <a:t> </a:t>
            </a:r>
            <a:br>
              <a:rPr lang="sl-SI" sz="3600" b="1" dirty="0">
                <a:solidFill>
                  <a:srgbClr val="C00000"/>
                </a:solidFill>
                <a:latin typeface="+mn-lt"/>
                <a:ea typeface="+mn-ea"/>
                <a:cs typeface="+mn-cs"/>
              </a:rPr>
            </a:br>
            <a:endParaRPr lang="sl-SI" sz="3600" b="1" dirty="0">
              <a:solidFill>
                <a:srgbClr val="C00000"/>
              </a:solidFill>
              <a:latin typeface="+mn-lt"/>
              <a:ea typeface="+mn-ea"/>
              <a:cs typeface="+mn-cs"/>
            </a:endParaRPr>
          </a:p>
          <a:p>
            <a:pPr marL="0" indent="0" algn="ctr">
              <a:spcBef>
                <a:spcPts val="0"/>
              </a:spcBef>
              <a:buFont typeface="Arial" pitchFamily="34" charset="0"/>
              <a:buNone/>
            </a:pPr>
            <a:r>
              <a:rPr lang="sl-SI" sz="1600" b="1" dirty="0">
                <a:solidFill>
                  <a:srgbClr val="C00000"/>
                </a:solidFill>
                <a:latin typeface="+mn-lt"/>
                <a:ea typeface="+mn-ea"/>
                <a:cs typeface="+mn-cs"/>
              </a:rPr>
              <a:t>DECEMBER 2025</a:t>
            </a:r>
            <a:endParaRPr lang="en-GB" sz="1600" b="1" dirty="0">
              <a:solidFill>
                <a:srgbClr val="C00000"/>
              </a:solidFill>
              <a:latin typeface="+mj-lt"/>
              <a:cs typeface="Times New Roman" pitchFamily="18" charset="0"/>
            </a:endParaRPr>
          </a:p>
        </p:txBody>
      </p:sp>
      <p:sp>
        <p:nvSpPr>
          <p:cNvPr id="10" name="Title 6"/>
          <p:cNvSpPr txBox="1">
            <a:spLocks/>
          </p:cNvSpPr>
          <p:nvPr/>
        </p:nvSpPr>
        <p:spPr>
          <a:xfrm>
            <a:off x="755576" y="2924944"/>
            <a:ext cx="7772400"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GB" sz="3000" dirty="0">
              <a:solidFill>
                <a:schemeClr val="tx1">
                  <a:lumMod val="50000"/>
                </a:schemeClr>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94" t="5601" r="594" b="13349"/>
          <a:stretch/>
        </p:blipFill>
        <p:spPr>
          <a:xfrm>
            <a:off x="547331" y="3290009"/>
            <a:ext cx="8044873" cy="3567991"/>
          </a:xfrm>
          <a:prstGeom prst="rect">
            <a:avLst/>
          </a:prstGeom>
        </p:spPr>
      </p:pic>
      <p:pic>
        <p:nvPicPr>
          <p:cNvPr id="4" name="Picture 3" descr="A logo for a university&#10;&#10;Description automatically generated">
            <a:extLst>
              <a:ext uri="{FF2B5EF4-FFF2-40B4-BE49-F238E27FC236}">
                <a16:creationId xmlns:a16="http://schemas.microsoft.com/office/drawing/2014/main" id="{EABD25C8-4EF8-04F4-B73E-5AD8CB2E8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51929"/>
            <a:ext cx="2659298" cy="1501730"/>
          </a:xfrm>
          <a:prstGeom prst="rect">
            <a:avLst/>
          </a:prstGeom>
        </p:spPr>
      </p:pic>
    </p:spTree>
    <p:extLst>
      <p:ext uri="{BB962C8B-B14F-4D97-AF65-F5344CB8AC3E}">
        <p14:creationId xmlns:p14="http://schemas.microsoft.com/office/powerpoint/2010/main" val="349304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9512" y="1053286"/>
            <a:ext cx="8229600" cy="54887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20000"/>
              </a:lnSpc>
              <a:buClr>
                <a:srgbClr val="C00000"/>
              </a:buClr>
              <a:buFont typeface="Wingdings" panose="05000000000000000000" pitchFamily="2" charset="2"/>
              <a:buChar char="§"/>
            </a:pPr>
            <a:r>
              <a:rPr lang="en-US" sz="2200" dirty="0"/>
              <a:t>FDV has over 200 Erasmus+ bilateral agreements or contracts (</a:t>
            </a:r>
            <a:r>
              <a:rPr lang="en-US" sz="2200" u="sng" dirty="0">
                <a:solidFill>
                  <a:srgbClr val="0070C0"/>
                </a:solidFill>
              </a:rPr>
              <a:t>bilateral contracts</a:t>
            </a:r>
            <a:r>
              <a:rPr lang="en-US" sz="2200" dirty="0"/>
              <a:t>) with partner universities.</a:t>
            </a:r>
            <a:endParaRPr lang="sl-SI" sz="2200" dirty="0"/>
          </a:p>
          <a:p>
            <a:pPr lvl="0" algn="just">
              <a:lnSpc>
                <a:spcPct val="120000"/>
              </a:lnSpc>
              <a:buClr>
                <a:srgbClr val="C00000"/>
              </a:buClr>
              <a:buFont typeface="Wingdings" panose="05000000000000000000" pitchFamily="2" charset="2"/>
              <a:buChar char="§"/>
            </a:pPr>
            <a:r>
              <a:rPr lang="sl-SI" sz="2200" dirty="0"/>
              <a:t>Careful choice of university:</a:t>
            </a:r>
          </a:p>
          <a:p>
            <a:pPr lvl="1" algn="just">
              <a:lnSpc>
                <a:spcPct val="120000"/>
              </a:lnSpc>
              <a:buClr>
                <a:srgbClr val="C00000"/>
              </a:buClr>
              <a:buFont typeface="Wingdings" panose="05000000000000000000" pitchFamily="2" charset="2"/>
              <a:buChar char="§"/>
            </a:pPr>
            <a:r>
              <a:rPr lang="en-US" sz="1800" dirty="0"/>
              <a:t>field of study (within your department)</a:t>
            </a:r>
            <a:endParaRPr lang="sl-SI" sz="1800" dirty="0"/>
          </a:p>
          <a:p>
            <a:pPr lvl="1" algn="just">
              <a:lnSpc>
                <a:spcPct val="120000"/>
              </a:lnSpc>
              <a:buClr>
                <a:srgbClr val="C00000"/>
              </a:buClr>
              <a:buFont typeface="Wingdings" panose="05000000000000000000" pitchFamily="2" charset="2"/>
              <a:buChar char="§"/>
            </a:pPr>
            <a:r>
              <a:rPr lang="en-US" sz="1800" dirty="0"/>
              <a:t>subjects for exchange in relation to subjects at the Faculty of Social Sciences</a:t>
            </a:r>
            <a:endParaRPr lang="sl-SI" sz="1800" dirty="0"/>
          </a:p>
          <a:p>
            <a:pPr lvl="1" algn="just">
              <a:lnSpc>
                <a:spcPct val="120000"/>
              </a:lnSpc>
              <a:buClr>
                <a:srgbClr val="C00000"/>
              </a:buClr>
              <a:buFont typeface="Wingdings" panose="05000000000000000000" pitchFamily="2" charset="2"/>
              <a:buChar char="§"/>
            </a:pPr>
            <a:r>
              <a:rPr lang="sl-SI" sz="1800" dirty="0"/>
              <a:t>t</a:t>
            </a:r>
            <a:r>
              <a:rPr lang="en-US" sz="1800" dirty="0"/>
              <a:t>he language of lectures and other details can be found on their websites</a:t>
            </a:r>
            <a:endParaRPr lang="sl-SI" sz="1800" dirty="0"/>
          </a:p>
          <a:p>
            <a:pPr marL="685800" lvl="1">
              <a:lnSpc>
                <a:spcPct val="150000"/>
              </a:lnSpc>
              <a:buClr>
                <a:srgbClr val="C00000"/>
              </a:buClr>
              <a:buFont typeface="Wingdings" panose="05000000000000000000" pitchFamily="2" charset="2"/>
              <a:buChar char="§"/>
            </a:pPr>
            <a:endParaRPr lang="sl-SI" sz="1600" dirty="0"/>
          </a:p>
          <a:p>
            <a:pPr marL="0" indent="0" algn="ctr">
              <a:buNone/>
            </a:pPr>
            <a:r>
              <a:rPr lang="en-US" sz="2800" dirty="0"/>
              <a:t>List of universities listed in the call for applications</a:t>
            </a:r>
            <a:endParaRPr lang="sl-SI" sz="2800" dirty="0"/>
          </a:p>
        </p:txBody>
      </p:sp>
      <p:sp>
        <p:nvSpPr>
          <p:cNvPr id="11" name="Title 1">
            <a:extLst>
              <a:ext uri="{FF2B5EF4-FFF2-40B4-BE49-F238E27FC236}">
                <a16:creationId xmlns:a16="http://schemas.microsoft.com/office/drawing/2014/main" id="{4AC2DF9E-4E2B-4271-8AA1-2D8FEC032213}"/>
              </a:ext>
            </a:extLst>
          </p:cNvPr>
          <p:cNvSpPr txBox="1">
            <a:spLocks/>
          </p:cNvSpPr>
          <p:nvPr/>
        </p:nvSpPr>
        <p:spPr>
          <a:xfrm>
            <a:off x="179512" y="315924"/>
            <a:ext cx="8229600"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sl-SI" dirty="0">
                <a:ln>
                  <a:solidFill>
                    <a:srgbClr val="C00000"/>
                  </a:solidFill>
                </a:ln>
                <a:noFill/>
                <a:latin typeface="Impact" pitchFamily="34" charset="0"/>
              </a:rPr>
              <a:t>Choosing a host university </a:t>
            </a:r>
          </a:p>
        </p:txBody>
      </p:sp>
      <p:pic>
        <p:nvPicPr>
          <p:cNvPr id="10" name="Picture 9">
            <a:extLst>
              <a:ext uri="{FF2B5EF4-FFF2-40B4-BE49-F238E27FC236}">
                <a16:creationId xmlns:a16="http://schemas.microsoft.com/office/drawing/2014/main" id="{43472436-6847-273C-7F4D-3CAF5E0E8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4449301"/>
            <a:ext cx="4438650" cy="2428875"/>
          </a:xfrm>
          <a:prstGeom prst="rect">
            <a:avLst/>
          </a:prstGeom>
        </p:spPr>
      </p:pic>
    </p:spTree>
    <p:extLst>
      <p:ext uri="{BB962C8B-B14F-4D97-AF65-F5344CB8AC3E}">
        <p14:creationId xmlns:p14="http://schemas.microsoft.com/office/powerpoint/2010/main" val="46683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43A97A5-BCB4-4A56-B838-203FD3CCA062}"/>
              </a:ext>
            </a:extLst>
          </p:cNvPr>
          <p:cNvSpPr txBox="1">
            <a:spLocks/>
          </p:cNvSpPr>
          <p:nvPr/>
        </p:nvSpPr>
        <p:spPr>
          <a:xfrm>
            <a:off x="-612576" y="116632"/>
            <a:ext cx="8229600" cy="49674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20000"/>
              </a:lnSpc>
              <a:buClr>
                <a:srgbClr val="C00000"/>
              </a:buClr>
              <a:buNone/>
            </a:pPr>
            <a:r>
              <a:rPr lang="sl-SI" sz="2200" i="1" dirty="0"/>
              <a:t>	</a:t>
            </a:r>
            <a:r>
              <a:rPr lang="en-US" sz="2200" i="1" dirty="0"/>
              <a:t> Example of a table of available universities</a:t>
            </a:r>
            <a:endParaRPr lang="sl-SI" i="1" dirty="0"/>
          </a:p>
        </p:txBody>
      </p:sp>
      <p:pic>
        <p:nvPicPr>
          <p:cNvPr id="5" name="Picture 4">
            <a:extLst>
              <a:ext uri="{FF2B5EF4-FFF2-40B4-BE49-F238E27FC236}">
                <a16:creationId xmlns:a16="http://schemas.microsoft.com/office/drawing/2014/main" id="{68F11C0E-EAEE-2AB8-E9DF-D2063DBDCDAF}"/>
              </a:ext>
            </a:extLst>
          </p:cNvPr>
          <p:cNvPicPr>
            <a:picLocks noChangeAspect="1"/>
          </p:cNvPicPr>
          <p:nvPr/>
        </p:nvPicPr>
        <p:blipFill>
          <a:blip r:embed="rId3"/>
          <a:stretch>
            <a:fillRect/>
          </a:stretch>
        </p:blipFill>
        <p:spPr>
          <a:xfrm>
            <a:off x="0" y="644346"/>
            <a:ext cx="9144000" cy="5020022"/>
          </a:xfrm>
          <a:prstGeom prst="rect">
            <a:avLst/>
          </a:prstGeom>
        </p:spPr>
      </p:pic>
      <p:sp>
        <p:nvSpPr>
          <p:cNvPr id="3" name="TextBox 2">
            <a:extLst>
              <a:ext uri="{FF2B5EF4-FFF2-40B4-BE49-F238E27FC236}">
                <a16:creationId xmlns:a16="http://schemas.microsoft.com/office/drawing/2014/main" id="{441DA975-9BDF-CCC6-BC4C-3E8A3A83F1F7}"/>
              </a:ext>
            </a:extLst>
          </p:cNvPr>
          <p:cNvSpPr txBox="1"/>
          <p:nvPr/>
        </p:nvSpPr>
        <p:spPr>
          <a:xfrm>
            <a:off x="251520" y="5613489"/>
            <a:ext cx="8424936" cy="1200329"/>
          </a:xfrm>
          <a:prstGeom prst="rect">
            <a:avLst/>
          </a:prstGeom>
          <a:noFill/>
        </p:spPr>
        <p:txBody>
          <a:bodyPr wrap="square">
            <a:spAutoFit/>
          </a:bodyPr>
          <a:lstStyle/>
          <a:p>
            <a:pPr>
              <a:buClr>
                <a:srgbClr val="C00000"/>
              </a:buClr>
              <a:buFont typeface="Wingdings" panose="05000000000000000000" pitchFamily="2" charset="2"/>
              <a:buChar char="§"/>
            </a:pPr>
            <a:r>
              <a:rPr lang="sl-SI" b="1" dirty="0"/>
              <a:t>IMPORTANT: </a:t>
            </a:r>
          </a:p>
          <a:p>
            <a:pPr lvl="1">
              <a:buClr>
                <a:srgbClr val="C00000"/>
              </a:buClr>
              <a:buFont typeface="Wingdings" panose="05000000000000000000" pitchFamily="2" charset="2"/>
              <a:buChar char="§"/>
            </a:pPr>
            <a:r>
              <a:rPr lang="en-US" dirty="0"/>
              <a:t>The information in columns G to I is for informational purposes only. Students should verify the information themselves before applying. They should also check the required language certificates.</a:t>
            </a:r>
            <a:endParaRPr lang="sl-SI" b="1" u="sng" dirty="0">
              <a:sym typeface="Wingdings" panose="05000000000000000000" pitchFamily="2" charset="2"/>
            </a:endParaRPr>
          </a:p>
        </p:txBody>
      </p:sp>
    </p:spTree>
    <p:extLst>
      <p:ext uri="{BB962C8B-B14F-4D97-AF65-F5344CB8AC3E}">
        <p14:creationId xmlns:p14="http://schemas.microsoft.com/office/powerpoint/2010/main" val="177790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467" y="1556792"/>
            <a:ext cx="8229600" cy="5301208"/>
          </a:xfrm>
        </p:spPr>
        <p:txBody>
          <a:bodyPr>
            <a:normAutofit fontScale="92500"/>
          </a:bodyPr>
          <a:lstStyle/>
          <a:p>
            <a:pPr>
              <a:lnSpc>
                <a:spcPct val="160000"/>
              </a:lnSpc>
              <a:buClr>
                <a:srgbClr val="C00000"/>
              </a:buClr>
              <a:buFont typeface="Wingdings" panose="05000000000000000000" pitchFamily="2" charset="2"/>
              <a:buChar char="§"/>
            </a:pPr>
            <a:r>
              <a:rPr lang="en-US" dirty="0"/>
              <a:t>Application via the Erasmus+ study call</a:t>
            </a:r>
            <a:endParaRPr lang="sl-SI" dirty="0"/>
          </a:p>
          <a:p>
            <a:pPr>
              <a:lnSpc>
                <a:spcPct val="160000"/>
              </a:lnSpc>
              <a:buClr>
                <a:srgbClr val="C00000"/>
              </a:buClr>
              <a:buFont typeface="Wingdings" panose="05000000000000000000" pitchFamily="2" charset="2"/>
              <a:buChar char="§"/>
            </a:pPr>
            <a:r>
              <a:rPr lang="sl-SI" b="1" dirty="0"/>
              <a:t>DIFFERENCE: </a:t>
            </a:r>
          </a:p>
          <a:p>
            <a:pPr>
              <a:lnSpc>
                <a:spcPct val="160000"/>
              </a:lnSpc>
              <a:buClr>
                <a:srgbClr val="C00000"/>
              </a:buClr>
              <a:buFont typeface="Wingdings" panose="05000000000000000000" pitchFamily="2" charset="2"/>
              <a:buChar char="§"/>
            </a:pPr>
            <a:r>
              <a:rPr lang="en-US" dirty="0"/>
              <a:t>You do not take courses during the exchange</a:t>
            </a:r>
            <a:r>
              <a:rPr lang="sl-SI" dirty="0"/>
              <a:t> (</a:t>
            </a:r>
            <a:r>
              <a:rPr lang="en-US" dirty="0"/>
              <a:t>you do not </a:t>
            </a:r>
            <a:r>
              <a:rPr lang="sl-SI" dirty="0"/>
              <a:t>obtain</a:t>
            </a:r>
            <a:r>
              <a:rPr lang="en-US" dirty="0"/>
              <a:t> ECTS credits</a:t>
            </a:r>
            <a:r>
              <a:rPr lang="sl-SI" dirty="0"/>
              <a:t>)</a:t>
            </a:r>
          </a:p>
          <a:p>
            <a:pPr>
              <a:lnSpc>
                <a:spcPct val="160000"/>
              </a:lnSpc>
              <a:buClr>
                <a:srgbClr val="C00000"/>
              </a:buClr>
              <a:buFont typeface="Wingdings" panose="05000000000000000000" pitchFamily="2" charset="2"/>
              <a:buChar char="§"/>
            </a:pPr>
            <a:r>
              <a:rPr lang="en-US" dirty="0"/>
              <a:t>Shorter mobility: 2 or 3 months (by agreement with the host university)</a:t>
            </a:r>
            <a:endParaRPr lang="sl-SI" dirty="0"/>
          </a:p>
          <a:p>
            <a:pPr>
              <a:lnSpc>
                <a:spcPct val="160000"/>
              </a:lnSpc>
              <a:buClr>
                <a:srgbClr val="C00000"/>
              </a:buClr>
              <a:buFont typeface="Wingdings" panose="05000000000000000000" pitchFamily="2" charset="2"/>
              <a:buChar char="§"/>
            </a:pPr>
            <a:endParaRPr lang="en-GB" dirty="0"/>
          </a:p>
          <a:p>
            <a:pPr>
              <a:buClr>
                <a:srgbClr val="C00000"/>
              </a:buClr>
              <a:buFont typeface="Wingdings" panose="05000000000000000000" pitchFamily="2" charset="2"/>
              <a:buChar char="§"/>
            </a:pPr>
            <a:r>
              <a:rPr lang="sl-SI" b="1" dirty="0"/>
              <a:t>IMPORTANT: </a:t>
            </a:r>
            <a:endParaRPr lang="en-GB" b="1" dirty="0"/>
          </a:p>
          <a:p>
            <a:pPr lvl="1">
              <a:buClr>
                <a:srgbClr val="C00000"/>
              </a:buClr>
              <a:buFont typeface="Wingdings" panose="05000000000000000000" pitchFamily="2" charset="2"/>
              <a:buChar char="§"/>
            </a:pPr>
            <a:r>
              <a:rPr lang="sl-SI" dirty="0"/>
              <a:t>n</a:t>
            </a:r>
            <a:r>
              <a:rPr lang="en-US" dirty="0" err="1"/>
              <a:t>ot</a:t>
            </a:r>
            <a:r>
              <a:rPr lang="en-US" dirty="0"/>
              <a:t> every partner university offer</a:t>
            </a:r>
            <a:r>
              <a:rPr lang="sl-SI" dirty="0"/>
              <a:t>s this</a:t>
            </a:r>
            <a:r>
              <a:rPr lang="en-US" dirty="0"/>
              <a:t> option, so students must check in </a:t>
            </a:r>
            <a:r>
              <a:rPr lang="en-US" dirty="0" err="1"/>
              <a:t>advanc</a:t>
            </a:r>
            <a:r>
              <a:rPr lang="sl-SI" dirty="0"/>
              <a:t>e before applying,</a:t>
            </a:r>
          </a:p>
          <a:p>
            <a:pPr lvl="1">
              <a:buClr>
                <a:srgbClr val="C00000"/>
              </a:buClr>
              <a:buFont typeface="Wingdings" panose="05000000000000000000" pitchFamily="2" charset="2"/>
              <a:buChar char="§"/>
            </a:pPr>
            <a:r>
              <a:rPr lang="sl-SI" dirty="0"/>
              <a:t>i</a:t>
            </a:r>
            <a:r>
              <a:rPr lang="en-US" dirty="0"/>
              <a:t>t is recommended to seek the assistance of a professor abroad, but this is not mandatory and depends on the conditions of the foreign university (this is not a co-supervisor!)</a:t>
            </a:r>
            <a:r>
              <a:rPr lang="sl-SI" dirty="0"/>
              <a:t>,</a:t>
            </a:r>
          </a:p>
          <a:p>
            <a:pPr lvl="1">
              <a:buClr>
                <a:srgbClr val="C00000"/>
              </a:buClr>
              <a:buFont typeface="Wingdings" panose="05000000000000000000" pitchFamily="2" charset="2"/>
              <a:buChar char="§"/>
            </a:pPr>
            <a:r>
              <a:rPr lang="sl-SI" dirty="0">
                <a:sym typeface="Wingdings" panose="05000000000000000000" pitchFamily="2" charset="2"/>
              </a:rPr>
              <a:t>t</a:t>
            </a:r>
            <a:r>
              <a:rPr lang="en-US" dirty="0">
                <a:sym typeface="Wingdings" panose="05000000000000000000" pitchFamily="2" charset="2"/>
              </a:rPr>
              <a:t>he mentor and the topic of the final thesis must be registered at the Faculty of Social Sciences before departure for this type of mobility</a:t>
            </a:r>
            <a:r>
              <a:rPr lang="sl-SI" dirty="0">
                <a:sym typeface="Wingdings" panose="05000000000000000000" pitchFamily="2" charset="2"/>
              </a:rPr>
              <a:t>.</a:t>
            </a:r>
          </a:p>
          <a:p>
            <a:pPr marL="342900" lvl="1" indent="0">
              <a:buClr>
                <a:srgbClr val="C00000"/>
              </a:buClr>
              <a:buNone/>
            </a:pPr>
            <a:endParaRPr lang="en-GB" dirty="0"/>
          </a:p>
          <a:p>
            <a:pPr>
              <a:buClr>
                <a:srgbClr val="C00000"/>
              </a:buClr>
              <a:buFont typeface="Wingdings" panose="05000000000000000000" pitchFamily="2" charset="2"/>
              <a:buChar char="§"/>
            </a:pPr>
            <a:endParaRPr lang="en-GB" dirty="0"/>
          </a:p>
          <a:p>
            <a:pPr>
              <a:buClr>
                <a:srgbClr val="C00000"/>
              </a:buClr>
              <a:buFont typeface="Wingdings" panose="05000000000000000000" pitchFamily="2" charset="2"/>
              <a:buChar char="§"/>
            </a:pPr>
            <a:endParaRPr lang="en-GB" dirty="0"/>
          </a:p>
        </p:txBody>
      </p:sp>
      <p:sp>
        <p:nvSpPr>
          <p:cNvPr id="6" name="Title 1"/>
          <p:cNvSpPr txBox="1">
            <a:spLocks/>
          </p:cNvSpPr>
          <p:nvPr/>
        </p:nvSpPr>
        <p:spPr>
          <a:xfrm>
            <a:off x="323528" y="559221"/>
            <a:ext cx="8229600"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sl-SI" dirty="0">
                <a:ln>
                  <a:solidFill>
                    <a:srgbClr val="C00000"/>
                  </a:solidFill>
                </a:ln>
                <a:noFill/>
                <a:latin typeface="Impact" pitchFamily="34" charset="0"/>
              </a:rPr>
              <a:t>Writing the final thesis </a:t>
            </a:r>
          </a:p>
        </p:txBody>
      </p:sp>
    </p:spTree>
    <p:extLst>
      <p:ext uri="{BB962C8B-B14F-4D97-AF65-F5344CB8AC3E}">
        <p14:creationId xmlns:p14="http://schemas.microsoft.com/office/powerpoint/2010/main" val="361268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00" y="1268760"/>
            <a:ext cx="8957596" cy="5589240"/>
          </a:xfrm>
        </p:spPr>
        <p:txBody>
          <a:bodyPr>
            <a:normAutofit/>
          </a:bodyPr>
          <a:lstStyle/>
          <a:p>
            <a:pPr>
              <a:lnSpc>
                <a:spcPct val="125000"/>
              </a:lnSpc>
              <a:buClr>
                <a:srgbClr val="C00000"/>
              </a:buClr>
              <a:buFont typeface="Wingdings" panose="05000000000000000000" pitchFamily="2" charset="2"/>
              <a:buChar char="§"/>
            </a:pPr>
            <a:r>
              <a:rPr lang="en-US" sz="2200" dirty="0"/>
              <a:t>You must have</a:t>
            </a:r>
            <a:r>
              <a:rPr lang="sl-SI" sz="2200" dirty="0"/>
              <a:t> an</a:t>
            </a:r>
            <a:r>
              <a:rPr lang="en-US" sz="2200" dirty="0"/>
              <a:t> </a:t>
            </a:r>
            <a:r>
              <a:rPr lang="en-US" sz="2200" b="1" dirty="0">
                <a:solidFill>
                  <a:srgbClr val="C00000"/>
                </a:solidFill>
              </a:rPr>
              <a:t>active student status </a:t>
            </a:r>
            <a:r>
              <a:rPr lang="en-US" sz="2200" dirty="0"/>
              <a:t>during the exchange period. </a:t>
            </a:r>
            <a:endParaRPr lang="sl-SI" sz="2200" dirty="0"/>
          </a:p>
          <a:p>
            <a:pPr>
              <a:lnSpc>
                <a:spcPct val="125000"/>
              </a:lnSpc>
              <a:buClr>
                <a:srgbClr val="C00000"/>
              </a:buClr>
              <a:buFont typeface="Wingdings" panose="05000000000000000000" pitchFamily="2" charset="2"/>
              <a:buChar char="§"/>
            </a:pPr>
            <a:r>
              <a:rPr lang="en-US" sz="2200" dirty="0"/>
              <a:t>We invite students with the following qualifications to apply: </a:t>
            </a:r>
            <a:endParaRPr lang="sl-SI" sz="2200" dirty="0"/>
          </a:p>
          <a:p>
            <a:pPr lvl="1">
              <a:lnSpc>
                <a:spcPct val="125000"/>
              </a:lnSpc>
              <a:buClr>
                <a:srgbClr val="C00000"/>
              </a:buClr>
            </a:pPr>
            <a:r>
              <a:rPr lang="en-US" b="1" dirty="0"/>
              <a:t>good average grade </a:t>
            </a:r>
            <a:r>
              <a:rPr lang="en-US" dirty="0"/>
              <a:t>(in accordance with the conditions of the foreign university)</a:t>
            </a:r>
            <a:endParaRPr lang="sl-SI" dirty="0"/>
          </a:p>
          <a:p>
            <a:pPr lvl="1">
              <a:lnSpc>
                <a:spcPct val="125000"/>
              </a:lnSpc>
              <a:buClr>
                <a:srgbClr val="C00000"/>
              </a:buClr>
            </a:pPr>
            <a:r>
              <a:rPr lang="sl-SI" b="1" dirty="0"/>
              <a:t>v</a:t>
            </a:r>
            <a:r>
              <a:rPr lang="en-US" b="1" dirty="0" err="1"/>
              <a:t>ery</a:t>
            </a:r>
            <a:r>
              <a:rPr lang="en-US" b="1" dirty="0"/>
              <a:t> good </a:t>
            </a:r>
            <a:r>
              <a:rPr lang="sl-SI" b="1" dirty="0"/>
              <a:t>command</a:t>
            </a:r>
            <a:r>
              <a:rPr lang="en-US" b="1" dirty="0"/>
              <a:t> of a foreign language </a:t>
            </a:r>
            <a:r>
              <a:rPr lang="en-US" dirty="0"/>
              <a:t>(in accordance with the requirements of the foreign university, an internationally recognized language certificate is required – IELTS, TOEFL, DELE, etc.)</a:t>
            </a:r>
            <a:endParaRPr lang="sl-SI" dirty="0"/>
          </a:p>
          <a:p>
            <a:pPr lvl="1">
              <a:lnSpc>
                <a:spcPct val="125000"/>
              </a:lnSpc>
              <a:buClr>
                <a:srgbClr val="C00000"/>
              </a:buClr>
            </a:pPr>
            <a:endParaRPr lang="sl-SI" sz="1800" dirty="0"/>
          </a:p>
          <a:p>
            <a:pPr>
              <a:buClr>
                <a:srgbClr val="C00000"/>
              </a:buClr>
              <a:buFont typeface="Wingdings" panose="05000000000000000000" pitchFamily="2" charset="2"/>
              <a:buChar char="§"/>
            </a:pPr>
            <a:r>
              <a:rPr lang="en-US" sz="2200" dirty="0"/>
              <a:t>The FDV only conducts the selection process and </a:t>
            </a:r>
            <a:r>
              <a:rPr lang="en-US" sz="2200" dirty="0" err="1"/>
              <a:t>nominat</a:t>
            </a:r>
            <a:r>
              <a:rPr lang="sl-SI" sz="2200" dirty="0"/>
              <a:t>es selected students</a:t>
            </a:r>
            <a:r>
              <a:rPr lang="en-US" sz="2200" dirty="0"/>
              <a:t> to the host university. </a:t>
            </a:r>
            <a:r>
              <a:rPr lang="en-US" sz="2200" b="1" dirty="0"/>
              <a:t>All other procedures must be arranged by student</a:t>
            </a:r>
            <a:r>
              <a:rPr lang="sl-SI" sz="2200" b="1" dirty="0"/>
              <a:t>s</a:t>
            </a:r>
            <a:r>
              <a:rPr lang="en-US" sz="2200" b="1" dirty="0"/>
              <a:t> themselves </a:t>
            </a:r>
            <a:r>
              <a:rPr lang="en-US" sz="2200" dirty="0"/>
              <a:t>(obtaining a scholarship, arranging a visa, arranging health insurance, etc.).</a:t>
            </a:r>
            <a:endParaRPr lang="sl-SI" sz="2200" dirty="0"/>
          </a:p>
          <a:p>
            <a:pPr>
              <a:buClr>
                <a:srgbClr val="C00000"/>
              </a:buClr>
              <a:buFont typeface="Wingdings" panose="05000000000000000000" pitchFamily="2" charset="2"/>
              <a:buChar char="§"/>
            </a:pPr>
            <a:r>
              <a:rPr lang="en-US" sz="2200" b="1" u="sng" dirty="0"/>
              <a:t>Confirmation from a foreign institution = approval of exchange</a:t>
            </a:r>
            <a:endParaRPr lang="sl-SI" sz="2200" b="1" u="sng" dirty="0"/>
          </a:p>
          <a:p>
            <a:pPr>
              <a:buClr>
                <a:srgbClr val="C00000"/>
              </a:buClr>
              <a:buFont typeface="Wingdings" panose="05000000000000000000" pitchFamily="2" charset="2"/>
              <a:buChar char="§"/>
            </a:pPr>
            <a:r>
              <a:rPr lang="en-US" sz="2200" dirty="0"/>
              <a:t>At a foreign university, students are </a:t>
            </a:r>
            <a:r>
              <a:rPr lang="en-US" sz="2200" b="1" u="sng" dirty="0"/>
              <a:t>exempt from tuition fees</a:t>
            </a:r>
            <a:r>
              <a:rPr lang="en-US" sz="2200" dirty="0"/>
              <a:t>, but the </a:t>
            </a:r>
            <a:r>
              <a:rPr lang="en-US" sz="2200" b="1" u="sng" dirty="0"/>
              <a:t>logistical costs </a:t>
            </a:r>
            <a:r>
              <a:rPr lang="en-US" sz="2200" dirty="0"/>
              <a:t>are </a:t>
            </a:r>
            <a:r>
              <a:rPr lang="en-US" sz="2200" b="1" u="sng" dirty="0"/>
              <a:t>significantly higher than for an Erasmus+ exchange</a:t>
            </a:r>
            <a:r>
              <a:rPr lang="en-US" sz="2200" dirty="0"/>
              <a:t>. </a:t>
            </a:r>
            <a:endParaRPr lang="sl-SI" sz="2200" b="1" dirty="0"/>
          </a:p>
          <a:p>
            <a:endParaRPr lang="sl-SI" dirty="0"/>
          </a:p>
        </p:txBody>
      </p:sp>
      <p:sp>
        <p:nvSpPr>
          <p:cNvPr id="10" name="Title 1">
            <a:extLst>
              <a:ext uri="{FF2B5EF4-FFF2-40B4-BE49-F238E27FC236}">
                <a16:creationId xmlns:a16="http://schemas.microsoft.com/office/drawing/2014/main" id="{724A7F6A-D88F-4E23-8490-FF946851B6C7}"/>
              </a:ext>
            </a:extLst>
          </p:cNvPr>
          <p:cNvSpPr txBox="1">
            <a:spLocks/>
          </p:cNvSpPr>
          <p:nvPr/>
        </p:nvSpPr>
        <p:spPr>
          <a:xfrm>
            <a:off x="114178" y="430942"/>
            <a:ext cx="8229600"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dirty="0">
                <a:ln>
                  <a:solidFill>
                    <a:srgbClr val="C00000"/>
                  </a:solidFill>
                </a:ln>
                <a:noFill/>
                <a:latin typeface="Impact" pitchFamily="34" charset="0"/>
              </a:rPr>
              <a:t>Conditions for bilateral student exchange</a:t>
            </a:r>
            <a:endParaRPr lang="sl-SI" dirty="0">
              <a:ln>
                <a:solidFill>
                  <a:srgbClr val="C00000"/>
                </a:solidFill>
              </a:ln>
              <a:noFill/>
              <a:latin typeface="Impact" pitchFamily="34" charset="0"/>
            </a:endParaRPr>
          </a:p>
        </p:txBody>
      </p:sp>
    </p:spTree>
    <p:extLst>
      <p:ext uri="{BB962C8B-B14F-4D97-AF65-F5344CB8AC3E}">
        <p14:creationId xmlns:p14="http://schemas.microsoft.com/office/powerpoint/2010/main" val="249843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7554"/>
            <a:ext cx="9144000" cy="5900446"/>
          </a:xfrm>
        </p:spPr>
        <p:txBody>
          <a:bodyPr>
            <a:normAutofit fontScale="92500" lnSpcReduction="10000"/>
          </a:bodyPr>
          <a:lstStyle/>
          <a:p>
            <a:pPr lvl="1">
              <a:lnSpc>
                <a:spcPct val="140000"/>
              </a:lnSpc>
              <a:spcBef>
                <a:spcPts val="600"/>
              </a:spcBef>
              <a:buClr>
                <a:srgbClr val="C00000"/>
              </a:buClr>
              <a:buFont typeface="Wingdings" panose="05000000000000000000" pitchFamily="2" charset="2"/>
              <a:buChar char="§"/>
              <a:defRPr/>
            </a:pPr>
            <a:r>
              <a:rPr lang="sl-SI" sz="2400" b="1" dirty="0"/>
              <a:t>CALL FOR APPLICATIONS: </a:t>
            </a:r>
            <a:r>
              <a:rPr lang="sl-SI" b="1" dirty="0">
                <a:hlinkClick r:id="rId2"/>
              </a:rPr>
              <a:t>https://www.fdv.uni-lj.si/studij/studij-v-tujini/obvestila/razpis-smp-za-erasmus-fizi%C4%8Dno-kombinirano-mobilnost-%C5%A1tudentov-z-namenom-prakti%C4%8Dnega-usposabljanja-v-%C5%A1t.-letu-2025-2026</a:t>
            </a:r>
            <a:endParaRPr lang="sl-SI" b="1" dirty="0"/>
          </a:p>
          <a:p>
            <a:pPr lvl="1">
              <a:lnSpc>
                <a:spcPct val="140000"/>
              </a:lnSpc>
              <a:spcBef>
                <a:spcPts val="600"/>
              </a:spcBef>
              <a:buClr>
                <a:srgbClr val="C00000"/>
              </a:buClr>
              <a:buFont typeface="Wingdings" panose="05000000000000000000" pitchFamily="2" charset="2"/>
              <a:buChar char="§"/>
              <a:defRPr/>
            </a:pPr>
            <a:r>
              <a:rPr lang="en-US" sz="2400" dirty="0"/>
              <a:t>Students </a:t>
            </a:r>
            <a:r>
              <a:rPr lang="sl-SI" sz="2400" dirty="0"/>
              <a:t>look for an</a:t>
            </a:r>
            <a:r>
              <a:rPr lang="en-US" sz="2400" dirty="0"/>
              <a:t> </a:t>
            </a:r>
            <a:r>
              <a:rPr lang="en-US" sz="2400" b="1" dirty="0"/>
              <a:t>employer themselves</a:t>
            </a:r>
            <a:r>
              <a:rPr lang="sl-SI" sz="2400" b="1" dirty="0"/>
              <a:t>, some</a:t>
            </a:r>
            <a:r>
              <a:rPr lang="en-US" sz="2400" b="1" dirty="0"/>
              <a:t> useful information can also be found here:</a:t>
            </a:r>
            <a:r>
              <a:rPr lang="en-US" sz="2400" dirty="0"/>
              <a:t> (links for finding internships </a:t>
            </a:r>
            <a:r>
              <a:rPr lang="sl-SI" sz="2400" dirty="0"/>
              <a:t>- </a:t>
            </a:r>
            <a:r>
              <a:rPr lang="en-US" sz="2400" dirty="0">
                <a:hlinkClick r:id="rId3"/>
              </a:rPr>
              <a:t>HERE</a:t>
            </a:r>
            <a:r>
              <a:rPr lang="en-US" sz="2400" dirty="0"/>
              <a:t> </a:t>
            </a:r>
            <a:r>
              <a:rPr lang="sl-SI" sz="2400" dirty="0"/>
              <a:t>- </a:t>
            </a:r>
            <a:r>
              <a:rPr lang="en-US" sz="2400" dirty="0"/>
              <a:t>and at the </a:t>
            </a:r>
            <a:r>
              <a:rPr lang="en-US" sz="2400" b="1" dirty="0"/>
              <a:t>UL Career Center</a:t>
            </a:r>
            <a:r>
              <a:rPr lang="en-US" sz="2400" dirty="0"/>
              <a:t>.</a:t>
            </a:r>
            <a:r>
              <a:rPr lang="sl-SI" sz="2400" dirty="0"/>
              <a:t>)</a:t>
            </a:r>
          </a:p>
          <a:p>
            <a:pPr lvl="1">
              <a:lnSpc>
                <a:spcPct val="140000"/>
              </a:lnSpc>
              <a:spcBef>
                <a:spcPts val="600"/>
              </a:spcBef>
              <a:buClr>
                <a:srgbClr val="C00000"/>
              </a:buClr>
              <a:buFont typeface="Wingdings" panose="05000000000000000000" pitchFamily="2" charset="2"/>
              <a:buChar char="§"/>
              <a:defRPr/>
            </a:pPr>
            <a:r>
              <a:rPr lang="en-US" sz="2400" dirty="0"/>
              <a:t>the internship must be related to the </a:t>
            </a:r>
            <a:r>
              <a:rPr lang="sl-SI" sz="2400" dirty="0"/>
              <a:t>student‘s </a:t>
            </a:r>
            <a:r>
              <a:rPr lang="en-US" sz="2400" dirty="0"/>
              <a:t>field of study </a:t>
            </a:r>
            <a:endParaRPr lang="sl-SI" sz="2400" dirty="0"/>
          </a:p>
          <a:p>
            <a:pPr lvl="1">
              <a:lnSpc>
                <a:spcPct val="140000"/>
              </a:lnSpc>
              <a:spcBef>
                <a:spcPts val="600"/>
              </a:spcBef>
              <a:buClr>
                <a:srgbClr val="C00000"/>
              </a:buClr>
              <a:buFont typeface="Wingdings" panose="05000000000000000000" pitchFamily="2" charset="2"/>
              <a:buChar char="§"/>
              <a:defRPr/>
            </a:pPr>
            <a:r>
              <a:rPr lang="en-US" sz="2400" dirty="0"/>
              <a:t>application for an internship </a:t>
            </a:r>
            <a:r>
              <a:rPr lang="en-US" sz="2400" b="1" u="sng" dirty="0"/>
              <a:t>with completed documentation 1 month before the desired start date of the internship</a:t>
            </a:r>
            <a:endParaRPr lang="sl-SI" sz="2400" b="1" u="sng" dirty="0"/>
          </a:p>
          <a:p>
            <a:pPr lvl="1">
              <a:lnSpc>
                <a:spcPct val="140000"/>
              </a:lnSpc>
              <a:spcBef>
                <a:spcPts val="600"/>
              </a:spcBef>
              <a:buClr>
                <a:srgbClr val="C00000"/>
              </a:buClr>
              <a:buFont typeface="Wingdings" panose="05000000000000000000" pitchFamily="2" charset="2"/>
              <a:buChar char="§"/>
              <a:defRPr/>
            </a:pPr>
            <a:r>
              <a:rPr lang="en-US" sz="2400" b="1" dirty="0"/>
              <a:t>Young graduates </a:t>
            </a:r>
            <a:r>
              <a:rPr lang="en-US" sz="2400" dirty="0"/>
              <a:t>– applications before completing their studies (i.e., before the</a:t>
            </a:r>
            <a:r>
              <a:rPr lang="sl-SI" sz="2400" dirty="0"/>
              <a:t> </a:t>
            </a:r>
            <a:r>
              <a:rPr lang="en-US" sz="2400" dirty="0"/>
              <a:t>final exam or before submitting/defending the master's/doctoral thesis + completion within 12 months of application) – </a:t>
            </a:r>
            <a:r>
              <a:rPr lang="sl-SI" sz="2400" b="1" dirty="0"/>
              <a:t>Student </a:t>
            </a:r>
            <a:r>
              <a:rPr lang="en-US" sz="2400" b="1" dirty="0"/>
              <a:t>status alone is not sufficient for application!</a:t>
            </a:r>
            <a:endParaRPr lang="sl-SI" sz="3200" b="1" u="sng" dirty="0"/>
          </a:p>
          <a:p>
            <a:pPr lvl="0" algn="just">
              <a:lnSpc>
                <a:spcPct val="140000"/>
              </a:lnSpc>
              <a:spcBef>
                <a:spcPts val="600"/>
              </a:spcBef>
              <a:buClr>
                <a:srgbClr val="C00000"/>
              </a:buClr>
              <a:buFont typeface="Wingdings" panose="05000000000000000000" pitchFamily="2" charset="2"/>
              <a:buChar char="§"/>
              <a:defRPr/>
            </a:pPr>
            <a:endParaRPr lang="sl-SI" sz="2900" dirty="0"/>
          </a:p>
        </p:txBody>
      </p:sp>
      <p:sp>
        <p:nvSpPr>
          <p:cNvPr id="6" name="Title 1"/>
          <p:cNvSpPr txBox="1">
            <a:spLocks/>
          </p:cNvSpPr>
          <p:nvPr/>
        </p:nvSpPr>
        <p:spPr>
          <a:xfrm>
            <a:off x="179512" y="240096"/>
            <a:ext cx="8229600"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dirty="0">
                <a:ln>
                  <a:solidFill>
                    <a:srgbClr val="C00000"/>
                  </a:solidFill>
                </a:ln>
                <a:noFill/>
                <a:latin typeface="Impact" pitchFamily="34" charset="0"/>
              </a:rPr>
              <a:t>Basic conditions for Erasmus+ internships</a:t>
            </a:r>
            <a:endParaRPr lang="sl-SI" dirty="0">
              <a:ln>
                <a:solidFill>
                  <a:srgbClr val="C00000"/>
                </a:solidFill>
              </a:ln>
              <a:noFill/>
              <a:latin typeface="Impact" pitchFamily="34" charset="0"/>
            </a:endParaRPr>
          </a:p>
        </p:txBody>
      </p:sp>
    </p:spTree>
    <p:extLst>
      <p:ext uri="{BB962C8B-B14F-4D97-AF65-F5344CB8AC3E}">
        <p14:creationId xmlns:p14="http://schemas.microsoft.com/office/powerpoint/2010/main" val="3137791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650" y="245758"/>
            <a:ext cx="8229600"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sl-SI" dirty="0">
                <a:ln>
                  <a:solidFill>
                    <a:srgbClr val="C00000"/>
                  </a:solidFill>
                </a:ln>
                <a:noFill/>
                <a:latin typeface="Impact" pitchFamily="34" charset="0"/>
              </a:rPr>
              <a:t>Learning Agreement</a:t>
            </a:r>
          </a:p>
        </p:txBody>
      </p:sp>
      <p:sp>
        <p:nvSpPr>
          <p:cNvPr id="2" name="Content Placeholder 1"/>
          <p:cNvSpPr>
            <a:spLocks noGrp="1"/>
          </p:cNvSpPr>
          <p:nvPr>
            <p:ph idx="1"/>
          </p:nvPr>
        </p:nvSpPr>
        <p:spPr>
          <a:xfrm>
            <a:off x="89756" y="1034959"/>
            <a:ext cx="8964488" cy="5823041"/>
          </a:xfrm>
        </p:spPr>
        <p:txBody>
          <a:bodyPr>
            <a:normAutofit/>
          </a:bodyPr>
          <a:lstStyle/>
          <a:p>
            <a:r>
              <a:rPr lang="en-US" b="1" dirty="0"/>
              <a:t>The central document </a:t>
            </a:r>
            <a:r>
              <a:rPr lang="sl-SI" dirty="0"/>
              <a:t>for an</a:t>
            </a:r>
            <a:r>
              <a:rPr lang="en-US" dirty="0"/>
              <a:t> exchange</a:t>
            </a:r>
            <a:endParaRPr lang="sl-SI" dirty="0"/>
          </a:p>
          <a:p>
            <a:r>
              <a:rPr lang="en-US" dirty="0"/>
              <a:t>The document can be found at FDV/Study/Study abroad/Forms.</a:t>
            </a:r>
            <a:endParaRPr lang="sl-SI" dirty="0"/>
          </a:p>
          <a:p>
            <a:pPr lvl="1"/>
            <a:r>
              <a:rPr lang="sl-SI" dirty="0"/>
              <a:t>Digital Learning Agreement</a:t>
            </a:r>
          </a:p>
          <a:p>
            <a:pPr marL="342900" lvl="1" indent="0">
              <a:buNone/>
            </a:pPr>
            <a:endParaRPr lang="sl-SI" dirty="0"/>
          </a:p>
          <a:p>
            <a:r>
              <a:rPr lang="en-US" dirty="0"/>
              <a:t>Signed by all three parties and uploaded to the UL online application </a:t>
            </a:r>
            <a:r>
              <a:rPr lang="en-US" b="1" dirty="0"/>
              <a:t>at least 10 days before the start of mobility</a:t>
            </a:r>
            <a:r>
              <a:rPr lang="en-US" dirty="0"/>
              <a:t>, otherwise it will not be possible to receive the Erasmus+ grant </a:t>
            </a:r>
            <a:r>
              <a:rPr lang="sl-SI" dirty="0"/>
              <a:t>or</a:t>
            </a:r>
            <a:r>
              <a:rPr lang="en-US" dirty="0"/>
              <a:t> any other additional funds.</a:t>
            </a:r>
            <a:endParaRPr lang="sl-SI" dirty="0"/>
          </a:p>
          <a:p>
            <a:endParaRPr lang="sl-SI" dirty="0"/>
          </a:p>
          <a:p>
            <a:r>
              <a:rPr lang="en-US" dirty="0"/>
              <a:t>Please address any questions regarding content to the representative of the department for international cooperation: </a:t>
            </a:r>
            <a:r>
              <a:rPr lang="en-US" dirty="0">
                <a:hlinkClick r:id="rId2"/>
              </a:rPr>
              <a:t>Representatives of departments for international cooperation (uni-lj.si)</a:t>
            </a:r>
            <a:endParaRPr lang="sl-SI" dirty="0"/>
          </a:p>
          <a:p>
            <a:endParaRPr lang="sl-SI" dirty="0"/>
          </a:p>
          <a:p>
            <a:r>
              <a:rPr lang="sl-SI" dirty="0"/>
              <a:t> </a:t>
            </a:r>
            <a:r>
              <a:rPr lang="en-US" dirty="0"/>
              <a:t>Please address procedural questions to the FDV International Office: </a:t>
            </a:r>
            <a:r>
              <a:rPr lang="sl-SI" dirty="0">
                <a:hlinkClick r:id="rId3"/>
              </a:rPr>
              <a:t>office.international@fdv.uni-lj.si</a:t>
            </a:r>
            <a:r>
              <a:rPr lang="sl-SI" dirty="0"/>
              <a:t> </a:t>
            </a:r>
          </a:p>
          <a:p>
            <a:pPr lvl="1"/>
            <a:endParaRPr lang="sl-SI" dirty="0"/>
          </a:p>
        </p:txBody>
      </p:sp>
    </p:spTree>
    <p:extLst>
      <p:ext uri="{BB962C8B-B14F-4D97-AF65-F5344CB8AC3E}">
        <p14:creationId xmlns:p14="http://schemas.microsoft.com/office/powerpoint/2010/main" val="90366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Označba mesta vsebine 2"/>
          <p:cNvSpPr>
            <a:spLocks noGrp="1"/>
          </p:cNvSpPr>
          <p:nvPr>
            <p:ph idx="1"/>
          </p:nvPr>
        </p:nvSpPr>
        <p:spPr/>
        <p:txBody>
          <a:bodyPr/>
          <a:lstStyle/>
          <a:p>
            <a:endParaRPr lang="sl-SI" altLang="sl-SI"/>
          </a:p>
          <a:p>
            <a:endParaRPr lang="sl-SI" altLang="sl-SI"/>
          </a:p>
        </p:txBody>
      </p:sp>
      <p:sp>
        <p:nvSpPr>
          <p:cNvPr id="27652" name="Označba mest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5BE3A6-36CD-491D-B012-C0AB1D74B76C}" type="slidenum">
              <a:rPr lang="sl-SI" altLang="sl-SI" sz="1200" smtClean="0">
                <a:solidFill>
                  <a:srgbClr val="898989"/>
                </a:solidFill>
              </a:rPr>
              <a:pPr>
                <a:spcBef>
                  <a:spcPct val="0"/>
                </a:spcBef>
                <a:buFontTx/>
                <a:buNone/>
              </a:pPr>
              <a:t>16</a:t>
            </a:fld>
            <a:endParaRPr lang="sl-SI" altLang="sl-SI" sz="1200">
              <a:solidFill>
                <a:srgbClr val="898989"/>
              </a:solidFill>
            </a:endParaRPr>
          </a:p>
        </p:txBody>
      </p:sp>
      <p:graphicFrame>
        <p:nvGraphicFramePr>
          <p:cNvPr id="7" name="Tabela 6"/>
          <p:cNvGraphicFramePr>
            <a:graphicFrameLocks noGrp="1"/>
          </p:cNvGraphicFramePr>
          <p:nvPr>
            <p:extLst>
              <p:ext uri="{D42A27DB-BD31-4B8C-83A1-F6EECF244321}">
                <p14:modId xmlns:p14="http://schemas.microsoft.com/office/powerpoint/2010/main" val="2245176696"/>
              </p:ext>
            </p:extLst>
          </p:nvPr>
        </p:nvGraphicFramePr>
        <p:xfrm>
          <a:off x="280427" y="1531939"/>
          <a:ext cx="8583146" cy="4645024"/>
        </p:xfrm>
        <a:graphic>
          <a:graphicData uri="http://schemas.openxmlformats.org/drawingml/2006/table">
            <a:tbl>
              <a:tblPr firstRow="1" firstCol="1" bandRow="1">
                <a:tableStyleId>{8A107856-5554-42FB-B03E-39F5DBC370BA}</a:tableStyleId>
              </a:tblPr>
              <a:tblGrid>
                <a:gridCol w="1485545">
                  <a:extLst>
                    <a:ext uri="{9D8B030D-6E8A-4147-A177-3AD203B41FA5}">
                      <a16:colId xmlns:a16="http://schemas.microsoft.com/office/drawing/2014/main" val="1179247035"/>
                    </a:ext>
                  </a:extLst>
                </a:gridCol>
                <a:gridCol w="6024708">
                  <a:extLst>
                    <a:ext uri="{9D8B030D-6E8A-4147-A177-3AD203B41FA5}">
                      <a16:colId xmlns:a16="http://schemas.microsoft.com/office/drawing/2014/main" val="1677355813"/>
                    </a:ext>
                  </a:extLst>
                </a:gridCol>
                <a:gridCol w="1072893">
                  <a:extLst>
                    <a:ext uri="{9D8B030D-6E8A-4147-A177-3AD203B41FA5}">
                      <a16:colId xmlns:a16="http://schemas.microsoft.com/office/drawing/2014/main" val="1303162160"/>
                    </a:ext>
                  </a:extLst>
                </a:gridCol>
              </a:tblGrid>
              <a:tr h="1941650">
                <a:tc>
                  <a:txBody>
                    <a:bodyPr/>
                    <a:lstStyle/>
                    <a:p>
                      <a:pPr algn="l" fontAlgn="ctr"/>
                      <a:r>
                        <a:rPr lang="sl-SI" sz="2400" u="none" strike="noStrike" dirty="0">
                          <a:effectLst/>
                        </a:rPr>
                        <a:t>Group</a:t>
                      </a:r>
                      <a:r>
                        <a:rPr lang="en-GB" sz="2400" u="none" strike="noStrike" dirty="0">
                          <a:effectLst/>
                        </a:rPr>
                        <a:t> 1</a:t>
                      </a:r>
                      <a:endParaRPr lang="sl-SI" sz="2400" b="0" i="0" u="none" strike="noStrike" dirty="0">
                        <a:solidFill>
                          <a:srgbClr val="000000"/>
                        </a:solidFill>
                        <a:effectLst/>
                        <a:latin typeface="Calibri" panose="020F0502020204030204" pitchFamily="34" charset="0"/>
                      </a:endParaRPr>
                    </a:p>
                  </a:txBody>
                  <a:tcPr marL="9525" marR="9525" marT="9524" marB="0" anchor="ctr"/>
                </a:tc>
                <a:tc>
                  <a:txBody>
                    <a:bodyPr/>
                    <a:lstStyle/>
                    <a:p>
                      <a:pPr algn="l" fontAlgn="ctr"/>
                      <a:r>
                        <a:rPr lang="sl-SI" sz="2400" b="0" u="none" strike="noStrike" dirty="0">
                          <a:effectLst/>
                        </a:rPr>
                        <a:t>Austria, Belgium, Denmark, Finland, France, Ireland, Iceland, Italy, Germany, Liechtenstein, Luxembourg, Germany, Netherlands, Norway, Sweden</a:t>
                      </a:r>
                      <a:endParaRPr lang="sl-SI" sz="2400" b="0" i="0" u="none" strike="noStrike" dirty="0">
                        <a:solidFill>
                          <a:srgbClr val="000000"/>
                        </a:solidFill>
                        <a:effectLst/>
                        <a:latin typeface="Calibri" panose="020F0502020204030204" pitchFamily="34" charset="0"/>
                      </a:endParaRPr>
                    </a:p>
                  </a:txBody>
                  <a:tcPr marL="9525" marR="9525" marT="9524" marB="0" anchor="ctr"/>
                </a:tc>
                <a:tc>
                  <a:txBody>
                    <a:bodyPr/>
                    <a:lstStyle/>
                    <a:p>
                      <a:pPr algn="ctr" fontAlgn="ctr"/>
                      <a:r>
                        <a:rPr lang="sl-SI" sz="2400" b="0" u="none" strike="noStrike" dirty="0">
                          <a:effectLst/>
                        </a:rPr>
                        <a:t>674 </a:t>
                      </a:r>
                      <a:r>
                        <a:rPr lang="en-GB" sz="2400" b="0" u="none" strike="noStrike" dirty="0">
                          <a:effectLst/>
                        </a:rPr>
                        <a:t>€</a:t>
                      </a:r>
                      <a:endParaRPr lang="sl-SI" sz="2400" b="0" u="none" strike="noStrike" dirty="0">
                        <a:effectLst/>
                      </a:endParaRPr>
                    </a:p>
                  </a:txBody>
                  <a:tcPr marL="9525" marR="9525" marT="9524" marB="0" anchor="ctr"/>
                </a:tc>
                <a:extLst>
                  <a:ext uri="{0D108BD9-81ED-4DB2-BD59-A6C34878D82A}">
                    <a16:rowId xmlns:a16="http://schemas.microsoft.com/office/drawing/2014/main" val="3731744615"/>
                  </a:ext>
                </a:extLst>
              </a:tr>
              <a:tr h="1351687">
                <a:tc>
                  <a:txBody>
                    <a:bodyPr/>
                    <a:lstStyle/>
                    <a:p>
                      <a:pPr algn="l" fontAlgn="ctr"/>
                      <a:r>
                        <a:rPr lang="sl-SI" sz="2400" u="none" strike="noStrike" dirty="0">
                          <a:effectLst/>
                        </a:rPr>
                        <a:t>Group</a:t>
                      </a:r>
                      <a:r>
                        <a:rPr lang="en-GB" sz="2400" u="none" strike="noStrike" dirty="0">
                          <a:effectLst/>
                        </a:rPr>
                        <a:t> 2</a:t>
                      </a:r>
                      <a:endParaRPr lang="sl-SI" sz="2400" b="0" i="0" u="none" strike="noStrike" dirty="0">
                        <a:solidFill>
                          <a:srgbClr val="000000"/>
                        </a:solidFill>
                        <a:effectLst/>
                        <a:latin typeface="Calibri" panose="020F0502020204030204" pitchFamily="34" charset="0"/>
                      </a:endParaRPr>
                    </a:p>
                  </a:txBody>
                  <a:tcPr marL="9525" marR="9525" marT="9524" marB="0" anchor="ctr"/>
                </a:tc>
                <a:tc>
                  <a:txBody>
                    <a:bodyPr/>
                    <a:lstStyle/>
                    <a:p>
                      <a:pPr algn="l" fontAlgn="ctr"/>
                      <a:r>
                        <a:rPr lang="en-GB" sz="2400" u="none" strike="noStrike" dirty="0">
                          <a:effectLst/>
                        </a:rPr>
                        <a:t>Cyprus, Czech Republic, Estonia, Greece, Latvia, Malta, Portugal, Slovakia, Spain</a:t>
                      </a:r>
                      <a:endParaRPr lang="sl-SI" sz="2400" b="0" i="0" u="none" strike="noStrike" dirty="0">
                        <a:solidFill>
                          <a:srgbClr val="000000"/>
                        </a:solidFill>
                        <a:effectLst/>
                        <a:latin typeface="Calibri" panose="020F0502020204030204" pitchFamily="34" charset="0"/>
                      </a:endParaRPr>
                    </a:p>
                  </a:txBody>
                  <a:tcPr marL="9525" marR="9525" marT="9524" marB="0" anchor="ctr"/>
                </a:tc>
                <a:tc>
                  <a:txBody>
                    <a:bodyPr/>
                    <a:lstStyle/>
                    <a:p>
                      <a:pPr algn="ctr" fontAlgn="ctr"/>
                      <a:r>
                        <a:rPr lang="sl-SI" sz="2400" u="none" strike="noStrike" dirty="0">
                          <a:effectLst/>
                        </a:rPr>
                        <a:t>606 </a:t>
                      </a:r>
                      <a:r>
                        <a:rPr lang="en-GB" sz="2400" u="none" strike="noStrike" dirty="0">
                          <a:effectLst/>
                        </a:rPr>
                        <a:t>€</a:t>
                      </a:r>
                      <a:endParaRPr lang="sl-SI" sz="2400" b="0"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val="333239186"/>
                  </a:ext>
                </a:extLst>
              </a:tr>
              <a:tr h="1351687">
                <a:tc>
                  <a:txBody>
                    <a:bodyPr/>
                    <a:lstStyle/>
                    <a:p>
                      <a:pPr algn="l" fontAlgn="ctr"/>
                      <a:r>
                        <a:rPr lang="sl-SI" sz="2400" u="none" strike="noStrike" dirty="0">
                          <a:effectLst/>
                        </a:rPr>
                        <a:t>Group </a:t>
                      </a:r>
                      <a:r>
                        <a:rPr lang="en-GB" sz="2400" u="none" strike="noStrike" dirty="0">
                          <a:effectLst/>
                        </a:rPr>
                        <a:t>3</a:t>
                      </a:r>
                      <a:endParaRPr lang="sl-SI" sz="2400" b="0" i="0" u="none" strike="noStrike" dirty="0">
                        <a:solidFill>
                          <a:srgbClr val="000000"/>
                        </a:solidFill>
                        <a:effectLst/>
                        <a:latin typeface="Calibri" panose="020F0502020204030204" pitchFamily="34" charset="0"/>
                      </a:endParaRPr>
                    </a:p>
                  </a:txBody>
                  <a:tcPr marL="9525" marR="9525" marT="9524" marB="0" anchor="ctr"/>
                </a:tc>
                <a:tc>
                  <a:txBody>
                    <a:bodyPr/>
                    <a:lstStyle/>
                    <a:p>
                      <a:pPr algn="l" fontAlgn="ctr"/>
                      <a:r>
                        <a:rPr lang="en-GB" sz="2400" u="none" strike="noStrike" dirty="0">
                          <a:effectLst/>
                        </a:rPr>
                        <a:t>Bulgaria, Croatia, Lithuania, Hungary, North Macedonia, Poland, Romania, Serbia, Turkey</a:t>
                      </a:r>
                      <a:endParaRPr lang="sl-SI" sz="2400" b="0" i="0" u="none" strike="noStrike" dirty="0">
                        <a:solidFill>
                          <a:srgbClr val="000000"/>
                        </a:solidFill>
                        <a:effectLst/>
                        <a:latin typeface="Calibri" panose="020F0502020204030204" pitchFamily="34" charset="0"/>
                      </a:endParaRPr>
                    </a:p>
                  </a:txBody>
                  <a:tcPr marL="9525" marR="9525" marT="9524" marB="0" anchor="ctr"/>
                </a:tc>
                <a:tc>
                  <a:txBody>
                    <a:bodyPr/>
                    <a:lstStyle/>
                    <a:p>
                      <a:pPr algn="ctr" fontAlgn="ctr"/>
                      <a:r>
                        <a:rPr lang="sl-SI" sz="2400" u="none" strike="noStrike" dirty="0">
                          <a:effectLst/>
                        </a:rPr>
                        <a:t>550 </a:t>
                      </a:r>
                      <a:r>
                        <a:rPr lang="en-GB" sz="2400" u="none" strike="noStrike" dirty="0">
                          <a:effectLst/>
                        </a:rPr>
                        <a:t>€</a:t>
                      </a:r>
                      <a:endParaRPr lang="sl-SI" sz="2400" u="none" strike="noStrike" dirty="0">
                        <a:effectLst/>
                      </a:endParaRPr>
                    </a:p>
                  </a:txBody>
                  <a:tcPr marL="9525" marR="9525" marT="9524" marB="0" anchor="ctr"/>
                </a:tc>
                <a:extLst>
                  <a:ext uri="{0D108BD9-81ED-4DB2-BD59-A6C34878D82A}">
                    <a16:rowId xmlns:a16="http://schemas.microsoft.com/office/drawing/2014/main" val="1573209479"/>
                  </a:ext>
                </a:extLst>
              </a:tr>
            </a:tbl>
          </a:graphicData>
        </a:graphic>
      </p:graphicFrame>
      <p:sp>
        <p:nvSpPr>
          <p:cNvPr id="9" name="Title 1">
            <a:extLst>
              <a:ext uri="{FF2B5EF4-FFF2-40B4-BE49-F238E27FC236}">
                <a16:creationId xmlns:a16="http://schemas.microsoft.com/office/drawing/2014/main" id="{127DED6B-FE34-4B28-B859-652A50514269}"/>
              </a:ext>
            </a:extLst>
          </p:cNvPr>
          <p:cNvSpPr txBox="1">
            <a:spLocks/>
          </p:cNvSpPr>
          <p:nvPr/>
        </p:nvSpPr>
        <p:spPr>
          <a:xfrm>
            <a:off x="32650" y="245758"/>
            <a:ext cx="9111350" cy="662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3200" dirty="0">
                <a:ln>
                  <a:solidFill>
                    <a:srgbClr val="C00000"/>
                  </a:solidFill>
                </a:ln>
                <a:noFill/>
                <a:latin typeface="Impact" pitchFamily="34" charset="0"/>
              </a:rPr>
              <a:t>Erasmus+ financial support in the 2025 project year</a:t>
            </a:r>
            <a:endParaRPr lang="sl-SI" sz="3200" dirty="0">
              <a:ln>
                <a:solidFill>
                  <a:srgbClr val="C00000"/>
                </a:solidFill>
              </a:ln>
              <a:noFill/>
              <a:latin typeface="Impact" pitchFamily="34" charset="0"/>
            </a:endParaRPr>
          </a:p>
        </p:txBody>
      </p:sp>
    </p:spTree>
    <p:extLst>
      <p:ext uri="{BB962C8B-B14F-4D97-AF65-F5344CB8AC3E}">
        <p14:creationId xmlns:p14="http://schemas.microsoft.com/office/powerpoint/2010/main" val="7368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4" name="Picture 27653">
            <a:extLst>
              <a:ext uri="{FF2B5EF4-FFF2-40B4-BE49-F238E27FC236}">
                <a16:creationId xmlns:a16="http://schemas.microsoft.com/office/drawing/2014/main" id="{FE057EDE-C00C-7EEB-50C5-2782172937CF}"/>
              </a:ext>
            </a:extLst>
          </p:cNvPr>
          <p:cNvPicPr>
            <a:picLocks noChangeAspect="1"/>
          </p:cNvPicPr>
          <p:nvPr/>
        </p:nvPicPr>
        <p:blipFill>
          <a:blip r:embed="rId2">
            <a:duotone>
              <a:schemeClr val="bg2">
                <a:shade val="45000"/>
                <a:satMod val="135000"/>
              </a:schemeClr>
              <a:prstClr val="white"/>
            </a:duotone>
          </a:blip>
          <a:srcRect/>
          <a:stretch>
            <a:fillRect/>
          </a:stretch>
        </p:blipFill>
        <p:spPr>
          <a:xfrm>
            <a:off x="20" y="10"/>
            <a:ext cx="9143980" cy="6857990"/>
          </a:xfrm>
          <a:prstGeom prst="rect">
            <a:avLst/>
          </a:prstGeom>
        </p:spPr>
      </p:pic>
      <p:sp>
        <p:nvSpPr>
          <p:cNvPr id="27658" name="Rectangle 2765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Označba mesta vsebine 2"/>
          <p:cNvSpPr>
            <a:spLocks noGrp="1"/>
          </p:cNvSpPr>
          <p:nvPr>
            <p:ph idx="1"/>
          </p:nvPr>
        </p:nvSpPr>
        <p:spPr/>
        <p:txBody>
          <a:bodyPr/>
          <a:lstStyle/>
          <a:p>
            <a:endParaRPr lang="sl-SI" altLang="sl-SI"/>
          </a:p>
          <a:p>
            <a:endParaRPr lang="sl-SI" altLang="sl-SI"/>
          </a:p>
        </p:txBody>
      </p:sp>
      <p:sp>
        <p:nvSpPr>
          <p:cNvPr id="27652" name="Označba mesta številke diapozitiva 3"/>
          <p:cNvSpPr>
            <a:spLocks noGrp="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555BE3A6-36CD-491D-B012-C0AB1D74B76C}" type="slidenum">
              <a:rPr lang="sl-SI" altLang="sl-SI" sz="1800" smtClean="0"/>
              <a:pPr>
                <a:lnSpc>
                  <a:spcPct val="90000"/>
                </a:lnSpc>
                <a:spcBef>
                  <a:spcPct val="0"/>
                </a:spcBef>
                <a:spcAft>
                  <a:spcPts val="600"/>
                </a:spcAft>
                <a:buFontTx/>
                <a:buNone/>
              </a:pPr>
              <a:t>17</a:t>
            </a:fld>
            <a:endParaRPr lang="sl-SI" altLang="sl-SI" sz="1800"/>
          </a:p>
        </p:txBody>
      </p:sp>
      <p:graphicFrame>
        <p:nvGraphicFramePr>
          <p:cNvPr id="2" name="Diagram 1">
            <a:extLst>
              <a:ext uri="{FF2B5EF4-FFF2-40B4-BE49-F238E27FC236}">
                <a16:creationId xmlns:a16="http://schemas.microsoft.com/office/drawing/2014/main" id="{B7C1496D-CC97-4513-9608-616CFEC1AE3F}"/>
              </a:ext>
            </a:extLst>
          </p:cNvPr>
          <p:cNvGraphicFramePr/>
          <p:nvPr>
            <p:extLst>
              <p:ext uri="{D42A27DB-BD31-4B8C-83A1-F6EECF244321}">
                <p14:modId xmlns:p14="http://schemas.microsoft.com/office/powerpoint/2010/main" val="1940366117"/>
              </p:ext>
            </p:extLst>
          </p:nvPr>
        </p:nvGraphicFramePr>
        <p:xfrm>
          <a:off x="628650" y="404664"/>
          <a:ext cx="7886700" cy="5772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402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142A-A95C-7AE5-8866-7776F312D188}"/>
              </a:ext>
            </a:extLst>
          </p:cNvPr>
          <p:cNvSpPr>
            <a:spLocks noGrp="1"/>
          </p:cNvSpPr>
          <p:nvPr>
            <p:ph type="title"/>
          </p:nvPr>
        </p:nvSpPr>
        <p:spPr>
          <a:xfrm>
            <a:off x="251520" y="365127"/>
            <a:ext cx="8568952" cy="975642"/>
          </a:xfrm>
        </p:spPr>
        <p:txBody>
          <a:bodyPr>
            <a:normAutofit fontScale="90000"/>
          </a:bodyPr>
          <a:lstStyle/>
          <a:p>
            <a:r>
              <a:rPr lang="en-US" sz="3400" dirty="0">
                <a:ln>
                  <a:solidFill>
                    <a:srgbClr val="C00000"/>
                  </a:solidFill>
                </a:ln>
                <a:noFill/>
                <a:latin typeface="Impact" pitchFamily="34" charset="0"/>
              </a:rPr>
              <a:t>Erasmus+ financial support in the 2025 project year</a:t>
            </a:r>
            <a:br>
              <a:rPr lang="sl-SI" sz="3600" dirty="0">
                <a:ln>
                  <a:solidFill>
                    <a:srgbClr val="C00000"/>
                  </a:solidFill>
                </a:ln>
                <a:noFill/>
                <a:latin typeface="Impact" pitchFamily="34" charset="0"/>
              </a:rPr>
            </a:br>
            <a:endParaRPr lang="en-GB" dirty="0"/>
          </a:p>
        </p:txBody>
      </p:sp>
      <p:graphicFrame>
        <p:nvGraphicFramePr>
          <p:cNvPr id="4" name="Content Placeholder 3">
            <a:extLst>
              <a:ext uri="{FF2B5EF4-FFF2-40B4-BE49-F238E27FC236}">
                <a16:creationId xmlns:a16="http://schemas.microsoft.com/office/drawing/2014/main" id="{B460B6D6-E130-921E-3C5A-CBB44A19CCF9}"/>
              </a:ext>
            </a:extLst>
          </p:cNvPr>
          <p:cNvGraphicFramePr>
            <a:graphicFrameLocks noGrp="1"/>
          </p:cNvGraphicFramePr>
          <p:nvPr>
            <p:ph idx="1"/>
            <p:extLst>
              <p:ext uri="{D42A27DB-BD31-4B8C-83A1-F6EECF244321}">
                <p14:modId xmlns:p14="http://schemas.microsoft.com/office/powerpoint/2010/main" val="166064327"/>
              </p:ext>
            </p:extLst>
          </p:nvPr>
        </p:nvGraphicFramePr>
        <p:xfrm>
          <a:off x="863587" y="1556792"/>
          <a:ext cx="7344817" cy="3384375"/>
        </p:xfrm>
        <a:graphic>
          <a:graphicData uri="http://schemas.openxmlformats.org/drawingml/2006/table">
            <a:tbl>
              <a:tblPr firstRow="1" firstCol="1" bandRow="1">
                <a:tableStyleId>{8A107856-5554-42FB-B03E-39F5DBC370BA}</a:tableStyleId>
              </a:tblPr>
              <a:tblGrid>
                <a:gridCol w="2408828">
                  <a:extLst>
                    <a:ext uri="{9D8B030D-6E8A-4147-A177-3AD203B41FA5}">
                      <a16:colId xmlns:a16="http://schemas.microsoft.com/office/drawing/2014/main" val="2494722321"/>
                    </a:ext>
                  </a:extLst>
                </a:gridCol>
                <a:gridCol w="2412880">
                  <a:extLst>
                    <a:ext uri="{9D8B030D-6E8A-4147-A177-3AD203B41FA5}">
                      <a16:colId xmlns:a16="http://schemas.microsoft.com/office/drawing/2014/main" val="456016475"/>
                    </a:ext>
                  </a:extLst>
                </a:gridCol>
                <a:gridCol w="2523109">
                  <a:extLst>
                    <a:ext uri="{9D8B030D-6E8A-4147-A177-3AD203B41FA5}">
                      <a16:colId xmlns:a16="http://schemas.microsoft.com/office/drawing/2014/main" val="667762399"/>
                    </a:ext>
                  </a:extLst>
                </a:gridCol>
              </a:tblGrid>
              <a:tr h="1157052">
                <a:tc>
                  <a:txBody>
                    <a:bodyPr/>
                    <a:lstStyle/>
                    <a:p>
                      <a:pPr algn="ctr"/>
                      <a:r>
                        <a:rPr lang="en-GB" sz="1800" dirty="0">
                          <a:effectLst/>
                        </a:rPr>
                        <a:t>DISTANCE TO MOBILITY LOCATION</a:t>
                      </a:r>
                      <a:endParaRPr lang="sl-SI" sz="1800" dirty="0">
                        <a:effectLst/>
                      </a:endParaRPr>
                    </a:p>
                    <a:p>
                      <a:pPr algn="ctr"/>
                      <a:r>
                        <a:rPr lang="en-US" sz="1200" dirty="0">
                          <a:effectLst/>
                        </a:rPr>
                        <a:t>(CALCULATION WITH THE EU DISTANCE CALCULATOR)</a:t>
                      </a:r>
                      <a:endParaRPr lang="en-GB" sz="1800" dirty="0">
                        <a:effectLst/>
                        <a:latin typeface="Calibri" panose="020F0502020204030204" pitchFamily="34" charset="0"/>
                        <a:ea typeface="Calibri" panose="020F0502020204030204" pitchFamily="34" charset="0"/>
                      </a:endParaRPr>
                    </a:p>
                  </a:txBody>
                  <a:tcPr marL="68580" marR="68580" marT="0" marB="0"/>
                </a:tc>
                <a:tc>
                  <a:txBody>
                    <a:bodyPr/>
                    <a:lstStyle/>
                    <a:p>
                      <a:pPr algn="ctr"/>
                      <a:r>
                        <a:rPr lang="en-GB" sz="1800" dirty="0">
                          <a:effectLst/>
                        </a:rPr>
                        <a:t>STANDARD TRAVEL</a:t>
                      </a:r>
                      <a:endParaRPr lang="sl-SI" sz="1800" dirty="0">
                        <a:effectLst/>
                      </a:endParaRPr>
                    </a:p>
                    <a:p>
                      <a:pPr algn="ctr"/>
                      <a:r>
                        <a:rPr lang="en-GB" sz="1200" dirty="0">
                          <a:effectLst/>
                        </a:rPr>
                        <a:t>(PAYMENT PER PARTICIPANT)</a:t>
                      </a:r>
                      <a:endParaRPr lang="en-GB" sz="1800" dirty="0">
                        <a:effectLst/>
                        <a:latin typeface="Calibri" panose="020F0502020204030204" pitchFamily="34" charset="0"/>
                        <a:ea typeface="Calibri" panose="020F0502020204030204" pitchFamily="34" charset="0"/>
                      </a:endParaRPr>
                    </a:p>
                  </a:txBody>
                  <a:tcPr marL="68580" marR="68580" marT="0" marB="0"/>
                </a:tc>
                <a:tc>
                  <a:txBody>
                    <a:bodyPr/>
                    <a:lstStyle/>
                    <a:p>
                      <a:pPr algn="ctr"/>
                      <a:r>
                        <a:rPr lang="en-US" sz="1800" dirty="0">
                          <a:effectLst/>
                        </a:rPr>
                        <a:t>GREEN TRAVEL + UP TO 6 ADDITIONAL DAYS FOR TRAVEL *</a:t>
                      </a:r>
                      <a:endParaRPr lang="sl-SI" sz="1800" dirty="0">
                        <a:effectLst/>
                      </a:endParaRPr>
                    </a:p>
                    <a:p>
                      <a:pPr algn="ctr"/>
                      <a:r>
                        <a:rPr lang="en-GB" sz="1200" dirty="0">
                          <a:effectLst/>
                        </a:rPr>
                        <a:t>(PAYMENT PER PARTICIPANT)</a:t>
                      </a:r>
                      <a:endParaRPr lang="en-GB"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80011584"/>
                  </a:ext>
                </a:extLst>
              </a:tr>
              <a:tr h="318189">
                <a:tc>
                  <a:txBody>
                    <a:bodyPr/>
                    <a:lstStyle/>
                    <a:p>
                      <a:pPr algn="just"/>
                      <a:r>
                        <a:rPr lang="en-US" sz="1600" dirty="0">
                          <a:effectLst/>
                        </a:rPr>
                        <a:t>between 10 and 99 km</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dirty="0">
                          <a:effectLst/>
                        </a:rPr>
                        <a:t>28 €</a:t>
                      </a:r>
                      <a:endParaRPr lang="en-GB" sz="1800" dirty="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a:effectLst/>
                        </a:rPr>
                        <a:t>56 €</a:t>
                      </a:r>
                      <a:endParaRPr lang="en-GB"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56675998"/>
                  </a:ext>
                </a:extLst>
              </a:tr>
              <a:tr h="318189">
                <a:tc>
                  <a:txBody>
                    <a:bodyPr/>
                    <a:lstStyle/>
                    <a:p>
                      <a:pPr algn="just"/>
                      <a:r>
                        <a:rPr lang="en-US" sz="1600" dirty="0">
                          <a:effectLst/>
                        </a:rPr>
                        <a:t>between 100 and 499 km</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dirty="0">
                          <a:effectLst/>
                        </a:rPr>
                        <a:t>211 €</a:t>
                      </a:r>
                      <a:endParaRPr lang="en-GB" sz="1800" dirty="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a:effectLst/>
                        </a:rPr>
                        <a:t>285 €</a:t>
                      </a:r>
                      <a:endParaRPr lang="en-GB"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830603401"/>
                  </a:ext>
                </a:extLst>
              </a:tr>
              <a:tr h="318189">
                <a:tc>
                  <a:txBody>
                    <a:bodyPr/>
                    <a:lstStyle/>
                    <a:p>
                      <a:pPr algn="just"/>
                      <a:r>
                        <a:rPr lang="en-US" sz="1600" dirty="0">
                          <a:effectLst/>
                        </a:rPr>
                        <a:t>between 500 and 1999 km</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a:effectLst/>
                        </a:rPr>
                        <a:t>309 €</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a:effectLst/>
                        </a:rPr>
                        <a:t>417 €</a:t>
                      </a:r>
                      <a:endParaRPr lang="en-GB"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45127915"/>
                  </a:ext>
                </a:extLst>
              </a:tr>
              <a:tr h="318189">
                <a:tc>
                  <a:txBody>
                    <a:bodyPr/>
                    <a:lstStyle/>
                    <a:p>
                      <a:pPr algn="just"/>
                      <a:r>
                        <a:rPr lang="en-US" sz="1500" dirty="0">
                          <a:effectLst/>
                        </a:rPr>
                        <a:t>between 2000 and 2999 km</a:t>
                      </a:r>
                      <a:endParaRPr lang="en-GB" sz="1500" dirty="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a:effectLst/>
                        </a:rPr>
                        <a:t>395 €</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a:effectLst/>
                        </a:rPr>
                        <a:t>535 €</a:t>
                      </a:r>
                      <a:endParaRPr lang="en-GB"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39340758"/>
                  </a:ext>
                </a:extLst>
              </a:tr>
              <a:tr h="318189">
                <a:tc>
                  <a:txBody>
                    <a:bodyPr/>
                    <a:lstStyle/>
                    <a:p>
                      <a:pPr algn="just"/>
                      <a:r>
                        <a:rPr lang="en-US" sz="1400" dirty="0">
                          <a:effectLst/>
                        </a:rPr>
                        <a:t>Between</a:t>
                      </a:r>
                      <a:r>
                        <a:rPr lang="sl-SI" sz="1400" dirty="0">
                          <a:effectLst/>
                        </a:rPr>
                        <a:t> </a:t>
                      </a:r>
                      <a:r>
                        <a:rPr lang="en-US" sz="1400" dirty="0">
                          <a:effectLst/>
                        </a:rPr>
                        <a:t>3,000 and 3,999 km</a:t>
                      </a:r>
                      <a:endParaRPr lang="en-GB" sz="1400" dirty="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a:effectLst/>
                        </a:rPr>
                        <a:t>580 €</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a:effectLst/>
                        </a:rPr>
                        <a:t>785 €</a:t>
                      </a:r>
                      <a:endParaRPr lang="en-GB"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330051734"/>
                  </a:ext>
                </a:extLst>
              </a:tr>
              <a:tr h="318189">
                <a:tc>
                  <a:txBody>
                    <a:bodyPr/>
                    <a:lstStyle/>
                    <a:p>
                      <a:pPr algn="just"/>
                      <a:r>
                        <a:rPr lang="en-US" sz="1400" dirty="0">
                          <a:effectLst/>
                        </a:rPr>
                        <a:t>between 4,000 and 7,999 km</a:t>
                      </a:r>
                      <a:endParaRPr lang="en-GB" sz="1400" dirty="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a:effectLst/>
                        </a:rPr>
                        <a:t>1188 €</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a:effectLst/>
                        </a:rPr>
                        <a:t>1188 €</a:t>
                      </a:r>
                      <a:endParaRPr lang="en-GB"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27730882"/>
                  </a:ext>
                </a:extLst>
              </a:tr>
              <a:tr h="318189">
                <a:tc>
                  <a:txBody>
                    <a:bodyPr/>
                    <a:lstStyle/>
                    <a:p>
                      <a:pPr algn="just"/>
                      <a:r>
                        <a:rPr lang="en-GB" sz="1800" dirty="0">
                          <a:effectLst/>
                        </a:rPr>
                        <a:t>8,000 km or more</a:t>
                      </a:r>
                      <a:endParaRPr lang="en-GB" sz="1800" dirty="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a:effectLst/>
                        </a:rPr>
                        <a:t>1735 €</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just"/>
                      <a:r>
                        <a:rPr lang="en-GB" sz="1800" dirty="0">
                          <a:effectLst/>
                        </a:rPr>
                        <a:t>1735 €</a:t>
                      </a:r>
                      <a:endParaRPr lang="en-GB"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690007100"/>
                  </a:ext>
                </a:extLst>
              </a:tr>
            </a:tbl>
          </a:graphicData>
        </a:graphic>
      </p:graphicFrame>
      <p:sp>
        <p:nvSpPr>
          <p:cNvPr id="5" name="Title 1">
            <a:extLst>
              <a:ext uri="{FF2B5EF4-FFF2-40B4-BE49-F238E27FC236}">
                <a16:creationId xmlns:a16="http://schemas.microsoft.com/office/drawing/2014/main" id="{A983A805-7BB1-247F-1F40-CEA1C24F4B6A}"/>
              </a:ext>
            </a:extLst>
          </p:cNvPr>
          <p:cNvSpPr txBox="1">
            <a:spLocks/>
          </p:cNvSpPr>
          <p:nvPr/>
        </p:nvSpPr>
        <p:spPr>
          <a:xfrm>
            <a:off x="287524" y="5157190"/>
            <a:ext cx="8568952" cy="1479698"/>
          </a:xfrm>
          <a:prstGeom prst="rect">
            <a:avLst/>
          </a:prstGeom>
        </p:spPr>
        <p:txBody>
          <a:bodyPr vert="horz" lIns="91440" tIns="45720" rIns="91440" bIns="45720" rtlCol="0" anchor="ctr">
            <a:normAutofit fontScale="5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l-SI" sz="3000" b="1" dirty="0">
                <a:ln w="0"/>
                <a:effectLst>
                  <a:outerShdw blurRad="38100" dist="19050" dir="2700000" algn="tl" rotWithShape="0">
                    <a:schemeClr val="dk1">
                      <a:alpha val="40000"/>
                    </a:schemeClr>
                  </a:outerShdw>
                </a:effectLst>
                <a:latin typeface="+mn-lt"/>
              </a:rPr>
              <a:t>EU DISTANCE CALCULATOR:                                                                                                      </a:t>
            </a:r>
            <a:r>
              <a:rPr lang="sl-SI" sz="4400" b="1" dirty="0">
                <a:ln w="0"/>
                <a:effectLst>
                  <a:outerShdw blurRad="38100" dist="19050" dir="2700000" algn="tl" rotWithShape="0">
                    <a:schemeClr val="dk1">
                      <a:alpha val="40000"/>
                    </a:schemeClr>
                  </a:outerShdw>
                </a:effectLst>
                <a:latin typeface="+mn-lt"/>
                <a:hlinkClick r:id="rId2"/>
              </a:rPr>
              <a:t>https://erasmus-plus.ec.europa.eu/resources-and-tools/distance-calculator</a:t>
            </a:r>
            <a:endParaRPr lang="sl-SI" sz="4400" b="1" dirty="0">
              <a:ln w="0"/>
              <a:effectLst>
                <a:outerShdw blurRad="38100" dist="19050" dir="2700000" algn="tl" rotWithShape="0">
                  <a:schemeClr val="dk1">
                    <a:alpha val="40000"/>
                  </a:schemeClr>
                </a:outerShdw>
              </a:effectLst>
              <a:latin typeface="+mn-lt"/>
            </a:endParaRPr>
          </a:p>
          <a:p>
            <a:pPr algn="just"/>
            <a:endParaRPr lang="sl-SI" sz="4400" b="1" dirty="0">
              <a:ln w="0"/>
              <a:effectLst>
                <a:outerShdw blurRad="38100" dist="19050" dir="2700000" algn="tl" rotWithShape="0">
                  <a:schemeClr val="dk1">
                    <a:alpha val="40000"/>
                  </a:schemeClr>
                </a:outerShdw>
              </a:effectLst>
              <a:latin typeface="+mn-lt"/>
            </a:endParaRPr>
          </a:p>
          <a:p>
            <a:pPr algn="just"/>
            <a:r>
              <a:rPr lang="en-US" sz="4400" b="1" dirty="0">
                <a:ln w="0"/>
                <a:effectLst>
                  <a:outerShdw blurRad="38100" dist="19050" dir="2700000" algn="tl" rotWithShape="0">
                    <a:schemeClr val="dk1">
                      <a:alpha val="40000"/>
                    </a:schemeClr>
                  </a:outerShdw>
                </a:effectLst>
                <a:latin typeface="+mn-lt"/>
              </a:rPr>
              <a:t>* (e.g., bus, train, group transport (minibus), ship transport).</a:t>
            </a:r>
            <a:br>
              <a:rPr lang="sl-SI" sz="3600" dirty="0">
                <a:ln>
                  <a:solidFill>
                    <a:srgbClr val="C00000"/>
                  </a:solidFill>
                </a:ln>
                <a:noFill/>
                <a:latin typeface="Impact" pitchFamily="34" charset="0"/>
              </a:rPr>
            </a:br>
            <a:endParaRPr lang="en-GB" dirty="0"/>
          </a:p>
        </p:txBody>
      </p:sp>
    </p:spTree>
    <p:extLst>
      <p:ext uri="{BB962C8B-B14F-4D97-AF65-F5344CB8AC3E}">
        <p14:creationId xmlns:p14="http://schemas.microsoft.com/office/powerpoint/2010/main" val="166472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99F7-7D3E-527E-6297-8B0FB32807C2}"/>
              </a:ext>
            </a:extLst>
          </p:cNvPr>
          <p:cNvSpPr>
            <a:spLocks noGrp="1"/>
          </p:cNvSpPr>
          <p:nvPr>
            <p:ph type="ctrTitle"/>
          </p:nvPr>
        </p:nvSpPr>
        <p:spPr/>
        <p:txBody>
          <a:bodyPr/>
          <a:lstStyle/>
          <a:p>
            <a:endParaRPr lang="sl-SI" dirty="0"/>
          </a:p>
        </p:txBody>
      </p:sp>
      <p:sp>
        <p:nvSpPr>
          <p:cNvPr id="3" name="Subtitle 2">
            <a:extLst>
              <a:ext uri="{FF2B5EF4-FFF2-40B4-BE49-F238E27FC236}">
                <a16:creationId xmlns:a16="http://schemas.microsoft.com/office/drawing/2014/main" id="{4E3D2947-742A-548A-8687-11C4DF9C9102}"/>
              </a:ext>
            </a:extLst>
          </p:cNvPr>
          <p:cNvSpPr>
            <a:spLocks noGrp="1"/>
          </p:cNvSpPr>
          <p:nvPr>
            <p:ph type="subTitle" idx="1"/>
          </p:nvPr>
        </p:nvSpPr>
        <p:spPr/>
        <p:txBody>
          <a:bodyPr/>
          <a:lstStyle/>
          <a:p>
            <a:endParaRPr lang="sl-SI"/>
          </a:p>
        </p:txBody>
      </p:sp>
      <p:pic>
        <p:nvPicPr>
          <p:cNvPr id="4" name="Označba mesta vsebine 4">
            <a:extLst>
              <a:ext uri="{FF2B5EF4-FFF2-40B4-BE49-F238E27FC236}">
                <a16:creationId xmlns:a16="http://schemas.microsoft.com/office/drawing/2014/main" id="{B68AF0E0-D4DF-9E54-AB77-70E7243ECF43}"/>
              </a:ext>
            </a:extLst>
          </p:cNvPr>
          <p:cNvPicPr>
            <a:picLocks noChangeAspect="1"/>
          </p:cNvPicPr>
          <p:nvPr/>
        </p:nvPicPr>
        <p:blipFill rotWithShape="1">
          <a:blip r:embed="rId2"/>
          <a:srcRect l="5275" t="19724" r="20482" b="5499"/>
          <a:stretch/>
        </p:blipFill>
        <p:spPr>
          <a:xfrm>
            <a:off x="226926" y="1484784"/>
            <a:ext cx="8776399" cy="4969768"/>
          </a:xfrm>
          <a:prstGeom prst="rect">
            <a:avLst/>
          </a:prstGeom>
        </p:spPr>
      </p:pic>
      <p:pic>
        <p:nvPicPr>
          <p:cNvPr id="5" name="Picture 4">
            <a:extLst>
              <a:ext uri="{FF2B5EF4-FFF2-40B4-BE49-F238E27FC236}">
                <a16:creationId xmlns:a16="http://schemas.microsoft.com/office/drawing/2014/main" id="{B4848996-3658-AAD0-DDF3-DCB99F7F042F}"/>
              </a:ext>
            </a:extLst>
          </p:cNvPr>
          <p:cNvPicPr>
            <a:picLocks noChangeAspect="1"/>
          </p:cNvPicPr>
          <p:nvPr/>
        </p:nvPicPr>
        <p:blipFill>
          <a:blip r:embed="rId3"/>
          <a:stretch>
            <a:fillRect/>
          </a:stretch>
        </p:blipFill>
        <p:spPr>
          <a:xfrm>
            <a:off x="3897003" y="94974"/>
            <a:ext cx="2736304" cy="1962703"/>
          </a:xfrm>
          <a:prstGeom prst="rect">
            <a:avLst/>
          </a:prstGeom>
        </p:spPr>
      </p:pic>
      <p:pic>
        <p:nvPicPr>
          <p:cNvPr id="6" name="Picture 5">
            <a:extLst>
              <a:ext uri="{FF2B5EF4-FFF2-40B4-BE49-F238E27FC236}">
                <a16:creationId xmlns:a16="http://schemas.microsoft.com/office/drawing/2014/main" id="{8EA374E7-5084-0644-780A-EFE8EF481296}"/>
              </a:ext>
            </a:extLst>
          </p:cNvPr>
          <p:cNvPicPr>
            <a:picLocks noChangeAspect="1"/>
          </p:cNvPicPr>
          <p:nvPr/>
        </p:nvPicPr>
        <p:blipFill>
          <a:blip r:embed="rId4"/>
          <a:stretch>
            <a:fillRect/>
          </a:stretch>
        </p:blipFill>
        <p:spPr>
          <a:xfrm>
            <a:off x="2339752" y="3799122"/>
            <a:ext cx="3114502" cy="2010162"/>
          </a:xfrm>
          <a:prstGeom prst="rect">
            <a:avLst/>
          </a:prstGeom>
        </p:spPr>
      </p:pic>
      <p:pic>
        <p:nvPicPr>
          <p:cNvPr id="7" name="Picture 2" descr="Erasmus Goes Green | EUF">
            <a:extLst>
              <a:ext uri="{FF2B5EF4-FFF2-40B4-BE49-F238E27FC236}">
                <a16:creationId xmlns:a16="http://schemas.microsoft.com/office/drawing/2014/main" id="{950085FF-699E-97FD-5E01-55B94B3AABE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757" t="13735" r="26459" b="13010"/>
          <a:stretch/>
        </p:blipFill>
        <p:spPr bwMode="auto">
          <a:xfrm>
            <a:off x="391954" y="4149080"/>
            <a:ext cx="1875790" cy="17728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6B4EB80-FBA7-45E7-7C32-6E63C7644137}"/>
              </a:ext>
            </a:extLst>
          </p:cNvPr>
          <p:cNvPicPr>
            <a:picLocks noChangeAspect="1"/>
          </p:cNvPicPr>
          <p:nvPr/>
        </p:nvPicPr>
        <p:blipFill>
          <a:blip r:embed="rId6"/>
          <a:stretch>
            <a:fillRect/>
          </a:stretch>
        </p:blipFill>
        <p:spPr>
          <a:xfrm>
            <a:off x="7048367" y="2937942"/>
            <a:ext cx="1905266" cy="1552792"/>
          </a:xfrm>
          <a:prstGeom prst="rect">
            <a:avLst/>
          </a:prstGeom>
        </p:spPr>
      </p:pic>
      <p:sp>
        <p:nvSpPr>
          <p:cNvPr id="10" name="TextBox 9">
            <a:extLst>
              <a:ext uri="{FF2B5EF4-FFF2-40B4-BE49-F238E27FC236}">
                <a16:creationId xmlns:a16="http://schemas.microsoft.com/office/drawing/2014/main" id="{654420C5-FCBF-652D-CE02-4A1E75F5EE3D}"/>
              </a:ext>
            </a:extLst>
          </p:cNvPr>
          <p:cNvSpPr txBox="1"/>
          <p:nvPr/>
        </p:nvSpPr>
        <p:spPr>
          <a:xfrm>
            <a:off x="2420839" y="6393588"/>
            <a:ext cx="5688632" cy="369332"/>
          </a:xfrm>
          <a:prstGeom prst="rect">
            <a:avLst/>
          </a:prstGeom>
          <a:noFill/>
        </p:spPr>
        <p:txBody>
          <a:bodyPr wrap="square">
            <a:spAutoFit/>
          </a:bodyPr>
          <a:lstStyle/>
          <a:p>
            <a:r>
              <a:rPr lang="sl-SI" dirty="0"/>
              <a:t>https://www.interrail.eu/en/interrail-passes/erasmus</a:t>
            </a:r>
          </a:p>
        </p:txBody>
      </p:sp>
    </p:spTree>
    <p:extLst>
      <p:ext uri="{BB962C8B-B14F-4D97-AF65-F5344CB8AC3E}">
        <p14:creationId xmlns:p14="http://schemas.microsoft.com/office/powerpoint/2010/main" val="294017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7"/>
          <p:cNvSpPr txBox="1">
            <a:spLocks/>
          </p:cNvSpPr>
          <p:nvPr/>
        </p:nvSpPr>
        <p:spPr>
          <a:xfrm>
            <a:off x="683568" y="1484784"/>
            <a:ext cx="7772400" cy="788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3000" b="1" dirty="0"/>
          </a:p>
        </p:txBody>
      </p:sp>
      <p:sp>
        <p:nvSpPr>
          <p:cNvPr id="8" name="Content Placeholder 2"/>
          <p:cNvSpPr txBox="1">
            <a:spLocks/>
          </p:cNvSpPr>
          <p:nvPr/>
        </p:nvSpPr>
        <p:spPr>
          <a:xfrm>
            <a:off x="226368" y="145930"/>
            <a:ext cx="8229600" cy="48340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endParaRPr lang="sl-SI" sz="2400" dirty="0">
              <a:ln>
                <a:solidFill>
                  <a:schemeClr val="tx1"/>
                </a:solidFill>
              </a:ln>
              <a:latin typeface="Impact" pitchFamily="34" charset="0"/>
            </a:endParaRPr>
          </a:p>
          <a:p>
            <a:pPr marL="0" indent="0">
              <a:buNone/>
            </a:pPr>
            <a:r>
              <a:rPr lang="en-GB" sz="3600" b="1" dirty="0">
                <a:solidFill>
                  <a:srgbClr val="C00000"/>
                </a:solidFill>
              </a:rPr>
              <a:t>1. </a:t>
            </a:r>
            <a:r>
              <a:rPr lang="en-US" sz="3600" b="1" dirty="0">
                <a:solidFill>
                  <a:srgbClr val="C00000"/>
                </a:solidFill>
              </a:rPr>
              <a:t>GAINING INTERNATIONAL EXPERIENCE DURING YOUR STUDIES</a:t>
            </a:r>
            <a:endParaRPr lang="sl-SI" sz="3600" b="1" dirty="0">
              <a:solidFill>
                <a:srgbClr val="C00000"/>
              </a:solidFill>
            </a:endParaRPr>
          </a:p>
          <a:p>
            <a:pPr marL="0" indent="0">
              <a:buNone/>
            </a:pPr>
            <a:endParaRPr lang="sl-SI" sz="1000" b="1" dirty="0">
              <a:solidFill>
                <a:srgbClr val="C00000"/>
              </a:solidFill>
            </a:endParaRPr>
          </a:p>
          <a:p>
            <a:pPr marL="0" indent="0">
              <a:buNone/>
            </a:pPr>
            <a:endParaRPr lang="sl-SI" sz="1000" b="1" dirty="0">
              <a:solidFill>
                <a:srgbClr val="C00000"/>
              </a:solidFill>
            </a:endParaRPr>
          </a:p>
          <a:p>
            <a:pPr marL="0" indent="0">
              <a:buNone/>
            </a:pPr>
            <a:endParaRPr lang="sl-SI" sz="1000" b="1" dirty="0">
              <a:solidFill>
                <a:srgbClr val="C00000"/>
              </a:solidFill>
            </a:endParaRPr>
          </a:p>
          <a:p>
            <a:pPr marL="0" indent="0">
              <a:buNone/>
            </a:pPr>
            <a:endParaRPr lang="en-GB" sz="1000" b="1" dirty="0">
              <a:solidFill>
                <a:srgbClr val="C00000"/>
              </a:solidFill>
            </a:endParaRPr>
          </a:p>
          <a:p>
            <a:pPr>
              <a:lnSpc>
                <a:spcPct val="120000"/>
              </a:lnSpc>
              <a:buClr>
                <a:srgbClr val="C00000"/>
              </a:buClr>
              <a:buFont typeface="Wingdings" panose="05000000000000000000" pitchFamily="2" charset="2"/>
              <a:buChar char="ü"/>
            </a:pPr>
            <a:r>
              <a:rPr lang="sl-SI" sz="2400" dirty="0">
                <a:solidFill>
                  <a:srgbClr val="C00000"/>
                </a:solidFill>
              </a:rPr>
              <a:t>S</a:t>
            </a:r>
            <a:r>
              <a:rPr lang="en-GB" sz="2400" dirty="0" err="1">
                <a:solidFill>
                  <a:srgbClr val="C00000"/>
                </a:solidFill>
              </a:rPr>
              <a:t>tudy</a:t>
            </a:r>
            <a:r>
              <a:rPr lang="en-GB" sz="2400" dirty="0">
                <a:solidFill>
                  <a:srgbClr val="C00000"/>
                </a:solidFill>
              </a:rPr>
              <a:t> exchange </a:t>
            </a:r>
            <a:r>
              <a:rPr lang="en-GB" sz="2400" dirty="0"/>
              <a:t>abroad</a:t>
            </a:r>
            <a:endParaRPr lang="sl-SI" sz="2400" dirty="0">
              <a:latin typeface="+mj-lt"/>
              <a:cs typeface="Times New Roman" pitchFamily="18" charset="0"/>
            </a:endParaRPr>
          </a:p>
          <a:p>
            <a:pPr>
              <a:lnSpc>
                <a:spcPct val="120000"/>
              </a:lnSpc>
              <a:buClr>
                <a:srgbClr val="C00000"/>
              </a:buClr>
              <a:buFont typeface="Wingdings" panose="05000000000000000000" pitchFamily="2" charset="2"/>
              <a:buChar char="ü"/>
            </a:pPr>
            <a:r>
              <a:rPr lang="sl-SI" sz="2400" b="1" dirty="0">
                <a:solidFill>
                  <a:srgbClr val="C00000"/>
                </a:solidFill>
                <a:latin typeface="+mj-lt"/>
                <a:cs typeface="Times New Roman" pitchFamily="18" charset="0"/>
              </a:rPr>
              <a:t>Erasmus traineeship </a:t>
            </a:r>
            <a:r>
              <a:rPr lang="sl-SI" sz="2400" b="1" dirty="0">
                <a:latin typeface="+mj-lt"/>
                <a:cs typeface="Times New Roman" pitchFamily="18" charset="0"/>
              </a:rPr>
              <a:t>abroad</a:t>
            </a:r>
            <a:endParaRPr lang="sl-SI" sz="2400" dirty="0">
              <a:latin typeface="+mj-lt"/>
              <a:cs typeface="Times New Roman" pitchFamily="18" charset="0"/>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sl-SI" sz="2800" b="1" dirty="0">
              <a:solidFill>
                <a:srgbClr val="C00000"/>
              </a:solidFill>
            </a:endParaRPr>
          </a:p>
          <a:p>
            <a:pPr marL="0" indent="0" algn="just">
              <a:lnSpc>
                <a:spcPct val="150000"/>
              </a:lnSpc>
              <a:buClr>
                <a:srgbClr val="C00000"/>
              </a:buClr>
              <a:buNone/>
            </a:pPr>
            <a:endParaRPr lang="en-GB" sz="2400" b="1" dirty="0">
              <a:latin typeface="+mj-lt"/>
              <a:cs typeface="Times New Roman" pitchFamily="18" charset="0"/>
            </a:endParaRPr>
          </a:p>
        </p:txBody>
      </p:sp>
      <p:sp>
        <p:nvSpPr>
          <p:cNvPr id="10" name="Title 6"/>
          <p:cNvSpPr txBox="1">
            <a:spLocks/>
          </p:cNvSpPr>
          <p:nvPr/>
        </p:nvSpPr>
        <p:spPr>
          <a:xfrm>
            <a:off x="755576" y="2924944"/>
            <a:ext cx="7772400"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GB" sz="3000" dirty="0">
              <a:solidFill>
                <a:schemeClr val="tx1">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350" y="4416977"/>
            <a:ext cx="4438650" cy="2428875"/>
          </a:xfrm>
          <a:prstGeom prst="rect">
            <a:avLst/>
          </a:prstGeom>
        </p:spPr>
      </p:pic>
    </p:spTree>
    <p:extLst>
      <p:ext uri="{BB962C8B-B14F-4D97-AF65-F5344CB8AC3E}">
        <p14:creationId xmlns:p14="http://schemas.microsoft.com/office/powerpoint/2010/main" val="2327920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7"/>
          <p:cNvSpPr txBox="1">
            <a:spLocks/>
          </p:cNvSpPr>
          <p:nvPr/>
        </p:nvSpPr>
        <p:spPr>
          <a:xfrm>
            <a:off x="683568" y="1484784"/>
            <a:ext cx="7772400" cy="788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3000" b="1" dirty="0"/>
          </a:p>
        </p:txBody>
      </p:sp>
      <p:sp>
        <p:nvSpPr>
          <p:cNvPr id="8" name="Content Placeholder 2"/>
          <p:cNvSpPr txBox="1">
            <a:spLocks/>
          </p:cNvSpPr>
          <p:nvPr/>
        </p:nvSpPr>
        <p:spPr>
          <a:xfrm>
            <a:off x="226368" y="145930"/>
            <a:ext cx="8229600" cy="48340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endParaRPr lang="sl-SI" sz="2400" dirty="0">
              <a:ln>
                <a:solidFill>
                  <a:schemeClr val="tx1"/>
                </a:solidFill>
              </a:ln>
              <a:latin typeface="Impact" pitchFamily="34" charset="0"/>
            </a:endParaRPr>
          </a:p>
          <a:p>
            <a:pPr marL="0" indent="0">
              <a:spcBef>
                <a:spcPts val="0"/>
              </a:spcBef>
              <a:buNone/>
            </a:pPr>
            <a:r>
              <a:rPr lang="sl-SI" sz="4400" b="1" dirty="0">
                <a:solidFill>
                  <a:srgbClr val="C00000"/>
                </a:solidFill>
              </a:rPr>
              <a:t>3</a:t>
            </a:r>
            <a:r>
              <a:rPr lang="en-GB" sz="4400" b="1" dirty="0">
                <a:solidFill>
                  <a:srgbClr val="C00000"/>
                </a:solidFill>
              </a:rPr>
              <a:t>. </a:t>
            </a:r>
            <a:r>
              <a:rPr lang="sl-SI" sz="4400" b="1" dirty="0">
                <a:solidFill>
                  <a:srgbClr val="C00000"/>
                </a:solidFill>
              </a:rPr>
              <a:t>APPLICATIONS and SELECTION</a:t>
            </a:r>
            <a:endParaRPr lang="en-GB" sz="44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sl-SI" sz="2800" b="1" dirty="0">
              <a:solidFill>
                <a:srgbClr val="C00000"/>
              </a:solidFill>
            </a:endParaRPr>
          </a:p>
          <a:p>
            <a:pPr marL="0" indent="0" algn="just">
              <a:lnSpc>
                <a:spcPct val="150000"/>
              </a:lnSpc>
              <a:buClr>
                <a:srgbClr val="C00000"/>
              </a:buClr>
              <a:buNone/>
            </a:pPr>
            <a:endParaRPr lang="en-GB" sz="2400" b="1" dirty="0">
              <a:latin typeface="+mj-lt"/>
              <a:cs typeface="Times New Roman" pitchFamily="18" charset="0"/>
            </a:endParaRPr>
          </a:p>
        </p:txBody>
      </p:sp>
      <p:sp>
        <p:nvSpPr>
          <p:cNvPr id="10" name="Title 6"/>
          <p:cNvSpPr txBox="1">
            <a:spLocks/>
          </p:cNvSpPr>
          <p:nvPr/>
        </p:nvSpPr>
        <p:spPr>
          <a:xfrm>
            <a:off x="755576" y="2924944"/>
            <a:ext cx="7772400"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GB" sz="3000" dirty="0">
              <a:solidFill>
                <a:schemeClr val="tx1">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4091238"/>
            <a:ext cx="4438650" cy="2428875"/>
          </a:xfrm>
          <a:prstGeom prst="rect">
            <a:avLst/>
          </a:prstGeom>
        </p:spPr>
      </p:pic>
      <p:pic>
        <p:nvPicPr>
          <p:cNvPr id="5" name="Picture 4">
            <a:extLst>
              <a:ext uri="{FF2B5EF4-FFF2-40B4-BE49-F238E27FC236}">
                <a16:creationId xmlns:a16="http://schemas.microsoft.com/office/drawing/2014/main" id="{7BBD8237-D979-2673-AA1D-A049F96812DB}"/>
              </a:ext>
            </a:extLst>
          </p:cNvPr>
          <p:cNvPicPr>
            <a:picLocks noChangeAspect="1"/>
          </p:cNvPicPr>
          <p:nvPr/>
        </p:nvPicPr>
        <p:blipFill>
          <a:blip r:embed="rId3"/>
          <a:stretch>
            <a:fillRect/>
          </a:stretch>
        </p:blipFill>
        <p:spPr>
          <a:xfrm>
            <a:off x="342933" y="2103884"/>
            <a:ext cx="4400875" cy="2137979"/>
          </a:xfrm>
          <a:prstGeom prst="rect">
            <a:avLst/>
          </a:prstGeom>
        </p:spPr>
      </p:pic>
    </p:spTree>
    <p:extLst>
      <p:ext uri="{BB962C8B-B14F-4D97-AF65-F5344CB8AC3E}">
        <p14:creationId xmlns:p14="http://schemas.microsoft.com/office/powerpoint/2010/main" val="33864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11863" y="3020565"/>
            <a:ext cx="4794832" cy="1488555"/>
            <a:chOff x="395536" y="3884661"/>
            <a:chExt cx="4794832" cy="1488555"/>
          </a:xfrm>
        </p:grpSpPr>
        <p:pic>
          <p:nvPicPr>
            <p:cNvPr id="11" name="Picture 10"/>
            <p:cNvPicPr/>
            <p:nvPr/>
          </p:nvPicPr>
          <p:blipFill rotWithShape="1">
            <a:blip r:embed="rId2"/>
            <a:srcRect l="16535" t="40013" r="72354" b="45933"/>
            <a:stretch/>
          </p:blipFill>
          <p:spPr bwMode="auto">
            <a:xfrm>
              <a:off x="395536" y="4023851"/>
              <a:ext cx="1349458" cy="1321199"/>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3"/>
            <a:srcRect l="27645" t="47454" r="60847" b="37169"/>
            <a:stretch/>
          </p:blipFill>
          <p:spPr bwMode="auto">
            <a:xfrm>
              <a:off x="2843808" y="3884661"/>
              <a:ext cx="1343313" cy="1488555"/>
            </a:xfrm>
            <a:prstGeom prst="rect">
              <a:avLst/>
            </a:prstGeom>
            <a:ln>
              <a:noFill/>
            </a:ln>
            <a:extLst>
              <a:ext uri="{53640926-AAD7-44D8-BBD7-CCE9431645EC}">
                <a14:shadowObscured xmlns:a14="http://schemas.microsoft.com/office/drawing/2010/main"/>
              </a:ext>
            </a:extLst>
          </p:spPr>
        </p:pic>
        <p:sp>
          <p:nvSpPr>
            <p:cNvPr id="13" name="Right Arrow 12"/>
            <p:cNvSpPr/>
            <p:nvPr/>
          </p:nvSpPr>
          <p:spPr>
            <a:xfrm>
              <a:off x="1835696" y="4442134"/>
              <a:ext cx="978408" cy="484632"/>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Right Arrow 14"/>
            <p:cNvSpPr/>
            <p:nvPr/>
          </p:nvSpPr>
          <p:spPr>
            <a:xfrm>
              <a:off x="4211960" y="4442134"/>
              <a:ext cx="978408" cy="484632"/>
            </a:xfrm>
            <a:prstGeom prst="rightArrow">
              <a:avLst>
                <a:gd name="adj1" fmla="val 50000"/>
                <a:gd name="adj2" fmla="val 53664"/>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sp>
        <p:nvSpPr>
          <p:cNvPr id="3" name="Content Placeholder 2"/>
          <p:cNvSpPr>
            <a:spLocks noGrp="1"/>
          </p:cNvSpPr>
          <p:nvPr>
            <p:ph idx="1"/>
          </p:nvPr>
        </p:nvSpPr>
        <p:spPr>
          <a:xfrm>
            <a:off x="457200" y="1700809"/>
            <a:ext cx="8579296" cy="4968552"/>
          </a:xfrm>
        </p:spPr>
        <p:txBody>
          <a:bodyPr>
            <a:normAutofit/>
          </a:bodyPr>
          <a:lstStyle/>
          <a:p>
            <a:pPr marL="0" indent="0" algn="just">
              <a:lnSpc>
                <a:spcPct val="150000"/>
              </a:lnSpc>
              <a:spcBef>
                <a:spcPts val="1800"/>
              </a:spcBef>
              <a:buClr>
                <a:srgbClr val="C00000"/>
              </a:buClr>
              <a:buNone/>
            </a:pPr>
            <a:r>
              <a:rPr lang="en-US" sz="2000" b="1" dirty="0"/>
              <a:t>Registration via the </a:t>
            </a:r>
            <a:r>
              <a:rPr lang="sl-SI" sz="2000" b="1" dirty="0"/>
              <a:t>MyFDV web</a:t>
            </a:r>
            <a:r>
              <a:rPr lang="en-US" sz="2000" b="1" dirty="0"/>
              <a:t> office </a:t>
            </a:r>
            <a:r>
              <a:rPr lang="sl-SI" sz="2000" b="1" dirty="0">
                <a:sym typeface="Wingdings" panose="05000000000000000000" pitchFamily="2" charset="2"/>
              </a:rPr>
              <a:t></a:t>
            </a:r>
            <a:r>
              <a:rPr lang="en-US" sz="2000" b="1" dirty="0"/>
              <a:t> </a:t>
            </a:r>
            <a:r>
              <a:rPr lang="en-US" sz="2000" b="1" u="sng" dirty="0"/>
              <a:t>PAY ATTENTION TO THE PREVIOUS SESSION </a:t>
            </a:r>
            <a:r>
              <a:rPr lang="sl-SI" sz="2000" b="1" u="sng" dirty="0">
                <a:sym typeface="Wingdings" panose="05000000000000000000" pitchFamily="2" charset="2"/>
              </a:rPr>
              <a:t></a:t>
            </a:r>
            <a:r>
              <a:rPr lang="en-US" sz="2000" b="1" u="sng" dirty="0"/>
              <a:t> PREPARE THE CONTENT IN ADVANCE!</a:t>
            </a:r>
            <a:endParaRPr lang="sl-SI" sz="2000" u="sng" dirty="0"/>
          </a:p>
        </p:txBody>
      </p:sp>
      <p:sp>
        <p:nvSpPr>
          <p:cNvPr id="16" name="Title 1"/>
          <p:cNvSpPr txBox="1">
            <a:spLocks/>
          </p:cNvSpPr>
          <p:nvPr/>
        </p:nvSpPr>
        <p:spPr>
          <a:xfrm>
            <a:off x="457200" y="1052736"/>
            <a:ext cx="8229600"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dirty="0">
                <a:ln>
                  <a:solidFill>
                    <a:srgbClr val="C00000"/>
                  </a:solidFill>
                </a:ln>
                <a:noFill/>
                <a:latin typeface="Impact" pitchFamily="34" charset="0"/>
              </a:rPr>
              <a:t>Registration until January 4, 2026</a:t>
            </a:r>
            <a:endParaRPr lang="sl-SI" dirty="0">
              <a:ln>
                <a:solidFill>
                  <a:srgbClr val="C00000"/>
                </a:solidFill>
              </a:ln>
              <a:noFill/>
              <a:latin typeface="Impact" pitchFamily="34" charset="0"/>
            </a:endParaRPr>
          </a:p>
        </p:txBody>
      </p:sp>
      <p:sp>
        <p:nvSpPr>
          <p:cNvPr id="5" name="TextBox 4"/>
          <p:cNvSpPr txBox="1"/>
          <p:nvPr/>
        </p:nvSpPr>
        <p:spPr>
          <a:xfrm>
            <a:off x="2339752" y="5178986"/>
            <a:ext cx="3713561" cy="1200329"/>
          </a:xfrm>
          <a:prstGeom prst="rect">
            <a:avLst/>
          </a:prstGeom>
          <a:noFill/>
          <a:ln w="38100">
            <a:gradFill>
              <a:gsLst>
                <a:gs pos="100000">
                  <a:srgbClr val="C0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prstDash val="dash"/>
          </a:ln>
        </p:spPr>
        <p:txBody>
          <a:bodyPr wrap="square" rtlCol="0">
            <a:spAutoFit/>
          </a:bodyPr>
          <a:lstStyle/>
          <a:p>
            <a:pPr algn="ctr"/>
            <a:r>
              <a:rPr lang="en-US" b="1" dirty="0"/>
              <a:t>Applications are submitted directly via the M</a:t>
            </a:r>
            <a:r>
              <a:rPr lang="sl-SI" b="1" dirty="0"/>
              <a:t>y</a:t>
            </a:r>
            <a:r>
              <a:rPr lang="en-US" b="1" dirty="0"/>
              <a:t>FDV online portal</a:t>
            </a:r>
            <a:r>
              <a:rPr lang="sl-SI" b="1" dirty="0"/>
              <a:t>!</a:t>
            </a:r>
            <a:r>
              <a:rPr lang="en-US" b="1" dirty="0"/>
              <a:t> </a:t>
            </a:r>
            <a:r>
              <a:rPr lang="sl-SI" b="1" dirty="0"/>
              <a:t>The portal </a:t>
            </a:r>
            <a:r>
              <a:rPr lang="en-US" b="1" dirty="0"/>
              <a:t>allow</a:t>
            </a:r>
            <a:r>
              <a:rPr lang="sl-SI" b="1" dirty="0"/>
              <a:t>s</a:t>
            </a:r>
            <a:r>
              <a:rPr lang="en-US" b="1" dirty="0"/>
              <a:t> you to select up to 5 foreign universities!</a:t>
            </a:r>
            <a:endParaRPr lang="sl-SI" b="1" dirty="0"/>
          </a:p>
        </p:txBody>
      </p:sp>
      <p:pic>
        <p:nvPicPr>
          <p:cNvPr id="4" name="Picture 3">
            <a:extLst>
              <a:ext uri="{FF2B5EF4-FFF2-40B4-BE49-F238E27FC236}">
                <a16:creationId xmlns:a16="http://schemas.microsoft.com/office/drawing/2014/main" id="{1EF5681C-83BD-F68C-5997-47B246F68338}"/>
              </a:ext>
            </a:extLst>
          </p:cNvPr>
          <p:cNvPicPr>
            <a:picLocks noChangeAspect="1"/>
          </p:cNvPicPr>
          <p:nvPr/>
        </p:nvPicPr>
        <p:blipFill>
          <a:blip r:embed="rId4"/>
          <a:stretch>
            <a:fillRect/>
          </a:stretch>
        </p:blipFill>
        <p:spPr>
          <a:xfrm>
            <a:off x="5523661" y="3234484"/>
            <a:ext cx="1143160" cy="1171739"/>
          </a:xfrm>
          <a:prstGeom prst="rect">
            <a:avLst/>
          </a:prstGeom>
        </p:spPr>
      </p:pic>
      <p:pic>
        <p:nvPicPr>
          <p:cNvPr id="7" name="Picture 6">
            <a:extLst>
              <a:ext uri="{FF2B5EF4-FFF2-40B4-BE49-F238E27FC236}">
                <a16:creationId xmlns:a16="http://schemas.microsoft.com/office/drawing/2014/main" id="{9356FAA4-4024-72EA-BC8C-838D0ED1ECD9}"/>
              </a:ext>
            </a:extLst>
          </p:cNvPr>
          <p:cNvPicPr>
            <a:picLocks noChangeAspect="1"/>
          </p:cNvPicPr>
          <p:nvPr/>
        </p:nvPicPr>
        <p:blipFill>
          <a:blip r:embed="rId5"/>
          <a:stretch>
            <a:fillRect/>
          </a:stretch>
        </p:blipFill>
        <p:spPr>
          <a:xfrm>
            <a:off x="7284842" y="3234484"/>
            <a:ext cx="1133633" cy="1152686"/>
          </a:xfrm>
          <a:prstGeom prst="rect">
            <a:avLst/>
          </a:prstGeom>
        </p:spPr>
      </p:pic>
    </p:spTree>
    <p:extLst>
      <p:ext uri="{BB962C8B-B14F-4D97-AF65-F5344CB8AC3E}">
        <p14:creationId xmlns:p14="http://schemas.microsoft.com/office/powerpoint/2010/main" val="1584385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711349"/>
            <a:ext cx="8686800" cy="5030019"/>
          </a:xfrm>
        </p:spPr>
        <p:txBody>
          <a:bodyPr>
            <a:normAutofit/>
          </a:bodyPr>
          <a:lstStyle/>
          <a:p>
            <a:pPr marL="514350" indent="-514350">
              <a:buFont typeface="+mj-lt"/>
              <a:buAutoNum type="arabicPeriod"/>
            </a:pPr>
            <a:r>
              <a:rPr lang="sl-SI" b="1" dirty="0">
                <a:solidFill>
                  <a:srgbClr val="0070C0"/>
                </a:solidFill>
              </a:rPr>
              <a:t>Instructions</a:t>
            </a:r>
          </a:p>
          <a:p>
            <a:pPr lvl="1"/>
            <a:r>
              <a:rPr lang="sl-SI" dirty="0"/>
              <a:t>Motivational Letter in English language</a:t>
            </a:r>
          </a:p>
          <a:p>
            <a:pPr lvl="1"/>
            <a:r>
              <a:rPr lang="en-US" dirty="0"/>
              <a:t>all answers for all choices of your study exchange </a:t>
            </a:r>
            <a:endParaRPr lang="sl-SI" dirty="0"/>
          </a:p>
          <a:p>
            <a:pPr lvl="1"/>
            <a:r>
              <a:rPr lang="sl-SI" dirty="0"/>
              <a:t>b</a:t>
            </a:r>
            <a:r>
              <a:rPr lang="en-US" dirty="0" err="1"/>
              <a:t>ase</a:t>
            </a:r>
            <a:r>
              <a:rPr lang="en-US" dirty="0"/>
              <a:t> your </a:t>
            </a:r>
            <a:r>
              <a:rPr lang="sl-SI" dirty="0"/>
              <a:t>letter</a:t>
            </a:r>
            <a:r>
              <a:rPr lang="en-US" dirty="0"/>
              <a:t> on your coursework and your interest in a particular university; do not write general facts.</a:t>
            </a:r>
            <a:r>
              <a:rPr lang="en-GB" dirty="0"/>
              <a:t> </a:t>
            </a:r>
            <a:endParaRPr lang="sl-SI" dirty="0"/>
          </a:p>
          <a:p>
            <a:pPr marL="342900" lvl="1" indent="0">
              <a:buNone/>
            </a:pPr>
            <a:endParaRPr lang="en-GB" dirty="0"/>
          </a:p>
          <a:p>
            <a:pPr marL="514350" lvl="0" indent="-514350">
              <a:buFont typeface="+mj-lt"/>
              <a:buAutoNum type="arabicPeriod"/>
            </a:pPr>
            <a:r>
              <a:rPr lang="sl-SI" b="1" dirty="0">
                <a:solidFill>
                  <a:srgbClr val="0070C0"/>
                </a:solidFill>
              </a:rPr>
              <a:t>Questions</a:t>
            </a:r>
          </a:p>
          <a:p>
            <a:pPr marL="685800" lvl="1" indent="-342900">
              <a:buAutoNum type="arabicPeriod"/>
            </a:pPr>
            <a:r>
              <a:rPr lang="en-US" dirty="0"/>
              <a:t>For each foreign university, make a list of at least four courses – for at least 20 ECTS (preferably more – at least 30 ECTS) – that you would like to </a:t>
            </a:r>
            <a:r>
              <a:rPr lang="sl-SI" dirty="0"/>
              <a:t>register at host univeeristy</a:t>
            </a:r>
            <a:r>
              <a:rPr lang="en-US" dirty="0"/>
              <a:t> and that </a:t>
            </a:r>
            <a:r>
              <a:rPr lang="sl-SI" dirty="0"/>
              <a:t>simultaneously </a:t>
            </a:r>
            <a:r>
              <a:rPr lang="en-US" dirty="0"/>
              <a:t>correspond </a:t>
            </a:r>
            <a:r>
              <a:rPr lang="sl-SI" dirty="0"/>
              <a:t>with</a:t>
            </a:r>
            <a:r>
              <a:rPr lang="en-US" dirty="0"/>
              <a:t> your study program at the Faculty of Social Sciences. </a:t>
            </a:r>
            <a:endParaRPr lang="sl-SI" dirty="0"/>
          </a:p>
          <a:p>
            <a:pPr marL="685800" lvl="1" indent="-342900">
              <a:buAutoNum type="arabicPeriod"/>
            </a:pPr>
            <a:r>
              <a:rPr lang="en-US" dirty="0"/>
              <a:t>For each subject, state why it is personally important to you, i.e., what competence or learning outcome you expect to gain. State this separately for each university.</a:t>
            </a:r>
            <a:endParaRPr lang="sl-SI" dirty="0"/>
          </a:p>
          <a:p>
            <a:pPr marL="685800" lvl="1" indent="-342900">
              <a:buAutoNum type="arabicPeriod"/>
            </a:pPr>
            <a:r>
              <a:rPr lang="en-US" dirty="0"/>
              <a:t>Explain your choice of foreign university, listing its advantages and why you find the chosen university particularly interesting. List this separately for each university.</a:t>
            </a:r>
            <a:endParaRPr lang="sl-SI" dirty="0"/>
          </a:p>
          <a:p>
            <a:pPr marL="685800" lvl="1" indent="-342900">
              <a:buAutoNum type="arabicPeriod"/>
            </a:pPr>
            <a:r>
              <a:rPr lang="en-US" dirty="0"/>
              <a:t>Would you like to add anything else about your choice of foreign university (optional)? </a:t>
            </a:r>
            <a:endParaRPr lang="sl-SI" dirty="0"/>
          </a:p>
        </p:txBody>
      </p:sp>
      <p:sp>
        <p:nvSpPr>
          <p:cNvPr id="5" name="Title 1"/>
          <p:cNvSpPr txBox="1">
            <a:spLocks/>
          </p:cNvSpPr>
          <p:nvPr/>
        </p:nvSpPr>
        <p:spPr>
          <a:xfrm>
            <a:off x="457200" y="1052736"/>
            <a:ext cx="8229600"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sl-SI" dirty="0">
                <a:ln>
                  <a:solidFill>
                    <a:srgbClr val="C00000"/>
                  </a:solidFill>
                </a:ln>
                <a:noFill/>
                <a:latin typeface="Impact" pitchFamily="34" charset="0"/>
              </a:rPr>
              <a:t>Motivational letter in English </a:t>
            </a:r>
          </a:p>
        </p:txBody>
      </p:sp>
    </p:spTree>
    <p:extLst>
      <p:ext uri="{BB962C8B-B14F-4D97-AF65-F5344CB8AC3E}">
        <p14:creationId xmlns:p14="http://schemas.microsoft.com/office/powerpoint/2010/main" val="2848707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9512" y="1196752"/>
            <a:ext cx="8964488" cy="5661248"/>
          </a:xfrm>
        </p:spPr>
        <p:txBody>
          <a:bodyPr>
            <a:normAutofit/>
          </a:bodyPr>
          <a:lstStyle/>
          <a:p>
            <a:pPr>
              <a:lnSpc>
                <a:spcPct val="150000"/>
              </a:lnSpc>
              <a:buClr>
                <a:srgbClr val="C00000"/>
              </a:buClr>
              <a:buFont typeface="Wingdings" panose="05000000000000000000" pitchFamily="2" charset="2"/>
              <a:buChar char="§"/>
            </a:pPr>
            <a:r>
              <a:rPr lang="en-US" sz="2000" dirty="0"/>
              <a:t>A complete application includes an application form with a cover </a:t>
            </a:r>
            <a:r>
              <a:rPr lang="en-US" sz="2000" b="1" u="sng" dirty="0"/>
              <a:t>letter in English </a:t>
            </a:r>
            <a:r>
              <a:rPr lang="sl-SI" sz="2000" dirty="0">
                <a:sym typeface="Wingdings" panose="05000000000000000000" pitchFamily="2" charset="2"/>
              </a:rPr>
              <a:t></a:t>
            </a:r>
            <a:r>
              <a:rPr lang="en-US" sz="2000" b="1" dirty="0"/>
              <a:t> submitted to the </a:t>
            </a:r>
            <a:r>
              <a:rPr lang="sl-SI" sz="2000" b="1" dirty="0"/>
              <a:t>MyFDV web</a:t>
            </a:r>
            <a:r>
              <a:rPr lang="en-US" sz="2000" b="1" dirty="0"/>
              <a:t> office</a:t>
            </a:r>
            <a:endParaRPr lang="sl-SI" sz="2000" b="1" dirty="0"/>
          </a:p>
          <a:p>
            <a:pPr>
              <a:lnSpc>
                <a:spcPct val="150000"/>
              </a:lnSpc>
              <a:buClr>
                <a:srgbClr val="C00000"/>
              </a:buClr>
              <a:buFont typeface="Wingdings" panose="05000000000000000000" pitchFamily="2" charset="2"/>
              <a:buChar char="§"/>
            </a:pPr>
            <a:r>
              <a:rPr lang="en-US" sz="1900" dirty="0">
                <a:sym typeface="Wingdings" panose="05000000000000000000" pitchFamily="2" charset="2"/>
              </a:rPr>
              <a:t>Ranking points (maximum 20 points):</a:t>
            </a:r>
            <a:endParaRPr lang="sl-SI" sz="2000" dirty="0"/>
          </a:p>
          <a:p>
            <a:pPr marL="685800" lvl="1">
              <a:lnSpc>
                <a:spcPct val="120000"/>
              </a:lnSpc>
              <a:spcBef>
                <a:spcPts val="450"/>
              </a:spcBef>
              <a:buClr>
                <a:srgbClr val="C00000"/>
              </a:buClr>
              <a:buFont typeface="Wingdings" panose="05000000000000000000" pitchFamily="2" charset="2"/>
              <a:buChar char="§"/>
            </a:pPr>
            <a:r>
              <a:rPr lang="en-US" sz="1900" dirty="0"/>
              <a:t>Motivational letter – 0 to 10 points – assessed by </a:t>
            </a:r>
            <a:r>
              <a:rPr lang="sl-SI" sz="1900" dirty="0"/>
              <a:t>departmental </a:t>
            </a:r>
            <a:r>
              <a:rPr lang="en-US" sz="1900" dirty="0"/>
              <a:t>representatives for international cooperation</a:t>
            </a:r>
            <a:endParaRPr lang="sl-SI" sz="1900" dirty="0"/>
          </a:p>
          <a:p>
            <a:pPr marL="685800" lvl="1">
              <a:lnSpc>
                <a:spcPct val="120000"/>
              </a:lnSpc>
              <a:spcBef>
                <a:spcPts val="450"/>
              </a:spcBef>
              <a:buClr>
                <a:srgbClr val="C00000"/>
              </a:buClr>
              <a:buFont typeface="Wingdings" panose="05000000000000000000" pitchFamily="2" charset="2"/>
              <a:buChar char="§"/>
            </a:pPr>
            <a:r>
              <a:rPr lang="en-US" sz="1900" dirty="0"/>
              <a:t>Average </a:t>
            </a:r>
            <a:r>
              <a:rPr lang="sl-SI" sz="1900" dirty="0"/>
              <a:t>grade</a:t>
            </a:r>
            <a:r>
              <a:rPr lang="en-US" sz="1900" dirty="0"/>
              <a:t> – 0 to 10 points</a:t>
            </a:r>
            <a:endParaRPr lang="sl-SI" sz="1900" dirty="0"/>
          </a:p>
          <a:p>
            <a:pPr marL="685800" lvl="1">
              <a:lnSpc>
                <a:spcPct val="120000"/>
              </a:lnSpc>
              <a:spcBef>
                <a:spcPts val="450"/>
              </a:spcBef>
              <a:buClr>
                <a:srgbClr val="C00000"/>
              </a:buClr>
              <a:buFont typeface="Wingdings" panose="05000000000000000000" pitchFamily="2" charset="2"/>
              <a:buChar char="§"/>
            </a:pPr>
            <a:endParaRPr lang="sl-SI" sz="1000" dirty="0"/>
          </a:p>
          <a:p>
            <a:pPr>
              <a:lnSpc>
                <a:spcPct val="120000"/>
              </a:lnSpc>
              <a:spcBef>
                <a:spcPts val="450"/>
              </a:spcBef>
              <a:buClr>
                <a:srgbClr val="C00000"/>
              </a:buClr>
              <a:buFont typeface="Wingdings" panose="05000000000000000000" pitchFamily="2" charset="2"/>
              <a:buChar char="§"/>
            </a:pPr>
            <a:r>
              <a:rPr lang="en-US" sz="2000" dirty="0"/>
              <a:t>If there are more applications than places available at a particular university, the scoring</a:t>
            </a:r>
            <a:r>
              <a:rPr lang="sl-SI" sz="2000" dirty="0"/>
              <a:t> will be taken</a:t>
            </a:r>
            <a:r>
              <a:rPr lang="en-US" sz="2000" dirty="0"/>
              <a:t> into account. If the </a:t>
            </a:r>
            <a:r>
              <a:rPr lang="sl-SI" sz="2000" dirty="0"/>
              <a:t>score is same for two (or more) students</a:t>
            </a:r>
            <a:r>
              <a:rPr lang="en-US" sz="2000" dirty="0"/>
              <a:t>, we will conduct a selection interview together with </a:t>
            </a:r>
            <a:r>
              <a:rPr lang="sl-SI" sz="2000" dirty="0"/>
              <a:t>departmental </a:t>
            </a:r>
            <a:r>
              <a:rPr lang="en-US" sz="2000" dirty="0"/>
              <a:t>representatives </a:t>
            </a:r>
            <a:r>
              <a:rPr lang="sl-SI" sz="2000" dirty="0"/>
              <a:t>for international cooperation</a:t>
            </a:r>
            <a:r>
              <a:rPr lang="en-US" sz="2000" dirty="0"/>
              <a:t>.</a:t>
            </a:r>
            <a:endParaRPr lang="sl-SI" sz="2000" dirty="0"/>
          </a:p>
          <a:p>
            <a:pPr>
              <a:lnSpc>
                <a:spcPct val="120000"/>
              </a:lnSpc>
              <a:spcBef>
                <a:spcPts val="450"/>
              </a:spcBef>
              <a:buClr>
                <a:srgbClr val="C00000"/>
              </a:buClr>
              <a:buFont typeface="Wingdings" panose="05000000000000000000" pitchFamily="2" charset="2"/>
              <a:buChar char="§"/>
            </a:pPr>
            <a:r>
              <a:rPr lang="en-US" sz="2000" dirty="0"/>
              <a:t> </a:t>
            </a:r>
            <a:r>
              <a:rPr lang="sl-SI" sz="2000" dirty="0">
                <a:sym typeface="Wingdings" panose="05000000000000000000" pitchFamily="2" charset="2"/>
              </a:rPr>
              <a:t>A</a:t>
            </a:r>
            <a:r>
              <a:rPr lang="en-US" sz="2000" dirty="0">
                <a:sym typeface="Wingdings" panose="05000000000000000000" pitchFamily="2" charset="2"/>
              </a:rPr>
              <a:t> student is issued a positive/negative decision approving/rejecting the exchange.</a:t>
            </a:r>
            <a:endParaRPr lang="sl-SI" dirty="0"/>
          </a:p>
        </p:txBody>
      </p:sp>
      <p:sp>
        <p:nvSpPr>
          <p:cNvPr id="5" name="Title 1"/>
          <p:cNvSpPr txBox="1">
            <a:spLocks/>
          </p:cNvSpPr>
          <p:nvPr/>
        </p:nvSpPr>
        <p:spPr>
          <a:xfrm>
            <a:off x="179512" y="412195"/>
            <a:ext cx="8229600"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sl-SI" dirty="0">
                <a:ln>
                  <a:solidFill>
                    <a:srgbClr val="C00000"/>
                  </a:solidFill>
                </a:ln>
                <a:noFill/>
                <a:latin typeface="Impact" pitchFamily="34" charset="0"/>
              </a:rPr>
              <a:t>Selection process</a:t>
            </a:r>
          </a:p>
        </p:txBody>
      </p:sp>
      <p:sp>
        <p:nvSpPr>
          <p:cNvPr id="10" name="TextBox 9">
            <a:extLst>
              <a:ext uri="{FF2B5EF4-FFF2-40B4-BE49-F238E27FC236}">
                <a16:creationId xmlns:a16="http://schemas.microsoft.com/office/drawing/2014/main" id="{46882F20-FC56-4BBB-84B8-281F17326E1D}"/>
              </a:ext>
            </a:extLst>
          </p:cNvPr>
          <p:cNvSpPr txBox="1"/>
          <p:nvPr/>
        </p:nvSpPr>
        <p:spPr>
          <a:xfrm>
            <a:off x="1440242" y="5976104"/>
            <a:ext cx="6443028" cy="769441"/>
          </a:xfrm>
          <a:prstGeom prst="rect">
            <a:avLst/>
          </a:prstGeom>
          <a:noFill/>
          <a:ln w="38100">
            <a:gradFill>
              <a:gsLst>
                <a:gs pos="100000">
                  <a:srgbClr val="C0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prstDash val="dash"/>
          </a:ln>
        </p:spPr>
        <p:txBody>
          <a:bodyPr wrap="square" rtlCol="0">
            <a:spAutoFit/>
          </a:bodyPr>
          <a:lstStyle/>
          <a:p>
            <a:pPr algn="ctr"/>
            <a:r>
              <a:rPr lang="sl-SI" sz="2200" b="1" dirty="0"/>
              <a:t>APPROVED MOBILITY AT FDV  DOES NOT NECESSARILY MEAN APPROVED FUNDING!</a:t>
            </a:r>
          </a:p>
        </p:txBody>
      </p:sp>
    </p:spTree>
    <p:extLst>
      <p:ext uri="{BB962C8B-B14F-4D97-AF65-F5344CB8AC3E}">
        <p14:creationId xmlns:p14="http://schemas.microsoft.com/office/powerpoint/2010/main" val="1840473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6237" y="346103"/>
            <a:ext cx="2647571"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sl-SI" dirty="0" err="1">
                <a:ln>
                  <a:solidFill>
                    <a:srgbClr val="C00000"/>
                  </a:solidFill>
                </a:ln>
                <a:noFill/>
                <a:latin typeface="Impact" pitchFamily="34" charset="0"/>
              </a:rPr>
              <a:t>Časovnica</a:t>
            </a:r>
            <a:endParaRPr lang="sl-SI" dirty="0">
              <a:ln>
                <a:solidFill>
                  <a:srgbClr val="C00000"/>
                </a:solidFill>
              </a:ln>
              <a:noFill/>
              <a:latin typeface="Impact" pitchFamily="34" charset="0"/>
            </a:endParaRPr>
          </a:p>
        </p:txBody>
      </p:sp>
      <p:sp>
        <p:nvSpPr>
          <p:cNvPr id="12" name="Title 1"/>
          <p:cNvSpPr txBox="1">
            <a:spLocks/>
          </p:cNvSpPr>
          <p:nvPr/>
        </p:nvSpPr>
        <p:spPr>
          <a:xfrm>
            <a:off x="170236" y="5851888"/>
            <a:ext cx="8624576" cy="1006111"/>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sl-SI" dirty="0">
                <a:ln>
                  <a:solidFill>
                    <a:srgbClr val="C00000"/>
                  </a:solidFill>
                </a:ln>
                <a:noFill/>
                <a:latin typeface="Impact" pitchFamily="34" charset="0"/>
              </a:rPr>
              <a:t>UL Timeline : </a:t>
            </a:r>
            <a:r>
              <a:rPr lang="en-GB" sz="2900" b="1" dirty="0">
                <a:hlinkClick r:id="rId2"/>
              </a:rPr>
              <a:t>Timeline - University of Ljubljana (uni-lj.si)</a:t>
            </a:r>
            <a:endParaRPr lang="sl-SI" sz="2900" b="1" dirty="0">
              <a:ln>
                <a:solidFill>
                  <a:srgbClr val="C00000"/>
                </a:solidFill>
              </a:ln>
              <a:noFill/>
              <a:latin typeface="Impact" pitchFamily="34" charset="0"/>
            </a:endParaRPr>
          </a:p>
        </p:txBody>
      </p:sp>
      <p:graphicFrame>
        <p:nvGraphicFramePr>
          <p:cNvPr id="2" name="Diagram 1">
            <a:extLst>
              <a:ext uri="{FF2B5EF4-FFF2-40B4-BE49-F238E27FC236}">
                <a16:creationId xmlns:a16="http://schemas.microsoft.com/office/drawing/2014/main" id="{B752A061-797E-4F2A-9E30-5FC836A2B464}"/>
              </a:ext>
            </a:extLst>
          </p:cNvPr>
          <p:cNvGraphicFramePr/>
          <p:nvPr>
            <p:extLst>
              <p:ext uri="{D42A27DB-BD31-4B8C-83A1-F6EECF244321}">
                <p14:modId xmlns:p14="http://schemas.microsoft.com/office/powerpoint/2010/main" val="2786864503"/>
              </p:ext>
            </p:extLst>
          </p:nvPr>
        </p:nvGraphicFramePr>
        <p:xfrm>
          <a:off x="170236" y="862095"/>
          <a:ext cx="8973764" cy="5015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377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203241"/>
            <a:ext cx="8229600" cy="57606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GB" sz="3600" dirty="0" err="1">
                <a:ln>
                  <a:solidFill>
                    <a:srgbClr val="C00000"/>
                  </a:solidFill>
                </a:ln>
                <a:noFill/>
                <a:latin typeface="Impact" pitchFamily="34" charset="0"/>
              </a:rPr>
              <a:t>Postopek</a:t>
            </a:r>
            <a:r>
              <a:rPr lang="en-GB" sz="3600" dirty="0">
                <a:ln>
                  <a:solidFill>
                    <a:srgbClr val="C00000"/>
                  </a:solidFill>
                </a:ln>
                <a:noFill/>
                <a:latin typeface="Impact" pitchFamily="34" charset="0"/>
              </a:rPr>
              <a:t> </a:t>
            </a:r>
            <a:r>
              <a:rPr lang="sl-SI" sz="3600" dirty="0">
                <a:ln>
                  <a:solidFill>
                    <a:srgbClr val="C00000"/>
                  </a:solidFill>
                </a:ln>
                <a:noFill/>
                <a:latin typeface="Impact" pitchFamily="34" charset="0"/>
              </a:rPr>
              <a:t>izvedbe izmenjave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35578477"/>
              </p:ext>
            </p:extLst>
          </p:nvPr>
        </p:nvGraphicFramePr>
        <p:xfrm>
          <a:off x="-81362" y="908720"/>
          <a:ext cx="4293322" cy="6338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4139952" y="1769455"/>
            <a:ext cx="4827474" cy="861774"/>
          </a:xfrm>
          <a:prstGeom prst="rect">
            <a:avLst/>
          </a:prstGeom>
          <a:ln w="28575">
            <a:solidFill>
              <a:srgbClr val="C00000"/>
            </a:solidFill>
          </a:ln>
        </p:spPr>
        <p:style>
          <a:lnRef idx="2">
            <a:schemeClr val="accent3"/>
          </a:lnRef>
          <a:fillRef idx="1">
            <a:schemeClr val="lt1"/>
          </a:fillRef>
          <a:effectRef idx="0">
            <a:schemeClr val="accent3"/>
          </a:effectRef>
          <a:fontRef idx="minor">
            <a:schemeClr val="dk1"/>
          </a:fontRef>
        </p:style>
        <p:txBody>
          <a:bodyPr wrap="square">
            <a:spAutoFit/>
          </a:bodyPr>
          <a:lstStyle/>
          <a:p>
            <a:pPr indent="-182563">
              <a:spcBef>
                <a:spcPts val="763"/>
              </a:spcBef>
              <a:buClr>
                <a:srgbClr val="E03127"/>
              </a:buClr>
              <a:buSzPct val="60000"/>
            </a:pPr>
            <a:r>
              <a:rPr lang="en-US" sz="2500" b="1" dirty="0">
                <a:solidFill>
                  <a:schemeClr val="accent6">
                    <a:lumMod val="75000"/>
                  </a:schemeClr>
                </a:solidFill>
              </a:rPr>
              <a:t>The PROCESS takes place at THREE institutions in THREE phases</a:t>
            </a:r>
            <a:endParaRPr lang="pl-PL" sz="2500" dirty="0">
              <a:solidFill>
                <a:schemeClr val="accent6">
                  <a:lumMod val="75000"/>
                </a:schemeClr>
              </a:solidFill>
            </a:endParaRPr>
          </a:p>
        </p:txBody>
      </p:sp>
      <p:graphicFrame>
        <p:nvGraphicFramePr>
          <p:cNvPr id="12" name="Diagram 11"/>
          <p:cNvGraphicFramePr/>
          <p:nvPr>
            <p:extLst>
              <p:ext uri="{D42A27DB-BD31-4B8C-83A1-F6EECF244321}">
                <p14:modId xmlns:p14="http://schemas.microsoft.com/office/powerpoint/2010/main" val="2490763456"/>
              </p:ext>
            </p:extLst>
          </p:nvPr>
        </p:nvGraphicFramePr>
        <p:xfrm>
          <a:off x="4554878" y="2995962"/>
          <a:ext cx="4103318" cy="31840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0873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7"/>
          <p:cNvSpPr txBox="1">
            <a:spLocks/>
          </p:cNvSpPr>
          <p:nvPr/>
        </p:nvSpPr>
        <p:spPr>
          <a:xfrm>
            <a:off x="683568" y="1484784"/>
            <a:ext cx="7772400" cy="788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3000" b="1" dirty="0"/>
          </a:p>
        </p:txBody>
      </p:sp>
      <p:sp>
        <p:nvSpPr>
          <p:cNvPr id="8" name="Content Placeholder 2"/>
          <p:cNvSpPr>
            <a:spLocks noGrp="1"/>
          </p:cNvSpPr>
          <p:nvPr>
            <p:ph idx="1"/>
          </p:nvPr>
        </p:nvSpPr>
        <p:spPr>
          <a:xfrm>
            <a:off x="581742" y="764704"/>
            <a:ext cx="8229600" cy="5445837"/>
          </a:xfrm>
          <a:solidFill>
            <a:schemeClr val="bg1"/>
          </a:solidFill>
        </p:spPr>
        <p:txBody>
          <a:bodyPr>
            <a:normAutofit/>
          </a:bodyPr>
          <a:lstStyle/>
          <a:p>
            <a:pPr marL="0" indent="0" algn="ctr">
              <a:spcBef>
                <a:spcPts val="0"/>
              </a:spcBef>
              <a:buNone/>
            </a:pPr>
            <a:r>
              <a:rPr lang="sl-SI" sz="4800" dirty="0">
                <a:ln>
                  <a:solidFill>
                    <a:srgbClr val="C00000"/>
                  </a:solidFill>
                </a:ln>
                <a:noFill/>
                <a:latin typeface="Impact" pitchFamily="34" charset="0"/>
              </a:rPr>
              <a:t>QUESTIONS?</a:t>
            </a:r>
          </a:p>
          <a:p>
            <a:pPr marL="0" indent="0" algn="ctr">
              <a:spcBef>
                <a:spcPts val="0"/>
              </a:spcBef>
              <a:buNone/>
            </a:pPr>
            <a:endParaRPr lang="sl-SI" sz="2200" dirty="0">
              <a:ln>
                <a:solidFill>
                  <a:srgbClr val="C00000"/>
                </a:solidFill>
              </a:ln>
              <a:noFill/>
              <a:latin typeface="Impact" pitchFamily="34" charset="0"/>
            </a:endParaRPr>
          </a:p>
          <a:p>
            <a:pPr marL="0" indent="0" algn="ctr">
              <a:spcBef>
                <a:spcPts val="0"/>
              </a:spcBef>
              <a:buNone/>
            </a:pPr>
            <a:r>
              <a:rPr lang="en-US" sz="2200" b="1" dirty="0">
                <a:ln>
                  <a:solidFill>
                    <a:schemeClr val="tx1"/>
                  </a:solidFill>
                </a:ln>
                <a:solidFill>
                  <a:sysClr val="windowText" lastClr="000000"/>
                </a:solidFill>
                <a:latin typeface="+mj-lt"/>
              </a:rPr>
              <a:t>Office hours: Mon. - Fri. from 11 a.m. to 1 p.m.</a:t>
            </a:r>
            <a:endParaRPr lang="sl-SI" sz="2200" b="1" dirty="0">
              <a:ln>
                <a:solidFill>
                  <a:schemeClr val="tx1"/>
                </a:solidFill>
              </a:ln>
              <a:solidFill>
                <a:sysClr val="windowText" lastClr="000000"/>
              </a:solidFill>
              <a:latin typeface="+mj-lt"/>
            </a:endParaRPr>
          </a:p>
          <a:p>
            <a:pPr marL="0" indent="0" algn="ctr">
              <a:spcBef>
                <a:spcPts val="0"/>
              </a:spcBef>
              <a:buNone/>
            </a:pPr>
            <a:endParaRPr lang="sl-SI" sz="2200" dirty="0">
              <a:ln>
                <a:solidFill>
                  <a:schemeClr val="tx1"/>
                </a:solidFill>
              </a:ln>
              <a:solidFill>
                <a:sysClr val="windowText" lastClr="000000"/>
              </a:solidFill>
              <a:latin typeface="+mj-lt"/>
            </a:endParaRPr>
          </a:p>
          <a:p>
            <a:pPr marL="0" indent="0" algn="ctr">
              <a:spcBef>
                <a:spcPts val="0"/>
              </a:spcBef>
              <a:buNone/>
            </a:pPr>
            <a:r>
              <a:rPr lang="sl-SI" sz="2200" b="1" dirty="0">
                <a:ln>
                  <a:solidFill>
                    <a:schemeClr val="tx1"/>
                  </a:solidFill>
                </a:ln>
                <a:solidFill>
                  <a:sysClr val="windowText" lastClr="000000"/>
                </a:solidFill>
                <a:latin typeface="+mj-lt"/>
              </a:rPr>
              <a:t>E-mail:</a:t>
            </a:r>
            <a:r>
              <a:rPr lang="sl-SI" sz="2200" dirty="0">
                <a:ln>
                  <a:solidFill>
                    <a:schemeClr val="tx1"/>
                  </a:solidFill>
                </a:ln>
                <a:solidFill>
                  <a:sysClr val="windowText" lastClr="000000"/>
                </a:solidFill>
                <a:latin typeface="+mj-lt"/>
              </a:rPr>
              <a:t> </a:t>
            </a:r>
            <a:r>
              <a:rPr lang="sl-SI" sz="2200" dirty="0">
                <a:ln>
                  <a:solidFill>
                    <a:schemeClr val="tx1"/>
                  </a:solidFill>
                </a:ln>
                <a:solidFill>
                  <a:sysClr val="windowText" lastClr="000000"/>
                </a:solidFill>
                <a:latin typeface="+mj-lt"/>
                <a:hlinkClick r:id="rId2"/>
              </a:rPr>
              <a:t>office.international@fdv.uni-lj.si</a:t>
            </a:r>
            <a:r>
              <a:rPr lang="sl-SI" sz="2200" dirty="0">
                <a:ln>
                  <a:solidFill>
                    <a:schemeClr val="tx1"/>
                  </a:solidFill>
                </a:ln>
                <a:solidFill>
                  <a:sysClr val="windowText" lastClr="000000"/>
                </a:solidFill>
                <a:latin typeface="+mj-lt"/>
              </a:rPr>
              <a:t> / TEL: 01/580-5-279</a:t>
            </a:r>
          </a:p>
          <a:p>
            <a:pPr marL="0" indent="0" algn="ctr">
              <a:spcBef>
                <a:spcPts val="0"/>
              </a:spcBef>
              <a:buNone/>
            </a:pPr>
            <a:endParaRPr lang="sl-SI" sz="2200" dirty="0">
              <a:ln>
                <a:solidFill>
                  <a:srgbClr val="C00000"/>
                </a:solidFill>
              </a:ln>
              <a:noFill/>
              <a:latin typeface="Impact" pitchFamily="34" charset="0"/>
            </a:endParaRPr>
          </a:p>
          <a:p>
            <a:pPr marL="0" indent="0" algn="ctr">
              <a:spcBef>
                <a:spcPts val="0"/>
              </a:spcBef>
              <a:buNone/>
            </a:pPr>
            <a:r>
              <a:rPr lang="sl-SI" sz="4000" dirty="0">
                <a:ln>
                  <a:solidFill>
                    <a:srgbClr val="C00000"/>
                  </a:solidFill>
                </a:ln>
                <a:noFill/>
                <a:latin typeface="Impact" pitchFamily="34" charset="0"/>
              </a:rPr>
              <a:t>THANK YOU FOR YOUR ATTENTION</a:t>
            </a:r>
            <a:r>
              <a:rPr lang="sl-SI" sz="4800" dirty="0">
                <a:ln>
                  <a:solidFill>
                    <a:srgbClr val="C00000"/>
                  </a:solidFill>
                </a:ln>
                <a:noFill/>
                <a:latin typeface="Impact" pitchFamily="34" charset="0"/>
              </a:rPr>
              <a:t>! </a:t>
            </a:r>
            <a:r>
              <a:rPr lang="sl-SI" sz="4800" dirty="0">
                <a:ln>
                  <a:solidFill>
                    <a:srgbClr val="C00000"/>
                  </a:solidFill>
                </a:ln>
                <a:solidFill>
                  <a:srgbClr val="C00000"/>
                </a:solidFill>
                <a:latin typeface="Impact" pitchFamily="34" charset="0"/>
                <a:sym typeface="Wingdings" panose="05000000000000000000" pitchFamily="2" charset="2"/>
              </a:rPr>
              <a:t></a:t>
            </a:r>
          </a:p>
          <a:p>
            <a:pPr marL="0" indent="0" algn="ctr">
              <a:spcBef>
                <a:spcPts val="0"/>
              </a:spcBef>
              <a:buNone/>
            </a:pPr>
            <a:endParaRPr lang="sl-SI" sz="4800" dirty="0">
              <a:ln>
                <a:solidFill>
                  <a:srgbClr val="C00000"/>
                </a:solidFill>
              </a:ln>
              <a:solidFill>
                <a:srgbClr val="C00000"/>
              </a:solidFill>
              <a:latin typeface="Impact" pitchFamily="34" charset="0"/>
              <a:sym typeface="Wingdings" panose="05000000000000000000" pitchFamily="2" charset="2"/>
            </a:endParaRPr>
          </a:p>
          <a:p>
            <a:pPr marL="0" indent="0" algn="ctr">
              <a:spcBef>
                <a:spcPts val="0"/>
              </a:spcBef>
              <a:buNone/>
            </a:pPr>
            <a:endParaRPr lang="sl-SI" sz="4800" dirty="0">
              <a:ln>
                <a:solidFill>
                  <a:srgbClr val="C00000"/>
                </a:solidFill>
              </a:ln>
              <a:solidFill>
                <a:srgbClr val="C00000"/>
              </a:solidFill>
              <a:latin typeface="Impact" pitchFamily="34" charset="0"/>
            </a:endParaRPr>
          </a:p>
          <a:p>
            <a:pPr marL="0" indent="0">
              <a:spcBef>
                <a:spcPts val="0"/>
              </a:spcBef>
              <a:buNone/>
            </a:pPr>
            <a:endParaRPr lang="sl-SI" sz="2200" dirty="0">
              <a:ln>
                <a:solidFill>
                  <a:schemeClr val="tx1"/>
                </a:solidFill>
              </a:ln>
              <a:latin typeface="Impact" pitchFamily="34" charset="0"/>
            </a:endParaRPr>
          </a:p>
        </p:txBody>
      </p:sp>
      <p:sp>
        <p:nvSpPr>
          <p:cNvPr id="2" name="Rectangle 1"/>
          <p:cNvSpPr/>
          <p:nvPr/>
        </p:nvSpPr>
        <p:spPr>
          <a:xfrm>
            <a:off x="1105272" y="2948769"/>
            <a:ext cx="7200800" cy="1164306"/>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6" name="Picture 2" descr="Povezana sl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81" y="4303633"/>
            <a:ext cx="7577173" cy="254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54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7"/>
          <p:cNvSpPr txBox="1">
            <a:spLocks/>
          </p:cNvSpPr>
          <p:nvPr/>
        </p:nvSpPr>
        <p:spPr>
          <a:xfrm>
            <a:off x="683568" y="1484784"/>
            <a:ext cx="7772400" cy="788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3000" b="1" dirty="0"/>
          </a:p>
        </p:txBody>
      </p:sp>
      <p:sp>
        <p:nvSpPr>
          <p:cNvPr id="8" name="Content Placeholder 2"/>
          <p:cNvSpPr txBox="1">
            <a:spLocks/>
          </p:cNvSpPr>
          <p:nvPr/>
        </p:nvSpPr>
        <p:spPr>
          <a:xfrm>
            <a:off x="526976" y="37356"/>
            <a:ext cx="8229600" cy="13025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endParaRPr lang="sl-SI" sz="2400" dirty="0">
              <a:ln>
                <a:solidFill>
                  <a:schemeClr val="tx1"/>
                </a:solidFill>
              </a:ln>
              <a:latin typeface="Impact" pitchFamily="34" charset="0"/>
            </a:endParaRPr>
          </a:p>
          <a:p>
            <a:pPr marL="0" indent="0">
              <a:buNone/>
            </a:pPr>
            <a:r>
              <a:rPr lang="en-GB" sz="4000" b="1" dirty="0">
                <a:solidFill>
                  <a:srgbClr val="C00000"/>
                </a:solidFill>
              </a:rPr>
              <a:t>Why seek international experience?</a:t>
            </a: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sl-SI" sz="2800" b="1" dirty="0">
              <a:solidFill>
                <a:srgbClr val="C00000"/>
              </a:solidFill>
            </a:endParaRPr>
          </a:p>
          <a:p>
            <a:pPr marL="0" indent="0" algn="just">
              <a:lnSpc>
                <a:spcPct val="150000"/>
              </a:lnSpc>
              <a:buClr>
                <a:srgbClr val="C00000"/>
              </a:buClr>
              <a:buNone/>
            </a:pPr>
            <a:endParaRPr lang="en-GB" sz="2400" b="1" dirty="0">
              <a:latin typeface="+mj-lt"/>
              <a:cs typeface="Times New Roman" pitchFamily="18" charset="0"/>
            </a:endParaRPr>
          </a:p>
        </p:txBody>
      </p:sp>
      <p:sp>
        <p:nvSpPr>
          <p:cNvPr id="10" name="Title 6"/>
          <p:cNvSpPr txBox="1">
            <a:spLocks/>
          </p:cNvSpPr>
          <p:nvPr/>
        </p:nvSpPr>
        <p:spPr>
          <a:xfrm>
            <a:off x="755576" y="2924944"/>
            <a:ext cx="7772400"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GB" sz="3000" dirty="0">
              <a:solidFill>
                <a:schemeClr val="tx1">
                  <a:lumMod val="50000"/>
                </a:schemeClr>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26388"/>
          <a:stretch/>
        </p:blipFill>
        <p:spPr>
          <a:xfrm>
            <a:off x="0" y="1851450"/>
            <a:ext cx="9144000" cy="5618495"/>
          </a:xfrm>
          <a:prstGeom prst="rect">
            <a:avLst/>
          </a:prstGeom>
        </p:spPr>
      </p:pic>
    </p:spTree>
    <p:extLst>
      <p:ext uri="{BB962C8B-B14F-4D97-AF65-F5344CB8AC3E}">
        <p14:creationId xmlns:p14="http://schemas.microsoft.com/office/powerpoint/2010/main" val="317612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A colorful triangle pattern&#10;&#10;AI-generated content may be incorrect.">
            <a:extLst>
              <a:ext uri="{FF2B5EF4-FFF2-40B4-BE49-F238E27FC236}">
                <a16:creationId xmlns:a16="http://schemas.microsoft.com/office/drawing/2014/main" id="{00B023BF-962B-EA7F-C776-F49BA46246DB}"/>
              </a:ext>
            </a:extLst>
          </p:cNvPr>
          <p:cNvPicPr>
            <a:picLocks noChangeAspect="1"/>
          </p:cNvPicPr>
          <p:nvPr/>
        </p:nvPicPr>
        <p:blipFill>
          <a:blip r:embed="rId3">
            <a:duotone>
              <a:schemeClr val="bg2">
                <a:shade val="45000"/>
                <a:satMod val="135000"/>
              </a:schemeClr>
              <a:prstClr val="white"/>
            </a:duotone>
          </a:blip>
          <a:srcRect r="10999" b="-1"/>
          <a:stretch>
            <a:fillRect/>
          </a:stretch>
        </p:blipFill>
        <p:spPr>
          <a:xfrm>
            <a:off x="20" y="4986"/>
            <a:ext cx="9143980" cy="6857990"/>
          </a:xfrm>
          <a:prstGeom prst="rect">
            <a:avLst/>
          </a:prstGeom>
        </p:spPr>
      </p:pic>
      <p:sp>
        <p:nvSpPr>
          <p:cNvPr id="21" name="Rectangle 2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52E39-7C1F-30AE-6A68-B9A1EC218241}"/>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ctr" defTabSz="914400"/>
            <a:r>
              <a:rPr lang="en-US" sz="4400" b="1" dirty="0">
                <a:solidFill>
                  <a:srgbClr val="C00000"/>
                </a:solidFill>
              </a:rPr>
              <a:t>Soft skills – personal and professional development</a:t>
            </a:r>
            <a:endParaRPr lang="en-US" sz="4000" b="1" dirty="0">
              <a:solidFill>
                <a:srgbClr val="C00000"/>
              </a:solidFill>
            </a:endParaRPr>
          </a:p>
        </p:txBody>
      </p:sp>
      <p:sp>
        <p:nvSpPr>
          <p:cNvPr id="10" name="Title 6"/>
          <p:cNvSpPr txBox="1">
            <a:spLocks/>
          </p:cNvSpPr>
          <p:nvPr/>
        </p:nvSpPr>
        <p:spPr>
          <a:xfrm>
            <a:off x="755576" y="2924944"/>
            <a:ext cx="7772400"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GB" sz="3000" dirty="0">
              <a:solidFill>
                <a:schemeClr val="tx1">
                  <a:lumMod val="50000"/>
                </a:schemeClr>
              </a:solidFill>
            </a:endParaRPr>
          </a:p>
        </p:txBody>
      </p:sp>
      <p:graphicFrame>
        <p:nvGraphicFramePr>
          <p:cNvPr id="16" name="Content Placeholder 2">
            <a:extLst>
              <a:ext uri="{FF2B5EF4-FFF2-40B4-BE49-F238E27FC236}">
                <a16:creationId xmlns:a16="http://schemas.microsoft.com/office/drawing/2014/main" id="{91461FB4-7CBC-5CB8-0EC1-AB28E7F7E780}"/>
              </a:ext>
            </a:extLst>
          </p:cNvPr>
          <p:cNvGraphicFramePr/>
          <p:nvPr>
            <p:extLst>
              <p:ext uri="{D42A27DB-BD31-4B8C-83A1-F6EECF244321}">
                <p14:modId xmlns:p14="http://schemas.microsoft.com/office/powerpoint/2010/main" val="199392926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658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2A17-F7AE-D720-99F4-B7927F94EBD8}"/>
              </a:ext>
            </a:extLst>
          </p:cNvPr>
          <p:cNvSpPr>
            <a:spLocks noGrp="1"/>
          </p:cNvSpPr>
          <p:nvPr>
            <p:ph type="title"/>
          </p:nvPr>
        </p:nvSpPr>
        <p:spPr>
          <a:xfrm>
            <a:off x="467544" y="188640"/>
            <a:ext cx="7886700" cy="1325563"/>
          </a:xfrm>
        </p:spPr>
        <p:txBody>
          <a:bodyPr>
            <a:normAutofit/>
          </a:bodyPr>
          <a:lstStyle/>
          <a:p>
            <a:pPr algn="ctr"/>
            <a:r>
              <a:rPr lang="sl-SI" sz="4400" b="1" dirty="0">
                <a:solidFill>
                  <a:srgbClr val="C00000"/>
                </a:solidFill>
              </a:rPr>
              <a:t>Academic/study development</a:t>
            </a:r>
            <a:br>
              <a:rPr lang="sl-SI" sz="3600" b="1" dirty="0"/>
            </a:br>
            <a:endParaRPr lang="sl-SI" dirty="0"/>
          </a:p>
        </p:txBody>
      </p:sp>
      <p:graphicFrame>
        <p:nvGraphicFramePr>
          <p:cNvPr id="5" name="Content Placeholder 2">
            <a:extLst>
              <a:ext uri="{FF2B5EF4-FFF2-40B4-BE49-F238E27FC236}">
                <a16:creationId xmlns:a16="http://schemas.microsoft.com/office/drawing/2014/main" id="{D2EC3B16-0BD7-5858-BE35-F163ECFA087F}"/>
              </a:ext>
            </a:extLst>
          </p:cNvPr>
          <p:cNvGraphicFramePr>
            <a:graphicFrameLocks noGrp="1"/>
          </p:cNvGraphicFramePr>
          <p:nvPr>
            <p:ph idx="1"/>
            <p:extLst>
              <p:ext uri="{D42A27DB-BD31-4B8C-83A1-F6EECF244321}">
                <p14:modId xmlns:p14="http://schemas.microsoft.com/office/powerpoint/2010/main" val="154601334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968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7B99-4202-2F21-1C24-AEB2E36BF85B}"/>
              </a:ext>
            </a:extLst>
          </p:cNvPr>
          <p:cNvSpPr>
            <a:spLocks noGrp="1"/>
          </p:cNvSpPr>
          <p:nvPr>
            <p:ph type="title"/>
          </p:nvPr>
        </p:nvSpPr>
        <p:spPr>
          <a:xfrm>
            <a:off x="323528" y="365126"/>
            <a:ext cx="8820472" cy="1325563"/>
          </a:xfrm>
        </p:spPr>
        <p:txBody>
          <a:bodyPr>
            <a:normAutofit fontScale="90000"/>
          </a:bodyPr>
          <a:lstStyle/>
          <a:p>
            <a:pPr algn="ctr"/>
            <a:r>
              <a:rPr lang="en-US" sz="4900" b="1" dirty="0">
                <a:solidFill>
                  <a:srgbClr val="C00000"/>
                </a:solidFill>
              </a:rPr>
              <a:t>Other advantages - life, career, and social benefits</a:t>
            </a:r>
            <a:br>
              <a:rPr lang="sl-SI" sz="3600" b="1" dirty="0"/>
            </a:br>
            <a:endParaRPr lang="sl-SI" dirty="0"/>
          </a:p>
        </p:txBody>
      </p:sp>
      <p:graphicFrame>
        <p:nvGraphicFramePr>
          <p:cNvPr id="5" name="Content Placeholder 2">
            <a:extLst>
              <a:ext uri="{FF2B5EF4-FFF2-40B4-BE49-F238E27FC236}">
                <a16:creationId xmlns:a16="http://schemas.microsoft.com/office/drawing/2014/main" id="{03EEFEB5-26B8-FFA1-16AE-BB32F2470D30}"/>
              </a:ext>
            </a:extLst>
          </p:cNvPr>
          <p:cNvGraphicFramePr>
            <a:graphicFrameLocks noGrp="1"/>
          </p:cNvGraphicFramePr>
          <p:nvPr>
            <p:ph idx="1"/>
            <p:extLst>
              <p:ext uri="{D42A27DB-BD31-4B8C-83A1-F6EECF244321}">
                <p14:modId xmlns:p14="http://schemas.microsoft.com/office/powerpoint/2010/main" val="388621015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57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7"/>
          <p:cNvSpPr txBox="1">
            <a:spLocks/>
          </p:cNvSpPr>
          <p:nvPr/>
        </p:nvSpPr>
        <p:spPr>
          <a:xfrm>
            <a:off x="683568" y="1484784"/>
            <a:ext cx="7772400" cy="788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3000" b="1" dirty="0"/>
          </a:p>
        </p:txBody>
      </p:sp>
      <p:sp>
        <p:nvSpPr>
          <p:cNvPr id="8" name="Content Placeholder 2"/>
          <p:cNvSpPr txBox="1">
            <a:spLocks/>
          </p:cNvSpPr>
          <p:nvPr/>
        </p:nvSpPr>
        <p:spPr>
          <a:xfrm>
            <a:off x="226368" y="145930"/>
            <a:ext cx="8229600" cy="48340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endParaRPr lang="sl-SI" sz="2400" dirty="0">
              <a:ln>
                <a:solidFill>
                  <a:schemeClr val="tx1"/>
                </a:solidFill>
              </a:ln>
              <a:latin typeface="Impact" pitchFamily="34" charset="0"/>
            </a:endParaRPr>
          </a:p>
          <a:p>
            <a:pPr marL="0" indent="0">
              <a:spcBef>
                <a:spcPts val="0"/>
              </a:spcBef>
              <a:buNone/>
            </a:pPr>
            <a:r>
              <a:rPr lang="en-GB" sz="4400" b="1" dirty="0">
                <a:solidFill>
                  <a:srgbClr val="C00000"/>
                </a:solidFill>
              </a:rPr>
              <a:t>2. </a:t>
            </a:r>
            <a:r>
              <a:rPr lang="en-US" sz="4400" b="1" dirty="0">
                <a:solidFill>
                  <a:srgbClr val="C00000"/>
                </a:solidFill>
              </a:rPr>
              <a:t>TERMS OF EXCHANGE, PROCEDURES AND INFORMATION</a:t>
            </a: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en-GB" sz="2800" b="1" dirty="0">
              <a:solidFill>
                <a:srgbClr val="C00000"/>
              </a:solidFill>
            </a:endParaRPr>
          </a:p>
          <a:p>
            <a:pPr marL="0" indent="0">
              <a:buNone/>
            </a:pPr>
            <a:endParaRPr lang="sl-SI" sz="2800" b="1" dirty="0">
              <a:solidFill>
                <a:srgbClr val="C00000"/>
              </a:solidFill>
            </a:endParaRPr>
          </a:p>
          <a:p>
            <a:pPr marL="0" indent="0" algn="just">
              <a:lnSpc>
                <a:spcPct val="150000"/>
              </a:lnSpc>
              <a:buClr>
                <a:srgbClr val="C00000"/>
              </a:buClr>
              <a:buNone/>
            </a:pPr>
            <a:endParaRPr lang="en-GB" sz="2400" b="1" dirty="0">
              <a:latin typeface="+mj-lt"/>
              <a:cs typeface="Times New Roman" pitchFamily="18" charset="0"/>
            </a:endParaRPr>
          </a:p>
        </p:txBody>
      </p:sp>
      <p:sp>
        <p:nvSpPr>
          <p:cNvPr id="10" name="Title 6"/>
          <p:cNvSpPr txBox="1">
            <a:spLocks/>
          </p:cNvSpPr>
          <p:nvPr/>
        </p:nvSpPr>
        <p:spPr>
          <a:xfrm>
            <a:off x="755576" y="2924944"/>
            <a:ext cx="7772400"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GB" sz="3000" dirty="0">
              <a:solidFill>
                <a:schemeClr val="tx1">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908" y="4283195"/>
            <a:ext cx="4438650" cy="2428875"/>
          </a:xfrm>
          <a:prstGeom prst="rect">
            <a:avLst/>
          </a:prstGeom>
        </p:spPr>
      </p:pic>
      <p:pic>
        <p:nvPicPr>
          <p:cNvPr id="5" name="Picture 4">
            <a:extLst>
              <a:ext uri="{FF2B5EF4-FFF2-40B4-BE49-F238E27FC236}">
                <a16:creationId xmlns:a16="http://schemas.microsoft.com/office/drawing/2014/main" id="{645F1758-FC7D-9E9E-C2DC-5CBCB7473617}"/>
              </a:ext>
            </a:extLst>
          </p:cNvPr>
          <p:cNvPicPr>
            <a:picLocks noChangeAspect="1"/>
          </p:cNvPicPr>
          <p:nvPr/>
        </p:nvPicPr>
        <p:blipFill>
          <a:blip r:embed="rId3"/>
          <a:stretch>
            <a:fillRect/>
          </a:stretch>
        </p:blipFill>
        <p:spPr>
          <a:xfrm>
            <a:off x="344206" y="2522194"/>
            <a:ext cx="4515826" cy="2276394"/>
          </a:xfrm>
          <a:prstGeom prst="rect">
            <a:avLst/>
          </a:prstGeom>
        </p:spPr>
      </p:pic>
    </p:spTree>
    <p:extLst>
      <p:ext uri="{BB962C8B-B14F-4D97-AF65-F5344CB8AC3E}">
        <p14:creationId xmlns:p14="http://schemas.microsoft.com/office/powerpoint/2010/main" val="121635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576064"/>
          </a:xfrm>
        </p:spPr>
        <p:txBody>
          <a:bodyPr>
            <a:noAutofit/>
          </a:bodyPr>
          <a:lstStyle/>
          <a:p>
            <a:pPr>
              <a:spcBef>
                <a:spcPts val="0"/>
              </a:spcBef>
            </a:pPr>
            <a:r>
              <a:rPr lang="en-US" sz="2800" dirty="0">
                <a:ln>
                  <a:solidFill>
                    <a:srgbClr val="C00000"/>
                  </a:solidFill>
                </a:ln>
                <a:noFill/>
                <a:latin typeface="Impact" pitchFamily="34" charset="0"/>
              </a:rPr>
              <a:t>Calls for applications for the academic year 2026/27</a:t>
            </a:r>
            <a:endParaRPr lang="sl-SI" sz="2800" dirty="0">
              <a:ln>
                <a:solidFill>
                  <a:srgbClr val="C00000"/>
                </a:solidFill>
              </a:ln>
              <a:noFill/>
              <a:latin typeface="Impact" pitchFamily="34" charset="0"/>
            </a:endParaRPr>
          </a:p>
        </p:txBody>
      </p:sp>
      <p:sp>
        <p:nvSpPr>
          <p:cNvPr id="3" name="Content Placeholder 2"/>
          <p:cNvSpPr>
            <a:spLocks noGrp="1"/>
          </p:cNvSpPr>
          <p:nvPr>
            <p:ph idx="1"/>
          </p:nvPr>
        </p:nvSpPr>
        <p:spPr>
          <a:xfrm>
            <a:off x="457200" y="2229920"/>
            <a:ext cx="8579296" cy="4079400"/>
          </a:xfrm>
        </p:spPr>
        <p:txBody>
          <a:bodyPr>
            <a:normAutofit/>
          </a:bodyPr>
          <a:lstStyle/>
          <a:p>
            <a:pPr>
              <a:lnSpc>
                <a:spcPct val="125000"/>
              </a:lnSpc>
              <a:buClr>
                <a:srgbClr val="C00000"/>
              </a:buClr>
              <a:buFont typeface="Wingdings" pitchFamily="2" charset="2"/>
              <a:buChar char="§"/>
            </a:pPr>
            <a:r>
              <a:rPr lang="en-US" sz="2200" dirty="0"/>
              <a:t>Calls for applications published on the FDV website </a:t>
            </a:r>
            <a:r>
              <a:rPr lang="sl-SI" sz="2200" dirty="0">
                <a:sym typeface="Wingdings" panose="05000000000000000000" pitchFamily="2" charset="2"/>
              </a:rPr>
              <a:t></a:t>
            </a:r>
            <a:r>
              <a:rPr lang="en-US" sz="2200" dirty="0"/>
              <a:t> Study abroad </a:t>
            </a:r>
            <a:r>
              <a:rPr lang="sl-SI" sz="2200" dirty="0">
                <a:sym typeface="Wingdings" panose="05000000000000000000" pitchFamily="2" charset="2"/>
              </a:rPr>
              <a:t></a:t>
            </a:r>
            <a:r>
              <a:rPr lang="en-US" sz="2200" dirty="0"/>
              <a:t> Announcements</a:t>
            </a:r>
            <a:endParaRPr lang="sl-SI" sz="2200" dirty="0"/>
          </a:p>
          <a:p>
            <a:pPr>
              <a:lnSpc>
                <a:spcPct val="125000"/>
              </a:lnSpc>
              <a:buClr>
                <a:srgbClr val="C00000"/>
              </a:buClr>
              <a:buFont typeface="Wingdings" pitchFamily="2" charset="2"/>
              <a:buChar char="§"/>
            </a:pPr>
            <a:r>
              <a:rPr lang="en-US" sz="2200" dirty="0"/>
              <a:t>Three calls for applications for the eligible period between June 1, 2026, and September 30, 2027:</a:t>
            </a:r>
            <a:r>
              <a:rPr lang="sl-SI" sz="2200" dirty="0"/>
              <a:t> </a:t>
            </a:r>
          </a:p>
          <a:p>
            <a:pPr marL="0" indent="0">
              <a:lnSpc>
                <a:spcPct val="125000"/>
              </a:lnSpc>
              <a:buClr>
                <a:srgbClr val="C00000"/>
              </a:buClr>
              <a:buNone/>
            </a:pPr>
            <a:r>
              <a:rPr lang="sl-SI" sz="2200" b="1" dirty="0">
                <a:solidFill>
                  <a:srgbClr val="C00000"/>
                </a:solidFill>
              </a:rPr>
              <a:t>       1.  </a:t>
            </a:r>
            <a:r>
              <a:rPr lang="sl-SI" sz="2200" b="1" dirty="0"/>
              <a:t>Erasmus+ mobility for study purposes (SMS)</a:t>
            </a:r>
          </a:p>
          <a:p>
            <a:pPr marL="457200" lvl="1" indent="0">
              <a:lnSpc>
                <a:spcPct val="125000"/>
              </a:lnSpc>
              <a:spcBef>
                <a:spcPts val="1800"/>
              </a:spcBef>
              <a:buClr>
                <a:srgbClr val="C00000"/>
              </a:buClr>
              <a:buNone/>
            </a:pPr>
            <a:r>
              <a:rPr lang="sl-SI" sz="2200" b="1" dirty="0">
                <a:solidFill>
                  <a:srgbClr val="C00000"/>
                </a:solidFill>
              </a:rPr>
              <a:t>2. Erasmus+ trainsheep mobility (SMP) </a:t>
            </a:r>
            <a:r>
              <a:rPr lang="sl-SI" sz="1600" dirty="0"/>
              <a:t>(open applications)</a:t>
            </a:r>
          </a:p>
          <a:p>
            <a:pPr marL="457200" lvl="1" indent="0">
              <a:lnSpc>
                <a:spcPct val="125000"/>
              </a:lnSpc>
              <a:spcBef>
                <a:spcPts val="1800"/>
              </a:spcBef>
              <a:buClr>
                <a:srgbClr val="C00000"/>
              </a:buClr>
              <a:buNone/>
            </a:pPr>
            <a:r>
              <a:rPr lang="sl-SI" sz="2200" b="1" dirty="0">
                <a:solidFill>
                  <a:srgbClr val="C00000"/>
                </a:solidFill>
              </a:rPr>
              <a:t>3. </a:t>
            </a:r>
            <a:r>
              <a:rPr lang="en-US" sz="2200" b="1" dirty="0"/>
              <a:t>Exchanges through bilateral agreements (outside the EU):</a:t>
            </a:r>
            <a:endParaRPr lang="sl-SI" sz="2000" dirty="0"/>
          </a:p>
          <a:p>
            <a:pPr>
              <a:lnSpc>
                <a:spcPct val="125000"/>
              </a:lnSpc>
              <a:buClr>
                <a:srgbClr val="C00000"/>
              </a:buClr>
              <a:buFont typeface="Wingdings" pitchFamily="2" charset="2"/>
              <a:buChar char="§"/>
            </a:pPr>
            <a:endParaRPr lang="en-GB" sz="2000" dirty="0"/>
          </a:p>
        </p:txBody>
      </p:sp>
      <p:cxnSp>
        <p:nvCxnSpPr>
          <p:cNvPr id="9" name="Straight Connector 14"/>
          <p:cNvCxnSpPr/>
          <p:nvPr/>
        </p:nvCxnSpPr>
        <p:spPr>
          <a:xfrm>
            <a:off x="179512" y="1700808"/>
            <a:ext cx="89644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54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00" y="1268760"/>
            <a:ext cx="8957596" cy="5589240"/>
          </a:xfrm>
        </p:spPr>
        <p:txBody>
          <a:bodyPr>
            <a:normAutofit/>
          </a:bodyPr>
          <a:lstStyle/>
          <a:p>
            <a:pPr>
              <a:lnSpc>
                <a:spcPct val="125000"/>
              </a:lnSpc>
              <a:buClr>
                <a:srgbClr val="C00000"/>
              </a:buClr>
              <a:buFont typeface="Wingdings" panose="05000000000000000000" pitchFamily="2" charset="2"/>
              <a:buChar char="§"/>
            </a:pPr>
            <a:r>
              <a:rPr lang="en-US" sz="2400" dirty="0"/>
              <a:t>During the exchange, you must have</a:t>
            </a:r>
            <a:r>
              <a:rPr lang="sl-SI" sz="2400" dirty="0"/>
              <a:t> an</a:t>
            </a:r>
            <a:r>
              <a:rPr lang="en-US" sz="2400" dirty="0"/>
              <a:t> </a:t>
            </a:r>
            <a:r>
              <a:rPr lang="en-US" sz="2400" b="1" dirty="0">
                <a:solidFill>
                  <a:srgbClr val="C00000"/>
                </a:solidFill>
              </a:rPr>
              <a:t>active student status, no outstanding financial obligations, and no disciplinary sanctions.</a:t>
            </a:r>
            <a:endParaRPr lang="sl-SI" sz="2400" b="1" dirty="0">
              <a:solidFill>
                <a:srgbClr val="C00000"/>
              </a:solidFill>
            </a:endParaRPr>
          </a:p>
          <a:p>
            <a:pPr>
              <a:lnSpc>
                <a:spcPct val="125000"/>
              </a:lnSpc>
              <a:buClr>
                <a:srgbClr val="C00000"/>
              </a:buClr>
              <a:buFont typeface="Wingdings" panose="05000000000000000000" pitchFamily="2" charset="2"/>
              <a:buChar char="§"/>
            </a:pPr>
            <a:r>
              <a:rPr lang="en-US" sz="2400" b="1" u="sng" dirty="0"/>
              <a:t>Duration </a:t>
            </a:r>
            <a:r>
              <a:rPr lang="sl-SI" sz="2400" b="1" dirty="0">
                <a:sym typeface="Wingdings" panose="05000000000000000000" pitchFamily="2" charset="2"/>
              </a:rPr>
              <a:t> </a:t>
            </a:r>
            <a:r>
              <a:rPr lang="en-US" sz="2400" b="1" dirty="0"/>
              <a:t>minimum 2 months and maximum 12 months at each level of study </a:t>
            </a:r>
            <a:r>
              <a:rPr lang="en-US" sz="2400" dirty="0"/>
              <a:t>(except in the case of short-term doctoral mobility)</a:t>
            </a:r>
            <a:endParaRPr lang="sl-SI" sz="2400" dirty="0"/>
          </a:p>
          <a:p>
            <a:pPr>
              <a:lnSpc>
                <a:spcPct val="125000"/>
              </a:lnSpc>
              <a:buClr>
                <a:srgbClr val="C00000"/>
              </a:buClr>
              <a:buFont typeface="Wingdings" panose="05000000000000000000" pitchFamily="2" charset="2"/>
              <a:buChar char="§"/>
            </a:pPr>
            <a:r>
              <a:rPr lang="en-US" sz="2400" u="sng" dirty="0"/>
              <a:t>If you have already been on an exchange </a:t>
            </a:r>
            <a:r>
              <a:rPr lang="sl-SI" sz="2400" dirty="0">
                <a:sym typeface="Wingdings" panose="05000000000000000000" pitchFamily="2" charset="2"/>
              </a:rPr>
              <a:t></a:t>
            </a:r>
            <a:r>
              <a:rPr lang="en-US" sz="2400" dirty="0"/>
              <a:t> </a:t>
            </a:r>
            <a:r>
              <a:rPr lang="en-US" sz="2400" b="1" dirty="0"/>
              <a:t>the total mobility period is a maximum of 12 months or 360 days per individual study level.</a:t>
            </a:r>
            <a:endParaRPr lang="sl-SI" sz="2400" b="1" dirty="0"/>
          </a:p>
          <a:p>
            <a:pPr>
              <a:lnSpc>
                <a:spcPct val="125000"/>
              </a:lnSpc>
              <a:buClr>
                <a:srgbClr val="C00000"/>
              </a:buClr>
              <a:buFont typeface="Wingdings" panose="05000000000000000000" pitchFamily="2" charset="2"/>
              <a:buChar char="§"/>
            </a:pPr>
            <a:r>
              <a:rPr lang="en-US" sz="2400" dirty="0"/>
              <a:t>Students must </a:t>
            </a:r>
            <a:r>
              <a:rPr lang="sl-SI" sz="2400" dirty="0"/>
              <a:t>obtain</a:t>
            </a:r>
            <a:r>
              <a:rPr lang="en-US" sz="2400" dirty="0"/>
              <a:t> and have </a:t>
            </a:r>
            <a:r>
              <a:rPr lang="en-US" sz="2400" b="1" dirty="0">
                <a:solidFill>
                  <a:srgbClr val="C00000"/>
                </a:solidFill>
              </a:rPr>
              <a:t>at least 20 ECTS </a:t>
            </a:r>
            <a:r>
              <a:rPr lang="en-US" sz="2400" dirty="0"/>
              <a:t>credits recognized at home </a:t>
            </a:r>
            <a:r>
              <a:rPr lang="sl-SI" sz="2400" dirty="0"/>
              <a:t>institution </a:t>
            </a:r>
            <a:r>
              <a:rPr lang="en-US" sz="2400" dirty="0"/>
              <a:t>for one semester or </a:t>
            </a:r>
            <a:r>
              <a:rPr lang="sl-SI" sz="2400" b="1" dirty="0">
                <a:solidFill>
                  <a:srgbClr val="C00000"/>
                </a:solidFill>
              </a:rPr>
              <a:t>at least </a:t>
            </a:r>
            <a:r>
              <a:rPr lang="en-US" sz="2400" b="1" dirty="0">
                <a:solidFill>
                  <a:srgbClr val="C00000"/>
                </a:solidFill>
              </a:rPr>
              <a:t>40 ECTS </a:t>
            </a:r>
            <a:r>
              <a:rPr lang="en-US" sz="2400" dirty="0"/>
              <a:t>credits for </a:t>
            </a:r>
            <a:r>
              <a:rPr lang="sl-SI" sz="2400" dirty="0"/>
              <a:t>full study year mobility</a:t>
            </a:r>
            <a:r>
              <a:rPr lang="en-US" sz="2400" dirty="0"/>
              <a:t> (30/60 ECTS credits recommended).</a:t>
            </a:r>
            <a:endParaRPr lang="sl-SI" sz="2200" b="1" dirty="0"/>
          </a:p>
          <a:p>
            <a:pPr>
              <a:lnSpc>
                <a:spcPct val="125000"/>
              </a:lnSpc>
              <a:buClr>
                <a:srgbClr val="C00000"/>
              </a:buClr>
              <a:buFont typeface="Wingdings" panose="05000000000000000000" pitchFamily="2" charset="2"/>
              <a:buChar char="§"/>
            </a:pPr>
            <a:endParaRPr lang="sl-SI" sz="2200" b="1" dirty="0"/>
          </a:p>
          <a:p>
            <a:endParaRPr lang="sl-SI" dirty="0"/>
          </a:p>
        </p:txBody>
      </p:sp>
      <p:sp>
        <p:nvSpPr>
          <p:cNvPr id="10" name="Title 1">
            <a:extLst>
              <a:ext uri="{FF2B5EF4-FFF2-40B4-BE49-F238E27FC236}">
                <a16:creationId xmlns:a16="http://schemas.microsoft.com/office/drawing/2014/main" id="{724A7F6A-D88F-4E23-8490-FF946851B6C7}"/>
              </a:ext>
            </a:extLst>
          </p:cNvPr>
          <p:cNvSpPr txBox="1">
            <a:spLocks/>
          </p:cNvSpPr>
          <p:nvPr/>
        </p:nvSpPr>
        <p:spPr>
          <a:xfrm>
            <a:off x="114178" y="487213"/>
            <a:ext cx="8229600"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dirty="0">
                <a:ln>
                  <a:solidFill>
                    <a:srgbClr val="C00000"/>
                  </a:solidFill>
                </a:ln>
                <a:noFill/>
                <a:latin typeface="Impact" pitchFamily="34" charset="0"/>
              </a:rPr>
              <a:t>Conditions for Erasmus+ study exchange</a:t>
            </a:r>
            <a:endParaRPr lang="sl-SI" dirty="0">
              <a:ln>
                <a:solidFill>
                  <a:srgbClr val="C00000"/>
                </a:solidFill>
              </a:ln>
              <a:noFill/>
              <a:latin typeface="Impact" pitchFamily="34" charset="0"/>
            </a:endParaRPr>
          </a:p>
        </p:txBody>
      </p:sp>
    </p:spTree>
    <p:extLst>
      <p:ext uri="{BB962C8B-B14F-4D97-AF65-F5344CB8AC3E}">
        <p14:creationId xmlns:p14="http://schemas.microsoft.com/office/powerpoint/2010/main" val="160840641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7485</TotalTime>
  <Words>2168</Words>
  <Application>Microsoft Office PowerPoint</Application>
  <PresentationFormat>On-screen Show (4:3)</PresentationFormat>
  <Paragraphs>246</Paragraphs>
  <Slides>26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Impact</vt:lpstr>
      <vt:lpstr>Wingdings</vt:lpstr>
      <vt:lpstr>Officeova tema</vt:lpstr>
      <vt:lpstr>PowerPoint Presentation</vt:lpstr>
      <vt:lpstr>PowerPoint Presentation</vt:lpstr>
      <vt:lpstr>PowerPoint Presentation</vt:lpstr>
      <vt:lpstr>Soft skills – personal and professional development</vt:lpstr>
      <vt:lpstr>Academic/study development </vt:lpstr>
      <vt:lpstr>Other advantages - life, career, and social benefits </vt:lpstr>
      <vt:lpstr>PowerPoint Presentation</vt:lpstr>
      <vt:lpstr>Calls for applications for the academic year 2026/27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Erasmus+ financial support in the 2025 project year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DAY September 30, 2014</dc:title>
  <dc:creator>cerjakk</dc:creator>
  <cp:lastModifiedBy>Pečar, Zoran</cp:lastModifiedBy>
  <cp:revision>536</cp:revision>
  <cp:lastPrinted>2016-04-18T16:17:55Z</cp:lastPrinted>
  <dcterms:created xsi:type="dcterms:W3CDTF">2015-09-25T11:53:44Z</dcterms:created>
  <dcterms:modified xsi:type="dcterms:W3CDTF">2025-12-11T10:09:53Z</dcterms:modified>
</cp:coreProperties>
</file>