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1" r:id="rId6"/>
    <p:sldId id="275" r:id="rId7"/>
    <p:sldId id="278" r:id="rId8"/>
    <p:sldId id="279" r:id="rId9"/>
    <p:sldId id="277" r:id="rId10"/>
    <p:sldId id="268" r:id="rId11"/>
    <p:sldId id="281" r:id="rId12"/>
    <p:sldId id="280" r:id="rId13"/>
    <p:sldId id="271" r:id="rId14"/>
    <p:sldId id="273" r:id="rId15"/>
    <p:sldId id="260" r:id="rId16"/>
    <p:sldId id="263" r:id="rId17"/>
    <p:sldId id="266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6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3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6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8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7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5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3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snlj.events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esnlj.events@gmail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ni-lj.si/en/study/international-students/temporary-residence-permi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tr.ee/esnljubljana" TargetMode="External"/><Relationship Id="rId3" Type="http://schemas.openxmlformats.org/officeDocument/2006/relationships/hyperlink" Target="https://t.me/esnljubljana2025_26" TargetMode="External"/><Relationship Id="rId7" Type="http://schemas.openxmlformats.org/officeDocument/2006/relationships/hyperlink" Target="https://www.instagram.com/esnljubljana/" TargetMode="External"/><Relationship Id="rId2" Type="http://schemas.openxmlformats.org/officeDocument/2006/relationships/hyperlink" Target="mailto:esn@sou-lj.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esnljubljana" TargetMode="External"/><Relationship Id="rId5" Type="http://schemas.openxmlformats.org/officeDocument/2006/relationships/hyperlink" Target="https://esn-sou-lj.si/" TargetMode="External"/><Relationship Id="rId4" Type="http://schemas.openxmlformats.org/officeDocument/2006/relationships/hyperlink" Target="https://t.me/+bjpIGu4poUs5Yjg0" TargetMode="Externa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tudentska-prehrana.si/en/Account/Regis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o6tq3s8bWJdhODdk" TargetMode="External"/><Relationship Id="rId2" Type="http://schemas.openxmlformats.org/officeDocument/2006/relationships/hyperlink" Target="mailto:rooms@sou-lj.s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uni-lj.si/study/information/accommodation" TargetMode="External"/><Relationship Id="rId4" Type="http://schemas.openxmlformats.org/officeDocument/2006/relationships/hyperlink" Target="https://linktr.ee/accommodationljubljan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Slika 5" descr="Slika, ki vsebuje besede grafično oblikovanje, grafika, pisava, besedilo&#10;&#10;Opis je samodejno ustvarjen">
            <a:extLst>
              <a:ext uri="{FF2B5EF4-FFF2-40B4-BE49-F238E27FC236}">
                <a16:creationId xmlns:a16="http://schemas.microsoft.com/office/drawing/2014/main" id="{71EEF49C-F4BC-A8D9-F7D4-AD029C487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r="17615"/>
          <a:stretch/>
        </p:blipFill>
        <p:spPr>
          <a:xfrm>
            <a:off x="4285860" y="10"/>
            <a:ext cx="7906139" cy="6857989"/>
          </a:xfrm>
          <a:prstGeom prst="rect">
            <a:avLst/>
          </a:pr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592970" cy="68580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9EE4AB7-A1ED-DF17-5868-FEE76767D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613" y="1122363"/>
            <a:ext cx="3541909" cy="2387600"/>
          </a:xfrm>
        </p:spPr>
        <p:txBody>
          <a:bodyPr>
            <a:normAutofit/>
          </a:bodyPr>
          <a:lstStyle/>
          <a:p>
            <a:pPr algn="ctr"/>
            <a:r>
              <a:rPr lang="sl-SI" sz="40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Welcome</a:t>
            </a:r>
            <a:r>
              <a:rPr lang="sl-SI" sz="40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4000" dirty="0">
                <a:latin typeface="Roboto Medium" panose="02000000000000000000" pitchFamily="2" charset="0"/>
                <a:ea typeface="Roboto Medium" panose="02000000000000000000" pitchFamily="2" charset="0"/>
              </a:rPr>
              <a:t>to</a:t>
            </a:r>
            <a:r>
              <a:rPr lang="sl-SI" sz="4000" dirty="0">
                <a:latin typeface="Roboto Medium" panose="02000000000000000000" pitchFamily="2" charset="0"/>
                <a:ea typeface="Roboto Medium" panose="02000000000000000000" pitchFamily="2" charset="0"/>
              </a:rPr>
              <a:t> Ljubljana!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E7007B9-9D12-2BA0-F617-08B0AEFCC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613" y="3602038"/>
            <a:ext cx="3541909" cy="23876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</a:rPr>
              <a:t>ESN Ljubljana</a:t>
            </a:r>
            <a:endParaRPr lang="sl-SI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4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Welcome 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w</a:t>
            </a: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eeks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 &amp;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events</a:t>
            </a:r>
            <a:b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sz="2800" i="1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Tedni</a:t>
            </a:r>
            <a:r>
              <a:rPr lang="en-GB" sz="2800" i="1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2800" i="1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dobrodošlice</a:t>
            </a:r>
            <a:r>
              <a:rPr lang="sl-SI" sz="2800" i="1" dirty="0">
                <a:latin typeface="Roboto Medium" panose="02000000000000000000" pitchFamily="2" charset="0"/>
                <a:ea typeface="Roboto Medium" panose="02000000000000000000" pitchFamily="2" charset="0"/>
              </a:rPr>
              <a:t> &amp; dogodki</a:t>
            </a:r>
            <a:endParaRPr lang="sl-SI" i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6126974"/>
            <a:ext cx="1070995" cy="596187"/>
          </a:xfrm>
          <a:prstGeom prst="rect">
            <a:avLst/>
          </a:prstGeom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16E11BBE-FF83-4D27-6EDB-BF90BFFC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613"/>
            <a:ext cx="10972800" cy="40354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Telegram CHANNEL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publishing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of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events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event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updates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Telegram CHANNEL (objava dogodkov in obvestil o dogodkih) 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events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almost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every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day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night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from</a:t>
            </a:r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10.02.2026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until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28.02.2026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dogodki skoraj vsak dan/večer od 10</a:t>
            </a:r>
            <a:r>
              <a:rPr lang="en-GB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02</a:t>
            </a:r>
            <a:r>
              <a:rPr lang="en-GB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.202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6</a:t>
            </a:r>
            <a:r>
              <a:rPr lang="en-GB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do 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28</a:t>
            </a:r>
            <a:r>
              <a:rPr lang="en-GB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02</a:t>
            </a:r>
            <a:r>
              <a:rPr lang="en-GB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.202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some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events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have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very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limited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spots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nekateri dogodki imajo zelo omejeno število mest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more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information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esnlj.events@gmail.com</a:t>
            </a:r>
            <a:br>
              <a:rPr lang="sl-SI" dirty="0"/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za več informacij: 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  <a:hlinkClick r:id="rId3"/>
              </a:rPr>
              <a:t>esnlj.events@gmail.com</a:t>
            </a:r>
            <a:endParaRPr lang="sl-SI" sz="1400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883BAC8-3FDC-A50B-3154-82A86F072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6513" y="0"/>
            <a:ext cx="3665487" cy="36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3012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8F57B-41B0-F8C3-251B-2E27202A8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E635F23-1EFB-C948-5473-2764140B45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6126974"/>
            <a:ext cx="1070995" cy="596187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CEEB8F7A-91C7-859C-D20B-AF5D159D2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3F73C3F4-564F-CDDC-68DF-DFC018F0C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152226174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Event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and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trip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payment</a:t>
            </a:r>
            <a:b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sl-SI" sz="2800" i="1" dirty="0">
                <a:latin typeface="Roboto Medium" panose="02000000000000000000" pitchFamily="2" charset="0"/>
                <a:ea typeface="Roboto Medium" panose="02000000000000000000" pitchFamily="2" charset="0"/>
              </a:rPr>
              <a:t>Plačilo dogodkov in izletov</a:t>
            </a:r>
            <a:endParaRPr lang="sl-SI" i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</a:rPr>
              <a:t>Ljubljana Erasmus discount card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500" i="1" dirty="0">
                <a:latin typeface="Roboto Light" panose="02000000000000000000" pitchFamily="2" charset="0"/>
                <a:ea typeface="Roboto Light" panose="02000000000000000000" pitchFamily="2" charset="0"/>
              </a:rPr>
              <a:t>Ljubljana Erasmus </a:t>
            </a:r>
            <a:r>
              <a:rPr lang="en-GB" sz="15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kartica</a:t>
            </a:r>
            <a:r>
              <a:rPr lang="en-GB" sz="15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GB" sz="15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ugodnosti</a:t>
            </a:r>
            <a:endParaRPr lang="sl-SI" sz="1500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discounts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to be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valid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need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to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acquire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</a:rPr>
              <a:t>Ljubljana Erasmus discount card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before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event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attend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while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using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discount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otherwise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need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to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pay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difference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to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full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price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at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spot.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300" i="1" dirty="0">
                <a:latin typeface="Roboto Light" panose="02000000000000000000" pitchFamily="2" charset="0"/>
                <a:ea typeface="Roboto Light" panose="02000000000000000000" pitchFamily="2" charset="0"/>
              </a:rPr>
              <a:t>Da bi </a:t>
            </a:r>
            <a:r>
              <a:rPr lang="sl-SI" sz="13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ug</a:t>
            </a:r>
            <a:r>
              <a:rPr lang="en-GB" sz="1300" i="1" dirty="0">
                <a:latin typeface="Roboto Light" panose="02000000000000000000" pitchFamily="2" charset="0"/>
                <a:ea typeface="Roboto Light" panose="02000000000000000000" pitchFamily="2" charset="0"/>
              </a:rPr>
              <a:t>o</a:t>
            </a:r>
            <a:r>
              <a:rPr lang="sl-SI" sz="13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dnosti</a:t>
            </a:r>
            <a:r>
              <a:rPr lang="sl-SI" sz="1300" i="1" dirty="0">
                <a:latin typeface="Roboto Light" panose="02000000000000000000" pitchFamily="2" charset="0"/>
                <a:ea typeface="Roboto Light" panose="02000000000000000000" pitchFamily="2" charset="0"/>
              </a:rPr>
              <a:t> bile veljavne si morate zagotoviti svojo </a:t>
            </a:r>
            <a:r>
              <a:rPr lang="en-GB" sz="1300" i="1" dirty="0">
                <a:latin typeface="Roboto Light" panose="02000000000000000000" pitchFamily="2" charset="0"/>
                <a:ea typeface="Roboto Light" panose="02000000000000000000" pitchFamily="2" charset="0"/>
              </a:rPr>
              <a:t>Ljubljana Erasmus </a:t>
            </a:r>
            <a:r>
              <a:rPr lang="en-GB" sz="13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kartico</a:t>
            </a:r>
            <a:r>
              <a:rPr lang="en-GB" sz="13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GB" sz="13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ugodnosti</a:t>
            </a:r>
            <a:r>
              <a:rPr lang="en-GB" sz="13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sl-SI" sz="1300" i="1" dirty="0">
                <a:latin typeface="Roboto Light" panose="02000000000000000000" pitchFamily="2" charset="0"/>
                <a:ea typeface="Roboto Light" panose="02000000000000000000" pitchFamily="2" charset="0"/>
              </a:rPr>
              <a:t>pred udeležbo na prvem dogodku pri katerem ste koristili ugodnosti, v nasprotnem primeru boste morali doplačati razliko do polne cene.</a:t>
            </a:r>
          </a:p>
          <a:p>
            <a:pPr marL="457200" indent="-457200">
              <a:buFont typeface="+mj-lt"/>
              <a:buAutoNum type="arabicPeriod"/>
            </a:pP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ESN Ljubljana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office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during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office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hours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pisarna ESN Ljubljana (v času uradnih ur)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with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cash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200" i="1" dirty="0">
                <a:latin typeface="Roboto Light" panose="02000000000000000000" pitchFamily="2" charset="0"/>
                <a:ea typeface="Roboto Light" panose="02000000000000000000" pitchFamily="2" charset="0"/>
              </a:rPr>
              <a:t>z gotovino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with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payment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card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trips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only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200" i="1" dirty="0">
                <a:latin typeface="Roboto Light" panose="02000000000000000000" pitchFamily="2" charset="0"/>
                <a:ea typeface="Roboto Light" panose="02000000000000000000" pitchFamily="2" charset="0"/>
              </a:rPr>
              <a:t>s plačilno kartico (izključno za izlete)</a:t>
            </a:r>
          </a:p>
          <a:p>
            <a:pPr marL="457200" indent="-457200">
              <a:buFont typeface="+mj-lt"/>
              <a:buAutoNum type="arabicPeriod"/>
            </a:pP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Online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payment</a:t>
            </a:r>
            <a:endParaRPr lang="sl-SI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with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payment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card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on fienta.com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100" i="1" dirty="0">
                <a:latin typeface="Roboto Light" panose="02000000000000000000" pitchFamily="2" charset="0"/>
                <a:ea typeface="Roboto Light" panose="02000000000000000000" pitchFamily="2" charset="0"/>
              </a:rPr>
              <a:t>s plačilno kartico na fienta.com</a:t>
            </a:r>
            <a:endParaRPr lang="sl-SI" sz="1100" b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bank transfer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bank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details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please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u="sng" dirty="0" err="1">
                <a:latin typeface="Roboto" panose="02000000000000000000" pitchFamily="2" charset="0"/>
                <a:ea typeface="Roboto" panose="02000000000000000000" pitchFamily="2" charset="0"/>
              </a:rPr>
              <a:t>always</a:t>
            </a:r>
            <a:r>
              <a:rPr lang="sl-SI" b="1" u="sng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u="sng" dirty="0" err="1">
                <a:latin typeface="Roboto" panose="02000000000000000000" pitchFamily="2" charset="0"/>
                <a:ea typeface="Roboto" panose="02000000000000000000" pitchFamily="2" charset="0"/>
              </a:rPr>
              <a:t>write</a:t>
            </a:r>
            <a:r>
              <a:rPr lang="sl-SI" b="1" u="sng" dirty="0">
                <a:latin typeface="Roboto" panose="02000000000000000000" pitchFamily="2" charset="0"/>
                <a:ea typeface="Roboto" panose="02000000000000000000" pitchFamily="2" charset="0"/>
              </a:rPr>
              <a:t> to </a:t>
            </a:r>
            <a:r>
              <a:rPr lang="sl-SI" b="1" u="sng" dirty="0" err="1">
                <a:latin typeface="Roboto" panose="02000000000000000000" pitchFamily="2" charset="0"/>
                <a:ea typeface="Roboto" panose="02000000000000000000" pitchFamily="2" charset="0"/>
              </a:rPr>
              <a:t>our</a:t>
            </a:r>
            <a:r>
              <a:rPr lang="sl-SI" b="1" u="sng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u="sng" dirty="0" err="1">
                <a:latin typeface="Roboto" panose="02000000000000000000" pitchFamily="2" charset="0"/>
                <a:ea typeface="Roboto" panose="02000000000000000000" pitchFamily="2" charset="0"/>
              </a:rPr>
              <a:t>events</a:t>
            </a:r>
            <a:r>
              <a:rPr lang="sl-SI" b="1" u="sng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u="sng" dirty="0" err="1">
                <a:latin typeface="Roboto" panose="02000000000000000000" pitchFamily="2" charset="0"/>
                <a:ea typeface="Roboto" panose="02000000000000000000" pitchFamily="2" charset="0"/>
              </a:rPr>
              <a:t>email</a:t>
            </a:r>
            <a:r>
              <a:rPr lang="sl-SI" b="1" u="sng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u="sng" dirty="0" err="1">
                <a:latin typeface="Roboto" panose="02000000000000000000" pitchFamily="2" charset="0"/>
                <a:ea typeface="Roboto" panose="02000000000000000000" pitchFamily="2" charset="0"/>
              </a:rPr>
              <a:t>address</a:t>
            </a:r>
            <a:r>
              <a:rPr lang="sl-SI" b="1" u="sng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u="sng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esnlj.events@gmail.com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, as bank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details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bank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transfers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are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different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between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some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events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trips.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200" i="1" dirty="0">
                <a:latin typeface="Roboto Light" panose="02000000000000000000" pitchFamily="2" charset="0"/>
                <a:ea typeface="Roboto Light" panose="02000000000000000000" pitchFamily="2" charset="0"/>
              </a:rPr>
              <a:t>Za bančne podatke nam prosim </a:t>
            </a:r>
            <a:r>
              <a:rPr lang="sl-SI" sz="1200" b="1" i="1" dirty="0">
                <a:latin typeface="Roboto Light" panose="02000000000000000000" pitchFamily="2" charset="0"/>
                <a:ea typeface="Roboto Light" panose="02000000000000000000" pitchFamily="2" charset="0"/>
              </a:rPr>
              <a:t>vedno pošljite elektronsko sporočilo na naš elektronski naslov </a:t>
            </a:r>
            <a:r>
              <a:rPr lang="sl-SI" sz="1200" b="1" i="1" dirty="0">
                <a:latin typeface="Roboto Light" panose="02000000000000000000" pitchFamily="2" charset="0"/>
                <a:ea typeface="Roboto Light" panose="02000000000000000000" pitchFamily="2" charset="0"/>
                <a:hlinkClick r:id="rId2"/>
              </a:rPr>
              <a:t>esnlj.events@gmail.com</a:t>
            </a:r>
            <a:r>
              <a:rPr lang="sl-SI" sz="1200" b="1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sl-SI" sz="1200" i="1" dirty="0">
                <a:latin typeface="Roboto Light" panose="02000000000000000000" pitchFamily="2" charset="0"/>
                <a:ea typeface="Roboto Light" panose="02000000000000000000" pitchFamily="2" charset="0"/>
              </a:rPr>
              <a:t>saj se podatki za bančno nakazilo medsebojno razlikujejo pri različnih dogodkih in izletih.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6126974"/>
            <a:ext cx="1070995" cy="5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006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Public transport</a:t>
            </a:r>
            <a:b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sz="2800" i="1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Javni</a:t>
            </a:r>
            <a:r>
              <a:rPr lang="en-GB" sz="2800" i="1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2800" i="1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prevoz</a:t>
            </a:r>
            <a:endParaRPr lang="sl-SI" sz="2800" i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6126974"/>
            <a:ext cx="1070995" cy="596187"/>
          </a:xfrm>
          <a:prstGeom prst="rect">
            <a:avLst/>
          </a:prstGeom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9CAF1CE-25EF-7CE3-5BCD-A82302D6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613"/>
            <a:ext cx="10972800" cy="403542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public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city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bus transport (LPP)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javni mestni avtobusni prevoz (LPP)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,00 EUR /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monthly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ticket</a:t>
            </a:r>
            <a:br>
              <a:rPr lang="sl-SI" dirty="0"/>
            </a:br>
            <a:r>
              <a:rPr lang="sl-SI" sz="1200" i="1" dirty="0">
                <a:latin typeface="Roboto Light" panose="02000000000000000000" pitchFamily="2" charset="0"/>
                <a:ea typeface="Roboto Light" panose="02000000000000000000" pitchFamily="2" charset="0"/>
              </a:rPr>
              <a:t>2</a:t>
            </a:r>
            <a:r>
              <a:rPr lang="en-GB" sz="1200" i="1" dirty="0">
                <a:latin typeface="Roboto Light" panose="02000000000000000000" pitchFamily="2" charset="0"/>
                <a:ea typeface="Roboto Light" panose="02000000000000000000" pitchFamily="2" charset="0"/>
              </a:rPr>
              <a:t>0</a:t>
            </a:r>
            <a:r>
              <a:rPr lang="sl-SI" sz="1200" i="1" dirty="0">
                <a:latin typeface="Roboto Light" panose="02000000000000000000" pitchFamily="2" charset="0"/>
                <a:ea typeface="Roboto Light" panose="02000000000000000000" pitchFamily="2" charset="0"/>
              </a:rPr>
              <a:t>,00 EUR / mesečna vozovnica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sl-SI" sz="1900" dirty="0">
                <a:latin typeface="Roboto" panose="02000000000000000000" pitchFamily="2" charset="0"/>
                <a:ea typeface="Roboto" panose="02000000000000000000" pitchFamily="2" charset="0"/>
              </a:rPr>
              <a:t>LPP </a:t>
            </a:r>
            <a:r>
              <a:rPr lang="sl-SI" sz="1900" dirty="0" err="1">
                <a:latin typeface="Roboto" panose="02000000000000000000" pitchFamily="2" charset="0"/>
                <a:ea typeface="Roboto" panose="02000000000000000000" pitchFamily="2" charset="0"/>
              </a:rPr>
              <a:t>passenger</a:t>
            </a:r>
            <a:r>
              <a:rPr lang="sl-SI" sz="1900" dirty="0">
                <a:latin typeface="Roboto" panose="02000000000000000000" pitchFamily="2" charset="0"/>
                <a:ea typeface="Roboto" panose="02000000000000000000" pitchFamily="2" charset="0"/>
              </a:rPr>
              <a:t> center (Slovenska cesta 56, 1000 Ljubljana) –</a:t>
            </a:r>
            <a:r>
              <a:rPr lang="en-GB" sz="1900" dirty="0">
                <a:latin typeface="Roboto" panose="02000000000000000000" pitchFamily="2" charset="0"/>
                <a:ea typeface="Roboto" panose="02000000000000000000" pitchFamily="2" charset="0"/>
              </a:rPr>
              <a:t> opening hours from Monday to Friday from 6:30 to 15:30, and on Wednesday from 6:30 to 17:00</a:t>
            </a:r>
            <a:br>
              <a:rPr lang="sl-SI" sz="19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200" i="1" dirty="0">
                <a:latin typeface="Roboto Light" panose="02000000000000000000" pitchFamily="2" charset="0"/>
                <a:ea typeface="Roboto Light" panose="02000000000000000000" pitchFamily="2" charset="0"/>
              </a:rPr>
              <a:t>LPP potniški center (Slovenska cesta 56, 1000 Ljubljana) – </a:t>
            </a:r>
            <a:r>
              <a:rPr lang="en-GB" sz="12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delovni</a:t>
            </a:r>
            <a:r>
              <a:rPr lang="en-GB" sz="12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GB" sz="12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čas</a:t>
            </a:r>
            <a:r>
              <a:rPr lang="en-GB" sz="1200" i="1" dirty="0">
                <a:latin typeface="Roboto Light" panose="02000000000000000000" pitchFamily="2" charset="0"/>
                <a:ea typeface="Roboto Light" panose="02000000000000000000" pitchFamily="2" charset="0"/>
              </a:rPr>
              <a:t> od </a:t>
            </a:r>
            <a:r>
              <a:rPr lang="en-GB" sz="12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ponedeljka</a:t>
            </a:r>
            <a:r>
              <a:rPr lang="en-GB" sz="1200" i="1" dirty="0">
                <a:latin typeface="Roboto Light" panose="02000000000000000000" pitchFamily="2" charset="0"/>
                <a:ea typeface="Roboto Light" panose="02000000000000000000" pitchFamily="2" charset="0"/>
              </a:rPr>
              <a:t> do </a:t>
            </a:r>
            <a:r>
              <a:rPr lang="en-GB" sz="12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petka</a:t>
            </a:r>
            <a:r>
              <a:rPr lang="en-GB" sz="1200" i="1" dirty="0">
                <a:latin typeface="Roboto Light" panose="02000000000000000000" pitchFamily="2" charset="0"/>
                <a:ea typeface="Roboto Light" panose="02000000000000000000" pitchFamily="2" charset="0"/>
              </a:rPr>
              <a:t> od 8:00 do 15:30 in </a:t>
            </a:r>
            <a:r>
              <a:rPr lang="en-GB" sz="12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ob</a:t>
            </a:r>
            <a:r>
              <a:rPr lang="en-GB" sz="12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GB" sz="12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sredah</a:t>
            </a:r>
            <a:r>
              <a:rPr lang="en-GB" sz="1200" i="1" dirty="0">
                <a:latin typeface="Roboto Light" panose="02000000000000000000" pitchFamily="2" charset="0"/>
                <a:ea typeface="Roboto Light" panose="02000000000000000000" pitchFamily="2" charset="0"/>
              </a:rPr>
              <a:t> od 8:00 do 17:00</a:t>
            </a:r>
            <a:endParaRPr lang="sl-SI" sz="1900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C4E7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public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bikes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BicikeLJ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br>
              <a:rPr lang="sl-SI" sz="1400" i="1" dirty="0">
                <a:solidFill>
                  <a:srgbClr val="262626"/>
                </a:solidFill>
                <a:latin typeface="Avenir Next LT Pro"/>
              </a:rPr>
            </a:br>
            <a:r>
              <a:rPr lang="sl-SI" sz="1400" i="1" dirty="0">
                <a:solidFill>
                  <a:srgbClr val="26262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javna kolesa (</a:t>
            </a:r>
            <a:r>
              <a:rPr lang="sl-SI" sz="1400" i="1" dirty="0" err="1">
                <a:solidFill>
                  <a:srgbClr val="26262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BicikeLJ</a:t>
            </a:r>
            <a:r>
              <a:rPr lang="sl-SI" sz="1400" i="1" dirty="0">
                <a:solidFill>
                  <a:srgbClr val="26262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</a:p>
          <a:p>
            <a:pPr marL="571500" lvl="1" indent="-342900">
              <a:spcBef>
                <a:spcPts val="1000"/>
              </a:spcBef>
              <a:buClr>
                <a:srgbClr val="EC4E70"/>
              </a:buClr>
              <a:buFont typeface="Arial" panose="020B0604020202020204" pitchFamily="34" charset="0"/>
              <a:buChar char="•"/>
              <a:defRPr/>
            </a:pPr>
            <a:r>
              <a:rPr kumimoji="0" lang="sl-SI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3,00 EUR / </a:t>
            </a:r>
            <a:r>
              <a:rPr kumimoji="0" lang="sl-SI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yearly</a:t>
            </a:r>
            <a:r>
              <a:rPr kumimoji="0" lang="sl-SI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sl-SI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fee</a:t>
            </a:r>
            <a:br>
              <a:rPr kumimoji="0" lang="sl-SI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r>
              <a:rPr kumimoji="0" lang="sl-SI" sz="11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3</a:t>
            </a:r>
            <a:r>
              <a:rPr lang="sl-SI" sz="1100" i="1" dirty="0">
                <a:solidFill>
                  <a:srgbClr val="26262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,00 EUR / letna pristojbina</a:t>
            </a:r>
            <a:endParaRPr kumimoji="0" lang="sl-SI" sz="1100" b="0" i="1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Urbana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app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bus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schedule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single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bus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tickets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parking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payment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, … )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aplikacija Urbana </a:t>
            </a:r>
            <a:r>
              <a:rPr lang="sl-SI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(avtobusni vozni red, posamezne vozovnice za avtobus, plačilo parkirnine, … )</a:t>
            </a:r>
            <a:endParaRPr lang="sl-SI" sz="1400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Get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own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bike (bolha.com, bike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repair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shops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kupi svoje lastno kolo (bolha.com, servisi in prodajalne koles)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278529370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D0E1E5-05AE-D38F-DB4D-5BDE4030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Healthcare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 &amp;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residence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permit</a:t>
            </a:r>
            <a:b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sl-SI" sz="2800" i="1" dirty="0">
                <a:latin typeface="Roboto Medium" panose="02000000000000000000" pitchFamily="2" charset="0"/>
                <a:ea typeface="Roboto Medium" panose="02000000000000000000" pitchFamily="2" charset="0"/>
              </a:rPr>
              <a:t>Zdravstvo &amp; dovoljenje prebivanja</a:t>
            </a:r>
            <a:endParaRPr lang="sl-SI" i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E7AAC-F5B0-0ED2-61F0-8FDDF6F8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EMERGENCY NUMBER: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112</a:t>
            </a:r>
            <a:b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Številka za klic v sili: 112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Students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healthcare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center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(Aškerčeva cesta 4, 1000 Ljubljana)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Študentski zdravstveni dom (</a:t>
            </a: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Aškrčeva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cesta 4, 1000 Ljubljana)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Residence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permit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information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https://www.uni-lj.si/en/study/international-students/temporary-residence-permit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sl-SI" dirty="0"/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informacije o dovoljenju za prebivanje: 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  <a:hlinkClick r:id="rId2"/>
              </a:rPr>
              <a:t>https://www.uni-lj.si/en/study/international-students/temporary-residence-permit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Special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desk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exchange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students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(Tobačna ulica 5, 1000 Ljubljana)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From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16 – 27 </a:t>
            </a: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February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2026 (</a:t>
            </a:r>
            <a:r>
              <a:rPr lang="sl-SI" sz="1400" i="1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Monday</a:t>
            </a:r>
            <a:r>
              <a:rPr lang="sl-SI" sz="1400" i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sl-SI" sz="1400" i="1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Tuesday</a:t>
            </a:r>
            <a:r>
              <a:rPr lang="sl-SI" sz="1400" i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sl-SI" sz="1400" i="1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Wednesday</a:t>
            </a:r>
            <a:r>
              <a:rPr lang="sl-SI" sz="1400" i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sl-SI" sz="1400" i="1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from</a:t>
            </a:r>
            <a:r>
              <a:rPr lang="sl-SI" sz="1400" i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10am to 2pm , </a:t>
            </a:r>
            <a:r>
              <a:rPr lang="sl-SI" sz="1400" i="1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Friday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from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9am to 1 </a:t>
            </a: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pm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)</a:t>
            </a:r>
            <a:endParaRPr lang="sl-SI" sz="1400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Document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review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table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(UL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Faculty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of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Arts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, Tobačna ulica 5,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above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restaurant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Marjetica, 3rd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floor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Monday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Tuesday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Wednesday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and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Friday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, 16 - 27 </a:t>
            </a: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February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from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9am to 1pm.</a:t>
            </a:r>
            <a:br>
              <a:rPr lang="sl-SI" sz="13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6126974"/>
            <a:ext cx="1070995" cy="5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9647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D0E1E5-05AE-D38F-DB4D-5BDE4030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Student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work</a:t>
            </a:r>
            <a:b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sl-SI" sz="2800" i="1" dirty="0">
                <a:latin typeface="Roboto Medium" panose="02000000000000000000" pitchFamily="2" charset="0"/>
                <a:ea typeface="Roboto Medium" panose="02000000000000000000" pitchFamily="2" charset="0"/>
              </a:rPr>
              <a:t>Študentsko delo</a:t>
            </a:r>
            <a:endParaRPr lang="sl-SI" i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E7AAC-F5B0-0ED2-61F0-8FDDF6F8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Slovenian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TAX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number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(Administrative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unit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– Davčna ulica 1, 1000 Ljubljana)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slovenska davčna številka (Administrative </a:t>
            </a: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unit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– Davčna ulica 1, 1000 Ljubljana) 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bank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account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at one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of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Slovenian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banks</a:t>
            </a:r>
            <a:br>
              <a:rPr lang="sl-SI" dirty="0"/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bančni račun na eni izmed slovenskih bank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referral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from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student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service</a:t>
            </a:r>
            <a:br>
              <a:rPr lang="sl-SI" dirty="0"/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napotnico za delo s strani študentskega servisa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International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student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card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sl-SI" i="1" dirty="0" err="1">
                <a:latin typeface="Roboto" panose="02000000000000000000" pitchFamily="2" charset="0"/>
                <a:ea typeface="Roboto" panose="02000000000000000000" pitchFamily="2" charset="0"/>
              </a:rPr>
              <a:t>internship</a:t>
            </a:r>
            <a:r>
              <a:rPr lang="sl-SI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i="1" dirty="0" err="1">
                <a:latin typeface="Roboto" panose="02000000000000000000" pitchFamily="2" charset="0"/>
                <a:ea typeface="Roboto" panose="02000000000000000000" pitchFamily="2" charset="0"/>
              </a:rPr>
              <a:t>only</a:t>
            </a:r>
            <a:r>
              <a:rPr lang="sl-SI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i="1" dirty="0" err="1">
                <a:latin typeface="Roboto" panose="02000000000000000000" pitchFamily="2" charset="0"/>
                <a:ea typeface="Roboto" panose="02000000000000000000" pitchFamily="2" charset="0"/>
              </a:rPr>
              <a:t>students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mednarodno študentsko izkaznico (študentje v Sloveniji izključno na študijski praksi)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6126974"/>
            <a:ext cx="1070995" cy="5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51536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F52A5B-5810-4130-A3DB-FD2582D05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FE145C-BED6-4533-8211-7AC773F7A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16078" cy="6858000"/>
          </a:xfrm>
          <a:custGeom>
            <a:avLst/>
            <a:gdLst>
              <a:gd name="connsiteX0" fmla="*/ 8183400 w 8916078"/>
              <a:gd name="connsiteY0" fmla="*/ 3865853 h 6820849"/>
              <a:gd name="connsiteX1" fmla="*/ 8259593 w 8916078"/>
              <a:gd name="connsiteY1" fmla="*/ 3878252 h 6820849"/>
              <a:gd name="connsiteX2" fmla="*/ 8529076 w 8916078"/>
              <a:gd name="connsiteY2" fmla="*/ 4345010 h 6820849"/>
              <a:gd name="connsiteX3" fmla="*/ 8062319 w 8916078"/>
              <a:gd name="connsiteY3" fmla="*/ 4614493 h 6820849"/>
              <a:gd name="connsiteX4" fmla="*/ 7792836 w 8916078"/>
              <a:gd name="connsiteY4" fmla="*/ 4147735 h 6820849"/>
              <a:gd name="connsiteX5" fmla="*/ 8183400 w 8916078"/>
              <a:gd name="connsiteY5" fmla="*/ 3865853 h 6820849"/>
              <a:gd name="connsiteX6" fmla="*/ 8734942 w 8916078"/>
              <a:gd name="connsiteY6" fmla="*/ 2667480 h 6820849"/>
              <a:gd name="connsiteX7" fmla="*/ 8773412 w 8916078"/>
              <a:gd name="connsiteY7" fmla="*/ 2673741 h 6820849"/>
              <a:gd name="connsiteX8" fmla="*/ 8909474 w 8916078"/>
              <a:gd name="connsiteY8" fmla="*/ 2909407 h 6820849"/>
              <a:gd name="connsiteX9" fmla="*/ 8673808 w 8916078"/>
              <a:gd name="connsiteY9" fmla="*/ 3045469 h 6820849"/>
              <a:gd name="connsiteX10" fmla="*/ 8537746 w 8916078"/>
              <a:gd name="connsiteY10" fmla="*/ 2809802 h 6820849"/>
              <a:gd name="connsiteX11" fmla="*/ 8697151 w 8916078"/>
              <a:gd name="connsiteY11" fmla="*/ 2668961 h 6820849"/>
              <a:gd name="connsiteX12" fmla="*/ 8734942 w 8916078"/>
              <a:gd name="connsiteY12" fmla="*/ 2667480 h 6820849"/>
              <a:gd name="connsiteX13" fmla="*/ 8776652 w 8916078"/>
              <a:gd name="connsiteY13" fmla="*/ 1 h 6820849"/>
              <a:gd name="connsiteX14" fmla="*/ 8786961 w 8916078"/>
              <a:gd name="connsiteY14" fmla="*/ 42970 h 6820849"/>
              <a:gd name="connsiteX15" fmla="*/ 8775876 w 8916078"/>
              <a:gd name="connsiteY15" fmla="*/ 219853 h 6820849"/>
              <a:gd name="connsiteX16" fmla="*/ 8229255 w 8916078"/>
              <a:gd name="connsiteY16" fmla="*/ 535444 h 6820849"/>
              <a:gd name="connsiteX17" fmla="*/ 7899142 w 8916078"/>
              <a:gd name="connsiteY17" fmla="*/ 78053 h 6820849"/>
              <a:gd name="connsiteX18" fmla="*/ 7911844 w 8916078"/>
              <a:gd name="connsiteY18" fmla="*/ 1 h 6820849"/>
              <a:gd name="connsiteX19" fmla="*/ 0 w 8916078"/>
              <a:gd name="connsiteY19" fmla="*/ 0 h 6820849"/>
              <a:gd name="connsiteX20" fmla="*/ 3064542 w 8916078"/>
              <a:gd name="connsiteY20" fmla="*/ 1 h 6820849"/>
              <a:gd name="connsiteX21" fmla="*/ 3626351 w 8916078"/>
              <a:gd name="connsiteY21" fmla="*/ 1 h 6820849"/>
              <a:gd name="connsiteX22" fmla="*/ 6388767 w 8916078"/>
              <a:gd name="connsiteY22" fmla="*/ 1 h 6820849"/>
              <a:gd name="connsiteX23" fmla="*/ 7293415 w 8916078"/>
              <a:gd name="connsiteY23" fmla="*/ 1 h 6820849"/>
              <a:gd name="connsiteX24" fmla="*/ 7285291 w 8916078"/>
              <a:gd name="connsiteY24" fmla="*/ 184997 h 6820849"/>
              <a:gd name="connsiteX25" fmla="*/ 7288318 w 8916078"/>
              <a:gd name="connsiteY25" fmla="*/ 419996 h 6820849"/>
              <a:gd name="connsiteX26" fmla="*/ 7736280 w 8916078"/>
              <a:gd name="connsiteY26" fmla="*/ 1068100 h 6820849"/>
              <a:gd name="connsiteX27" fmla="*/ 8184147 w 8916078"/>
              <a:gd name="connsiteY27" fmla="*/ 2589406 h 6820849"/>
              <a:gd name="connsiteX28" fmla="*/ 7738154 w 8916078"/>
              <a:gd name="connsiteY28" fmla="*/ 3164270 h 6820849"/>
              <a:gd name="connsiteX29" fmla="*/ 7579762 w 8916078"/>
              <a:gd name="connsiteY29" fmla="*/ 4641256 h 6820849"/>
              <a:gd name="connsiteX30" fmla="*/ 8191492 w 8916078"/>
              <a:gd name="connsiteY30" fmla="*/ 5670858 h 6820849"/>
              <a:gd name="connsiteX31" fmla="*/ 8477065 w 8916078"/>
              <a:gd name="connsiteY31" fmla="*/ 6707671 h 6820849"/>
              <a:gd name="connsiteX32" fmla="*/ 8478852 w 8916078"/>
              <a:gd name="connsiteY32" fmla="*/ 6820849 h 6820849"/>
              <a:gd name="connsiteX33" fmla="*/ 0 w 8916078"/>
              <a:gd name="connsiteY33" fmla="*/ 6820849 h 6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16078" h="6820849">
                <a:moveTo>
                  <a:pt x="8183400" y="3865853"/>
                </a:moveTo>
                <a:cubicBezTo>
                  <a:pt x="8208679" y="3867370"/>
                  <a:pt x="8234181" y="3871443"/>
                  <a:pt x="8259593" y="3878252"/>
                </a:cubicBezTo>
                <a:cubicBezTo>
                  <a:pt x="8462901" y="3932728"/>
                  <a:pt x="8583552" y="4141703"/>
                  <a:pt x="8529076" y="4345010"/>
                </a:cubicBezTo>
                <a:cubicBezTo>
                  <a:pt x="8474600" y="4548317"/>
                  <a:pt x="8265626" y="4668969"/>
                  <a:pt x="8062319" y="4614493"/>
                </a:cubicBezTo>
                <a:cubicBezTo>
                  <a:pt x="7859012" y="4560017"/>
                  <a:pt x="7738360" y="4351042"/>
                  <a:pt x="7792836" y="4147735"/>
                </a:cubicBezTo>
                <a:cubicBezTo>
                  <a:pt x="7840502" y="3969841"/>
                  <a:pt x="8006457" y="3855230"/>
                  <a:pt x="8183400" y="3865853"/>
                </a:cubicBezTo>
                <a:close/>
                <a:moveTo>
                  <a:pt x="8734942" y="2667480"/>
                </a:moveTo>
                <a:cubicBezTo>
                  <a:pt x="8747705" y="2668246"/>
                  <a:pt x="8760581" y="2670303"/>
                  <a:pt x="8773412" y="2673741"/>
                </a:cubicBezTo>
                <a:cubicBezTo>
                  <a:pt x="8876062" y="2701246"/>
                  <a:pt x="8936980" y="2806757"/>
                  <a:pt x="8909474" y="2909407"/>
                </a:cubicBezTo>
                <a:cubicBezTo>
                  <a:pt x="8881969" y="3012057"/>
                  <a:pt x="8776458" y="3072974"/>
                  <a:pt x="8673808" y="3045469"/>
                </a:cubicBezTo>
                <a:cubicBezTo>
                  <a:pt x="8571158" y="3017965"/>
                  <a:pt x="8510241" y="2912452"/>
                  <a:pt x="8537746" y="2809802"/>
                </a:cubicBezTo>
                <a:cubicBezTo>
                  <a:pt x="8558375" y="2732815"/>
                  <a:pt x="8622882" y="2679302"/>
                  <a:pt x="8697151" y="2668961"/>
                </a:cubicBezTo>
                <a:cubicBezTo>
                  <a:pt x="8709529" y="2667237"/>
                  <a:pt x="8722180" y="2666714"/>
                  <a:pt x="8734942" y="2667480"/>
                </a:cubicBezTo>
                <a:close/>
                <a:moveTo>
                  <a:pt x="8776652" y="1"/>
                </a:moveTo>
                <a:lnTo>
                  <a:pt x="8786961" y="42970"/>
                </a:lnTo>
                <a:cubicBezTo>
                  <a:pt x="8794957" y="100392"/>
                  <a:pt x="8791826" y="160330"/>
                  <a:pt x="8775876" y="219853"/>
                </a:cubicBezTo>
                <a:cubicBezTo>
                  <a:pt x="8712079" y="457946"/>
                  <a:pt x="8467349" y="599241"/>
                  <a:pt x="8229255" y="535444"/>
                </a:cubicBezTo>
                <a:cubicBezTo>
                  <a:pt x="8020924" y="479621"/>
                  <a:pt x="7886703" y="285271"/>
                  <a:pt x="7899142" y="78053"/>
                </a:cubicBezTo>
                <a:lnTo>
                  <a:pt x="7911844" y="1"/>
                </a:lnTo>
                <a:close/>
                <a:moveTo>
                  <a:pt x="0" y="0"/>
                </a:moveTo>
                <a:lnTo>
                  <a:pt x="3064542" y="1"/>
                </a:lnTo>
                <a:lnTo>
                  <a:pt x="3626351" y="1"/>
                </a:lnTo>
                <a:lnTo>
                  <a:pt x="6388767" y="1"/>
                </a:lnTo>
                <a:lnTo>
                  <a:pt x="7293415" y="1"/>
                </a:lnTo>
                <a:lnTo>
                  <a:pt x="7285291" y="184997"/>
                </a:lnTo>
                <a:cubicBezTo>
                  <a:pt x="7283933" y="263521"/>
                  <a:pt x="7284806" y="341911"/>
                  <a:pt x="7288318" y="419996"/>
                </a:cubicBezTo>
                <a:cubicBezTo>
                  <a:pt x="7301507" y="709488"/>
                  <a:pt x="7530168" y="891535"/>
                  <a:pt x="7736280" y="1068100"/>
                </a:cubicBezTo>
                <a:cubicBezTo>
                  <a:pt x="8250069" y="1508062"/>
                  <a:pt x="8424916" y="2032159"/>
                  <a:pt x="8184147" y="2589406"/>
                </a:cubicBezTo>
                <a:cubicBezTo>
                  <a:pt x="8090773" y="2805524"/>
                  <a:pt x="7909218" y="2993264"/>
                  <a:pt x="7738154" y="3164270"/>
                </a:cubicBezTo>
                <a:cubicBezTo>
                  <a:pt x="7279360" y="3622745"/>
                  <a:pt x="7298159" y="4154456"/>
                  <a:pt x="7579762" y="4641256"/>
                </a:cubicBezTo>
                <a:cubicBezTo>
                  <a:pt x="7780382" y="4986833"/>
                  <a:pt x="8020938" y="5311557"/>
                  <a:pt x="8191492" y="5670858"/>
                </a:cubicBezTo>
                <a:cubicBezTo>
                  <a:pt x="8357544" y="6019043"/>
                  <a:pt x="8456063" y="6366409"/>
                  <a:pt x="8477065" y="6707671"/>
                </a:cubicBezTo>
                <a:lnTo>
                  <a:pt x="8478852" y="6820849"/>
                </a:lnTo>
                <a:lnTo>
                  <a:pt x="0" y="68208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AD048B-C03B-3995-2791-ABA458298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6029325" cy="1325563"/>
          </a:xfrm>
        </p:spPr>
        <p:txBody>
          <a:bodyPr>
            <a:normAutofit/>
          </a:bodyPr>
          <a:lstStyle/>
          <a:p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ESN Ljubljana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D10F97-D2FE-EED4-BDD2-87FC2A49F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204"/>
            <a:ext cx="6481313" cy="403653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100" dirty="0" err="1">
                <a:latin typeface="Roboto" panose="02000000000000000000" pitchFamily="2" charset="0"/>
                <a:ea typeface="Roboto" panose="02000000000000000000" pitchFamily="2" charset="0"/>
              </a:rPr>
              <a:t>our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sz="1100" b="1" dirty="0" err="1">
                <a:latin typeface="Roboto" panose="02000000000000000000" pitchFamily="2" charset="0"/>
                <a:ea typeface="Roboto" panose="02000000000000000000" pitchFamily="2" charset="0"/>
              </a:rPr>
              <a:t>email</a:t>
            </a:r>
            <a:r>
              <a:rPr lang="sl-SI" sz="11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sz="1100" b="1" dirty="0" err="1">
                <a:latin typeface="Roboto" panose="02000000000000000000" pitchFamily="2" charset="0"/>
                <a:ea typeface="Roboto" panose="02000000000000000000" pitchFamily="2" charset="0"/>
              </a:rPr>
              <a:t>address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esn@sou-lj.si</a:t>
            </a:r>
            <a:b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100" i="1" dirty="0">
                <a:latin typeface="Roboto Light" panose="02000000000000000000" pitchFamily="2" charset="0"/>
                <a:ea typeface="Roboto Light" panose="02000000000000000000" pitchFamily="2" charset="0"/>
              </a:rPr>
              <a:t>naš elektronski naslov: </a:t>
            </a:r>
            <a:r>
              <a:rPr lang="sl-SI" sz="1100" i="1" dirty="0">
                <a:latin typeface="Roboto Light" panose="02000000000000000000" pitchFamily="2" charset="0"/>
                <a:ea typeface="Roboto Light" panose="02000000000000000000" pitchFamily="2" charset="0"/>
                <a:hlinkClick r:id="rId2"/>
              </a:rPr>
              <a:t>esn@sou-lj.si</a:t>
            </a:r>
            <a:endParaRPr lang="sl-SI" sz="1100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ESN Ljubljana 2025/26 – </a:t>
            </a:r>
            <a:r>
              <a:rPr lang="sl-SI" sz="1100" b="1" dirty="0" err="1">
                <a:latin typeface="Roboto" panose="02000000000000000000" pitchFamily="2" charset="0"/>
                <a:ea typeface="Roboto" panose="02000000000000000000" pitchFamily="2" charset="0"/>
              </a:rPr>
              <a:t>Official</a:t>
            </a:r>
            <a:r>
              <a:rPr lang="sl-SI" sz="1100" b="1" dirty="0">
                <a:latin typeface="Roboto" panose="02000000000000000000" pitchFamily="2" charset="0"/>
                <a:ea typeface="Roboto" panose="02000000000000000000" pitchFamily="2" charset="0"/>
              </a:rPr>
              <a:t> Telegram CHANNEL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https://t.me/esnljubljana2025_26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ESN Ljubljana 2025/26 – </a:t>
            </a:r>
            <a:r>
              <a:rPr lang="sl-SI" sz="1100" b="1" dirty="0" err="1">
                <a:latin typeface="Roboto" panose="02000000000000000000" pitchFamily="2" charset="0"/>
                <a:ea typeface="Roboto" panose="02000000000000000000" pitchFamily="2" charset="0"/>
              </a:rPr>
              <a:t>Official</a:t>
            </a:r>
            <a:r>
              <a:rPr lang="sl-SI" sz="1100" b="1" dirty="0">
                <a:latin typeface="Roboto" panose="02000000000000000000" pitchFamily="2" charset="0"/>
                <a:ea typeface="Roboto" panose="02000000000000000000" pitchFamily="2" charset="0"/>
              </a:rPr>
              <a:t> Telegram CHAT GROUP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https://t.me/+bjpIGu4poUs5Yjg0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100" b="1" dirty="0" err="1">
                <a:latin typeface="Roboto" panose="02000000000000000000" pitchFamily="2" charset="0"/>
                <a:ea typeface="Roboto" panose="02000000000000000000" pitchFamily="2" charset="0"/>
              </a:rPr>
              <a:t>Events</a:t>
            </a:r>
            <a:r>
              <a:rPr lang="sl-SI" sz="11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sz="1100" b="1" dirty="0" err="1">
                <a:latin typeface="Roboto" panose="02000000000000000000" pitchFamily="2" charset="0"/>
                <a:ea typeface="Roboto" panose="02000000000000000000" pitchFamily="2" charset="0"/>
              </a:rPr>
              <a:t>registration</a:t>
            </a:r>
            <a:r>
              <a:rPr lang="sl-SI" sz="11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sz="1100" b="1" dirty="0" err="1">
                <a:latin typeface="Roboto" panose="02000000000000000000" pitchFamily="2" charset="0"/>
                <a:ea typeface="Roboto" panose="02000000000000000000" pitchFamily="2" charset="0"/>
              </a:rPr>
              <a:t>website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https://esn-sou-lj.si/</a:t>
            </a:r>
            <a:b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100" i="1" dirty="0">
                <a:latin typeface="Roboto Light" panose="02000000000000000000" pitchFamily="2" charset="0"/>
                <a:ea typeface="Roboto Light" panose="02000000000000000000" pitchFamily="2" charset="0"/>
              </a:rPr>
              <a:t>Spletna stran za prijavo na dogodke: </a:t>
            </a:r>
            <a:r>
              <a:rPr lang="sl-SI" sz="1100" i="1" dirty="0">
                <a:latin typeface="Roboto Light" panose="02000000000000000000" pitchFamily="2" charset="0"/>
                <a:ea typeface="Roboto Light" panose="02000000000000000000" pitchFamily="2" charset="0"/>
                <a:hlinkClick r:id="rId5"/>
              </a:rPr>
              <a:t>https://esn-sou-lj.si/</a:t>
            </a:r>
            <a:r>
              <a:rPr lang="sl-SI" sz="11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100" b="1" dirty="0">
                <a:latin typeface="Roboto" panose="02000000000000000000" pitchFamily="2" charset="0"/>
                <a:ea typeface="Roboto" panose="02000000000000000000" pitchFamily="2" charset="0"/>
              </a:rPr>
              <a:t>Facebook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sl-SI" sz="1100" i="1" dirty="0">
                <a:latin typeface="Roboto" panose="02000000000000000000" pitchFamily="2" charset="0"/>
                <a:ea typeface="Roboto" panose="02000000000000000000" pitchFamily="2" charset="0"/>
              </a:rPr>
              <a:t>@</a:t>
            </a:r>
            <a:r>
              <a:rPr lang="en-GB" sz="1100" i="1" dirty="0" err="1">
                <a:latin typeface="Roboto" panose="02000000000000000000" pitchFamily="2" charset="0"/>
                <a:ea typeface="Roboto" panose="02000000000000000000" pitchFamily="2" charset="0"/>
              </a:rPr>
              <a:t>esnl</a:t>
            </a:r>
            <a:r>
              <a:rPr lang="sl-SI" sz="1100" i="1" dirty="0" err="1">
                <a:latin typeface="Roboto" panose="02000000000000000000" pitchFamily="2" charset="0"/>
                <a:ea typeface="Roboto" panose="02000000000000000000" pitchFamily="2" charset="0"/>
              </a:rPr>
              <a:t>jubljana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): 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https://www.facebook.com/</a:t>
            </a:r>
            <a:r>
              <a:rPr lang="en-GB" sz="1100" dirty="0" err="1"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esn</a:t>
            </a:r>
            <a:r>
              <a:rPr lang="sl-SI" sz="1100" dirty="0" err="1"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ljubljana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100" b="1" dirty="0" err="1">
                <a:latin typeface="Roboto" panose="02000000000000000000" pitchFamily="2" charset="0"/>
                <a:ea typeface="Roboto" panose="02000000000000000000" pitchFamily="2" charset="0"/>
              </a:rPr>
              <a:t>Instagram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sl-SI" sz="1100" i="1" dirty="0">
                <a:latin typeface="Roboto" panose="02000000000000000000" pitchFamily="2" charset="0"/>
                <a:ea typeface="Roboto" panose="02000000000000000000" pitchFamily="2" charset="0"/>
              </a:rPr>
              <a:t>@esnljubljana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): 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https://www.instagram.com/esnljubljana/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100" dirty="0" err="1">
                <a:latin typeface="Roboto" panose="02000000000000000000" pitchFamily="2" charset="0"/>
                <a:ea typeface="Roboto" panose="02000000000000000000" pitchFamily="2" charset="0"/>
              </a:rPr>
              <a:t>all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sz="1100" dirty="0" err="1">
                <a:latin typeface="Roboto" panose="02000000000000000000" pitchFamily="2" charset="0"/>
                <a:ea typeface="Roboto" panose="02000000000000000000" pitchFamily="2" charset="0"/>
              </a:rPr>
              <a:t>important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sz="1100" dirty="0" err="1">
                <a:latin typeface="Roboto" panose="02000000000000000000" pitchFamily="2" charset="0"/>
                <a:ea typeface="Roboto" panose="02000000000000000000" pitchFamily="2" charset="0"/>
              </a:rPr>
              <a:t>links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 at one place – </a:t>
            </a:r>
            <a:r>
              <a:rPr lang="sl-SI" sz="1100" b="1" dirty="0" err="1">
                <a:latin typeface="Roboto" panose="02000000000000000000" pitchFamily="2" charset="0"/>
                <a:ea typeface="Roboto" panose="02000000000000000000" pitchFamily="2" charset="0"/>
              </a:rPr>
              <a:t>LinkTree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  <a:hlinkClick r:id="rId8"/>
              </a:rPr>
              <a:t>https://linktr.ee/esnljubljana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100" i="1" dirty="0">
                <a:latin typeface="Roboto Light" panose="02000000000000000000" pitchFamily="2" charset="0"/>
                <a:ea typeface="Roboto Light" panose="02000000000000000000" pitchFamily="2" charset="0"/>
              </a:rPr>
              <a:t>vse pomembne spletne povezave na enem mestu – </a:t>
            </a:r>
            <a:r>
              <a:rPr lang="sl-SI" sz="1100" b="1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LinkTree</a:t>
            </a:r>
            <a:r>
              <a:rPr lang="sl-SI" sz="1100" i="1" dirty="0"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sl-SI" sz="1100" i="1" dirty="0">
                <a:latin typeface="Roboto Light" panose="02000000000000000000" pitchFamily="2" charset="0"/>
                <a:ea typeface="Roboto Light" panose="02000000000000000000" pitchFamily="2" charset="0"/>
                <a:hlinkClick r:id="rId8"/>
              </a:rPr>
              <a:t>https://linktr.ee/esnljubljana</a:t>
            </a:r>
            <a:r>
              <a:rPr lang="sl-SI" sz="11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ESN Ljubljana </a:t>
            </a:r>
            <a:r>
              <a:rPr lang="sl-SI" sz="1100" b="1" dirty="0" err="1">
                <a:latin typeface="Roboto" panose="02000000000000000000" pitchFamily="2" charset="0"/>
                <a:ea typeface="Roboto" panose="02000000000000000000" pitchFamily="2" charset="0"/>
              </a:rPr>
              <a:t>office</a:t>
            </a:r>
            <a:r>
              <a:rPr lang="sl-SI" sz="11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sz="1100" b="1" dirty="0" err="1">
                <a:latin typeface="Roboto" panose="02000000000000000000" pitchFamily="2" charset="0"/>
                <a:ea typeface="Roboto" panose="02000000000000000000" pitchFamily="2" charset="0"/>
              </a:rPr>
              <a:t>hours</a:t>
            </a:r>
            <a:r>
              <a:rPr lang="sl-SI" sz="11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are </a:t>
            </a:r>
            <a:r>
              <a:rPr lang="sl-SI" sz="1100" dirty="0" err="1">
                <a:latin typeface="Roboto" panose="02000000000000000000" pitchFamily="2" charset="0"/>
                <a:ea typeface="Roboto" panose="02000000000000000000" pitchFamily="2" charset="0"/>
              </a:rPr>
              <a:t>available</a:t>
            </a:r>
            <a: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  <a:t> on </a:t>
            </a:r>
            <a:r>
              <a:rPr lang="sl-SI" sz="1100" dirty="0" err="1">
                <a:latin typeface="Roboto" panose="02000000000000000000" pitchFamily="2" charset="0"/>
                <a:ea typeface="Roboto" panose="02000000000000000000" pitchFamily="2" charset="0"/>
              </a:rPr>
              <a:t>LinkTree</a:t>
            </a:r>
            <a:br>
              <a:rPr lang="sl-SI" sz="11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100" i="1" dirty="0">
                <a:latin typeface="Roboto Light" panose="02000000000000000000" pitchFamily="2" charset="0"/>
                <a:ea typeface="Roboto Light" panose="02000000000000000000" pitchFamily="2" charset="0"/>
              </a:rPr>
              <a:t>Uradne ure ESN Ljubljana pisarne so na voljo na </a:t>
            </a:r>
            <a:r>
              <a:rPr lang="sl-SI" sz="11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LinkTree</a:t>
            </a:r>
            <a:endParaRPr lang="sl-SI" sz="1100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6126974"/>
            <a:ext cx="1070995" cy="5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8687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6436FE-6431-4AA2-A47A-3613519F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0A2F2A-36D7-9307-B4AA-EFFD6BC6B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76" y="2133672"/>
            <a:ext cx="5258696" cy="2590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latin typeface="Roboto Medium" panose="02000000000000000000" pitchFamily="2" charset="0"/>
                <a:ea typeface="Roboto Medium" panose="02000000000000000000" pitchFamily="2" charset="0"/>
              </a:rPr>
              <a:t>THANK YOU!</a:t>
            </a:r>
          </a:p>
        </p:txBody>
      </p:sp>
      <p:pic>
        <p:nvPicPr>
          <p:cNvPr id="7" name="Slika 6" descr="Slika, ki vsebuje besede grafično oblikovanje, grafika, pisava, besedilo&#10;&#10;Opis je samodejno ustvarjen">
            <a:extLst>
              <a:ext uri="{FF2B5EF4-FFF2-40B4-BE49-F238E27FC236}">
                <a16:creationId xmlns:a16="http://schemas.microsoft.com/office/drawing/2014/main" id="{77649B4D-07DA-B389-5B5E-A997FE705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3" r="26139"/>
          <a:stretch/>
        </p:blipFill>
        <p:spPr>
          <a:xfrm>
            <a:off x="6364448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261390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, ki vsebuje besede slika, risanje, stenska poslikava, ulična umetnost&#10;&#10;Opis je samodejno ustvarjen">
            <a:extLst>
              <a:ext uri="{FF2B5EF4-FFF2-40B4-BE49-F238E27FC236}">
                <a16:creationId xmlns:a16="http://schemas.microsoft.com/office/drawing/2014/main" id="{D0893758-2EEF-BCFB-932F-B541A14B0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" b="183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56BD7DD2-1738-4D5D-955B-0F7C68C9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534478" y="3308697"/>
            <a:ext cx="2657521" cy="3554844"/>
          </a:xfrm>
          <a:custGeom>
            <a:avLst/>
            <a:gdLst>
              <a:gd name="connsiteX0" fmla="*/ 1231997 w 3761741"/>
              <a:gd name="connsiteY0" fmla="*/ 3753085 h 5031909"/>
              <a:gd name="connsiteX1" fmla="*/ 1491504 w 3761741"/>
              <a:gd name="connsiteY1" fmla="*/ 3915246 h 5031909"/>
              <a:gd name="connsiteX2" fmla="*/ 1372239 w 3761741"/>
              <a:gd name="connsiteY2" fmla="*/ 4360348 h 5031909"/>
              <a:gd name="connsiteX3" fmla="*/ 927138 w 3761741"/>
              <a:gd name="connsiteY3" fmla="*/ 4241084 h 5031909"/>
              <a:gd name="connsiteX4" fmla="*/ 1046403 w 3761741"/>
              <a:gd name="connsiteY4" fmla="*/ 3795982 h 5031909"/>
              <a:gd name="connsiteX5" fmla="*/ 1231997 w 3761741"/>
              <a:gd name="connsiteY5" fmla="*/ 3753085 h 5031909"/>
              <a:gd name="connsiteX6" fmla="*/ 1759997 w 3761741"/>
              <a:gd name="connsiteY6" fmla="*/ 3489191 h 5031909"/>
              <a:gd name="connsiteX7" fmla="*/ 1919508 w 3761741"/>
              <a:gd name="connsiteY7" fmla="*/ 3568587 h 5031909"/>
              <a:gd name="connsiteX8" fmla="*/ 1860512 w 3761741"/>
              <a:gd name="connsiteY8" fmla="*/ 3788765 h 5031909"/>
              <a:gd name="connsiteX9" fmla="*/ 1640334 w 3761741"/>
              <a:gd name="connsiteY9" fmla="*/ 3729768 h 5031909"/>
              <a:gd name="connsiteX10" fmla="*/ 1699331 w 3761741"/>
              <a:gd name="connsiteY10" fmla="*/ 3509591 h 5031909"/>
              <a:gd name="connsiteX11" fmla="*/ 1759997 w 3761741"/>
              <a:gd name="connsiteY11" fmla="*/ 3489191 h 5031909"/>
              <a:gd name="connsiteX12" fmla="*/ 0 w 3761741"/>
              <a:gd name="connsiteY12" fmla="*/ 0 h 5031909"/>
              <a:gd name="connsiteX13" fmla="*/ 3761741 w 3761741"/>
              <a:gd name="connsiteY13" fmla="*/ 0 h 5031909"/>
              <a:gd name="connsiteX14" fmla="*/ 3681829 w 3761741"/>
              <a:gd name="connsiteY14" fmla="*/ 50256 h 5031909"/>
              <a:gd name="connsiteX15" fmla="*/ 2937684 w 3761741"/>
              <a:gd name="connsiteY15" fmla="*/ 451413 h 5031909"/>
              <a:gd name="connsiteX16" fmla="*/ 2372686 w 3761741"/>
              <a:gd name="connsiteY16" fmla="*/ 1727662 h 5031909"/>
              <a:gd name="connsiteX17" fmla="*/ 2465529 w 3761741"/>
              <a:gd name="connsiteY17" fmla="*/ 2404960 h 5031909"/>
              <a:gd name="connsiteX18" fmla="*/ 1386395 w 3761741"/>
              <a:gd name="connsiteY18" fmla="*/ 3432457 h 5031909"/>
              <a:gd name="connsiteX19" fmla="*/ 717407 w 3761741"/>
              <a:gd name="connsiteY19" fmla="*/ 3749372 h 5031909"/>
              <a:gd name="connsiteX20" fmla="*/ 322998 w 3761741"/>
              <a:gd name="connsiteY20" fmla="*/ 4542230 h 5031909"/>
              <a:gd name="connsiteX21" fmla="*/ 7948 w 3761741"/>
              <a:gd name="connsiteY21" fmla="*/ 5025561 h 5031909"/>
              <a:gd name="connsiteX22" fmla="*/ 0 w 3761741"/>
              <a:gd name="connsiteY22" fmla="*/ 5031909 h 503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61741" h="5031909">
                <a:moveTo>
                  <a:pt x="1231997" y="3753085"/>
                </a:moveTo>
                <a:cubicBezTo>
                  <a:pt x="1336336" y="3760459"/>
                  <a:pt x="1435268" y="3817843"/>
                  <a:pt x="1491504" y="3915246"/>
                </a:cubicBezTo>
                <a:cubicBezTo>
                  <a:pt x="1581482" y="4071092"/>
                  <a:pt x="1528085" y="4270371"/>
                  <a:pt x="1372239" y="4360348"/>
                </a:cubicBezTo>
                <a:cubicBezTo>
                  <a:pt x="1216394" y="4450325"/>
                  <a:pt x="1017115" y="4396929"/>
                  <a:pt x="927138" y="4241084"/>
                </a:cubicBezTo>
                <a:cubicBezTo>
                  <a:pt x="837160" y="4085238"/>
                  <a:pt x="890557" y="3885959"/>
                  <a:pt x="1046403" y="3795982"/>
                </a:cubicBezTo>
                <a:cubicBezTo>
                  <a:pt x="1104845" y="3762240"/>
                  <a:pt x="1169394" y="3748660"/>
                  <a:pt x="1231997" y="3753085"/>
                </a:cubicBezTo>
                <a:close/>
                <a:moveTo>
                  <a:pt x="1759997" y="3489191"/>
                </a:moveTo>
                <a:cubicBezTo>
                  <a:pt x="1822331" y="3481456"/>
                  <a:pt x="1886126" y="3510769"/>
                  <a:pt x="1919508" y="3568587"/>
                </a:cubicBezTo>
                <a:cubicBezTo>
                  <a:pt x="1964017" y="3645679"/>
                  <a:pt x="1937603" y="3744256"/>
                  <a:pt x="1860512" y="3788765"/>
                </a:cubicBezTo>
                <a:cubicBezTo>
                  <a:pt x="1783420" y="3833274"/>
                  <a:pt x="1684844" y="3806860"/>
                  <a:pt x="1640334" y="3729768"/>
                </a:cubicBezTo>
                <a:cubicBezTo>
                  <a:pt x="1595825" y="3652677"/>
                  <a:pt x="1622238" y="3554100"/>
                  <a:pt x="1699331" y="3509591"/>
                </a:cubicBezTo>
                <a:cubicBezTo>
                  <a:pt x="1718604" y="3498464"/>
                  <a:pt x="1739219" y="3491769"/>
                  <a:pt x="1759997" y="3489191"/>
                </a:cubicBezTo>
                <a:close/>
                <a:moveTo>
                  <a:pt x="0" y="0"/>
                </a:moveTo>
                <a:lnTo>
                  <a:pt x="3761741" y="0"/>
                </a:lnTo>
                <a:lnTo>
                  <a:pt x="3681829" y="50256"/>
                </a:lnTo>
                <a:cubicBezTo>
                  <a:pt x="3438848" y="191089"/>
                  <a:pt x="3181881" y="311202"/>
                  <a:pt x="2937684" y="451413"/>
                </a:cubicBezTo>
                <a:cubicBezTo>
                  <a:pt x="2479845" y="715229"/>
                  <a:pt x="2214753" y="1139058"/>
                  <a:pt x="2372686" y="1727662"/>
                </a:cubicBezTo>
                <a:cubicBezTo>
                  <a:pt x="2431549" y="1947175"/>
                  <a:pt x="2491082" y="2185236"/>
                  <a:pt x="2465529" y="2404960"/>
                </a:cubicBezTo>
                <a:cubicBezTo>
                  <a:pt x="2399653" y="2971510"/>
                  <a:pt x="2011160" y="3315831"/>
                  <a:pt x="1386395" y="3432457"/>
                </a:cubicBezTo>
                <a:cubicBezTo>
                  <a:pt x="1135728" y="3479297"/>
                  <a:pt x="864140" y="3520006"/>
                  <a:pt x="717407" y="3749372"/>
                </a:cubicBezTo>
                <a:cubicBezTo>
                  <a:pt x="559240" y="3996927"/>
                  <a:pt x="433133" y="4268292"/>
                  <a:pt x="322998" y="4542230"/>
                </a:cubicBezTo>
                <a:cubicBezTo>
                  <a:pt x="247175" y="4731198"/>
                  <a:pt x="151079" y="4898056"/>
                  <a:pt x="7948" y="5025561"/>
                </a:cubicBezTo>
                <a:lnTo>
                  <a:pt x="0" y="50319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09A13B-4750-4C28-974C-8E9C13C5B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55816" y="-1555812"/>
            <a:ext cx="6858000" cy="9969624"/>
          </a:xfrm>
          <a:prstGeom prst="rect">
            <a:avLst/>
          </a:prstGeom>
          <a:gradFill>
            <a:gsLst>
              <a:gs pos="4100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5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3FE71A0-D391-A415-8953-15EC3E1A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63960"/>
            <a:ext cx="7222837" cy="18298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Location of our office </a:t>
            </a:r>
            <a:br>
              <a:rPr lang="en-US" sz="5400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US" sz="4000" i="1" dirty="0" err="1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lokacija</a:t>
            </a:r>
            <a:r>
              <a:rPr lang="en-US" sz="4000" i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4000" i="1" dirty="0" err="1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naše</a:t>
            </a:r>
            <a:r>
              <a:rPr lang="en-US" sz="4000" i="1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4000" i="1" dirty="0" err="1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pisarne</a:t>
            </a:r>
            <a:endParaRPr lang="en-US" sz="5400" i="1" dirty="0">
              <a:solidFill>
                <a:srgbClr val="FFFFFF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88ACC3E-9B44-3453-CF05-EB733F277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257675"/>
            <a:ext cx="5048250" cy="16072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Študentski</a:t>
            </a:r>
            <a:r>
              <a:rPr lang="en-US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kampus</a:t>
            </a:r>
            <a:r>
              <a:rPr lang="en-US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Pivovarniška</a:t>
            </a:r>
            <a:r>
              <a:rPr lang="en-US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ulica</a:t>
            </a:r>
            <a:r>
              <a:rPr lang="en-US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6, 1000 Ljubljana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6126974"/>
            <a:ext cx="1070995" cy="5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6492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C7988E-DDE1-28C1-096C-38416558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What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does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our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office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provide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?</a:t>
            </a:r>
            <a:b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sl-SI" sz="2800" i="1" dirty="0">
                <a:latin typeface="Roboto Medium" panose="02000000000000000000" pitchFamily="2" charset="0"/>
                <a:ea typeface="Roboto Medium" panose="02000000000000000000" pitchFamily="2" charset="0"/>
              </a:rPr>
              <a:t>Kaj vam nudi naša pisarna?</a:t>
            </a:r>
            <a:endParaRPr lang="sl-SI" i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81ABBB-C4C1-FAF3-0757-FE86ADBC6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subsidized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student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meals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system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sistem subvencionirane študentske prehrane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private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student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accommodation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search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help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pomoč pri iskanju namestitve pri zasebnikih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document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support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pomoč pri izpolnjevanju in zbiranju potrebnih dokumentov</a:t>
            </a:r>
            <a:endParaRPr lang="sl-SI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events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trips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registration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zbiranje prijav za udeležbo na dogodkih in izletih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ESN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card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provider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ponudnik kartice ESN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help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with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any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other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matter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regarding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stay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or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education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Slovenia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pomoč glede vseh preostalih morebitnih izzivov povezanih z bivanjem in študijem v Sloveniji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3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6126974"/>
            <a:ext cx="1070995" cy="5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5439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E22755-AB70-877D-6BD1-3BAC1214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Subsidized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student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meals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system</a:t>
            </a:r>
            <a:b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sl-SI" sz="2800" i="1" dirty="0">
                <a:latin typeface="Roboto Medium" panose="02000000000000000000" pitchFamily="2" charset="0"/>
                <a:ea typeface="Roboto Medium" panose="02000000000000000000" pitchFamily="2" charset="0"/>
              </a:rPr>
              <a:t>Sistem subvencionirane študentske prehrane</a:t>
            </a:r>
            <a:endParaRPr lang="sl-SI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5C0790C-8BB6-6150-5F60-91092C272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EMŠO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number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sl-SI" i="1" dirty="0" err="1">
                <a:latin typeface="Roboto" panose="02000000000000000000" pitchFamily="2" charset="0"/>
                <a:ea typeface="Roboto" panose="02000000000000000000" pitchFamily="2" charset="0"/>
              </a:rPr>
              <a:t>Unique</a:t>
            </a:r>
            <a:r>
              <a:rPr lang="sl-SI" i="1" dirty="0">
                <a:latin typeface="Roboto" panose="02000000000000000000" pitchFamily="2" charset="0"/>
                <a:ea typeface="Roboto" panose="02000000000000000000" pitchFamily="2" charset="0"/>
              </a:rPr>
              <a:t> personal </a:t>
            </a:r>
            <a:r>
              <a:rPr lang="sl-SI" i="1" dirty="0" err="1">
                <a:latin typeface="Roboto" panose="02000000000000000000" pitchFamily="2" charset="0"/>
                <a:ea typeface="Roboto" panose="02000000000000000000" pitchFamily="2" charset="0"/>
              </a:rPr>
              <a:t>identification</a:t>
            </a:r>
            <a:r>
              <a:rPr lang="sl-SI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i="1" dirty="0" err="1">
                <a:latin typeface="Roboto" panose="02000000000000000000" pitchFamily="2" charset="0"/>
                <a:ea typeface="Roboto" panose="02000000000000000000" pitchFamily="2" charset="0"/>
              </a:rPr>
              <a:t>number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EMŠO številka</a:t>
            </a:r>
            <a:endParaRPr lang="sl-SI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enrollment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https://www.studentska-prehrana.si/en/Account/Register</a:t>
            </a:r>
            <a:br>
              <a:rPr lang="sl-SI" dirty="0"/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Registracija: 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  <a:hlinkClick r:id="rId2"/>
              </a:rPr>
              <a:t>https://www.studentska-prehrana.si/en/Account/Register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mobile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phone</a:t>
            </a:r>
            <a:br>
              <a:rPr lang="sl-SI" dirty="0"/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mobilni telefon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mobile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APP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Student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meal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APP (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iOS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) &amp; Študentska prehrana (Google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Play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br>
              <a:rPr lang="sl-SI" dirty="0"/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mobilna aplikacija - </a:t>
            </a: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Student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meal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APP (</a:t>
            </a: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iOS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) &amp; Študentska prehrana (Google </a:t>
            </a: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Play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personal ID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or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passport</a:t>
            </a:r>
            <a:br>
              <a:rPr lang="sl-SI" dirty="0"/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osebni dokument ali potni list</a:t>
            </a:r>
            <a:endParaRPr lang="sl-SI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92" y="5911409"/>
            <a:ext cx="3240947" cy="4626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6126974"/>
            <a:ext cx="1070995" cy="5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9261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ADF5D7-8FCD-3847-52C4-B291FA10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Private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student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accommodation</a:t>
            </a:r>
            <a:b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sl-SI" sz="2800" i="1" dirty="0">
                <a:latin typeface="Roboto Medium" panose="02000000000000000000" pitchFamily="2" charset="0"/>
                <a:ea typeface="Roboto Medium" panose="02000000000000000000" pitchFamily="2" charset="0"/>
              </a:rPr>
              <a:t>Namestitev pri zasebnikih</a:t>
            </a:r>
            <a:endParaRPr lang="sl-SI" i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4FF8941-1183-A568-4257-664B2F2C2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our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accommodation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email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address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rooms@sou-lj.si</a:t>
            </a:r>
            <a:br>
              <a:rPr lang="sl-SI" dirty="0"/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naš elektronski naslov za namestitve: 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  <a:hlinkClick r:id="rId2"/>
              </a:rPr>
              <a:t>rooms@sou-lj.si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ESN Ljubljana Telegram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private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accommodation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 err="1">
                <a:latin typeface="Roboto" panose="02000000000000000000" pitchFamily="2" charset="0"/>
                <a:ea typeface="Roboto" panose="02000000000000000000" pitchFamily="2" charset="0"/>
              </a:rPr>
              <a:t>chat</a:t>
            </a:r>
            <a:r>
              <a:rPr lang="sl-SI" b="1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https://t.me/+o6tq3s8bWJdhODdk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sl-SI" dirty="0"/>
            </a:br>
            <a:r>
              <a:rPr lang="sl-SI" sz="1500" i="1" dirty="0">
                <a:latin typeface="Roboto Light" panose="02000000000000000000" pitchFamily="2" charset="0"/>
                <a:ea typeface="Roboto Light" panose="02000000000000000000" pitchFamily="2" charset="0"/>
              </a:rPr>
              <a:t>ESN Ljubljana Telegram pogovor o zasebnih namestitvah: </a:t>
            </a:r>
            <a:r>
              <a:rPr lang="sl-SI" sz="1500" i="1" dirty="0">
                <a:latin typeface="Roboto Light" panose="02000000000000000000" pitchFamily="2" charset="0"/>
                <a:ea typeface="Roboto Light" panose="02000000000000000000" pitchFamily="2" charset="0"/>
                <a:hlinkClick r:id="rId3"/>
              </a:rPr>
              <a:t>https://t.me/+o6tq3s8bWJdhODdk</a:t>
            </a:r>
            <a:r>
              <a:rPr lang="sl-SI" sz="15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websites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Facebook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groups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https://linktr.ee/accommodationljubljana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sl-SI" dirty="0"/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spletne strani in Facebook skupine:</a:t>
            </a:r>
            <a:r>
              <a:rPr lang="en-GB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GB" sz="1400" i="1" dirty="0">
                <a:latin typeface="Roboto Light" panose="02000000000000000000" pitchFamily="2" charset="0"/>
                <a:ea typeface="Roboto Light" panose="02000000000000000000" pitchFamily="2" charset="0"/>
                <a:hlinkClick r:id="rId4"/>
              </a:rPr>
              <a:t>https://linktr.ee/accommodationljubljana</a:t>
            </a:r>
            <a:r>
              <a:rPr lang="en-GB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price</a:t>
            </a:r>
            <a:br>
              <a:rPr lang="sl-SI" dirty="0"/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cena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University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accommodation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website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sl-SI" sz="2000" dirty="0"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www.uni-lj.si/study/information/accommodation</a:t>
            </a:r>
            <a:r>
              <a:rPr lang="sl-SI" sz="2000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sl-SI" sz="2000" i="1" dirty="0">
                <a:latin typeface="+mn-lt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univerzitetna spletna stran za namestitve: 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  <a:hlinkClick r:id="rId5"/>
              </a:rPr>
              <a:t>www.uni-lj.si/study/information/accommodation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endParaRPr lang="sl-SI" sz="2000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i="1" dirty="0"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6126974"/>
            <a:ext cx="1070995" cy="5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8225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FAD16B-DE1F-384B-D59A-12D40BBE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494" y="552782"/>
            <a:ext cx="5369169" cy="1619611"/>
          </a:xfrm>
        </p:spPr>
        <p:txBody>
          <a:bodyPr>
            <a:normAutofit/>
          </a:bodyPr>
          <a:lstStyle/>
          <a:p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Events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and</a:t>
            </a:r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 trips</a:t>
            </a:r>
            <a:br>
              <a:rPr lang="sl-SI" dirty="0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</a:br>
            <a:r>
              <a:rPr lang="sl-SI" sz="2800" i="1" dirty="0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Dogodki in izleti</a:t>
            </a:r>
            <a:endParaRPr lang="sl-SI" i="1" dirty="0"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1C1B317-E89E-C488-4794-553A28050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174" y="-1"/>
            <a:ext cx="7588380" cy="6857999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5436113" y="4232571"/>
                </a:moveTo>
                <a:cubicBezTo>
                  <a:pt x="5625722" y="4232571"/>
                  <a:pt x="5779430" y="4386279"/>
                  <a:pt x="5779430" y="4575888"/>
                </a:cubicBezTo>
                <a:cubicBezTo>
                  <a:pt x="5779430" y="4765497"/>
                  <a:pt x="5625722" y="4919205"/>
                  <a:pt x="5436113" y="4919205"/>
                </a:cubicBezTo>
                <a:cubicBezTo>
                  <a:pt x="5246504" y="4919205"/>
                  <a:pt x="5092796" y="4765497"/>
                  <a:pt x="5092796" y="4575888"/>
                </a:cubicBezTo>
                <a:cubicBezTo>
                  <a:pt x="5092796" y="4386279"/>
                  <a:pt x="5246504" y="4232571"/>
                  <a:pt x="5436113" y="4232571"/>
                </a:cubicBezTo>
                <a:close/>
                <a:moveTo>
                  <a:pt x="5580185" y="1806694"/>
                </a:moveTo>
                <a:cubicBezTo>
                  <a:pt x="5699726" y="1806694"/>
                  <a:pt x="5799461" y="1891487"/>
                  <a:pt x="5822527" y="2004209"/>
                </a:cubicBezTo>
                <a:lnTo>
                  <a:pt x="5827552" y="2054052"/>
                </a:lnTo>
                <a:lnTo>
                  <a:pt x="5827552" y="2054073"/>
                </a:lnTo>
                <a:lnTo>
                  <a:pt x="5822527" y="2103916"/>
                </a:lnTo>
                <a:cubicBezTo>
                  <a:pt x="5799461" y="2216637"/>
                  <a:pt x="5699726" y="2301430"/>
                  <a:pt x="5580185" y="2301430"/>
                </a:cubicBezTo>
                <a:cubicBezTo>
                  <a:pt x="5443567" y="2301430"/>
                  <a:pt x="5332817" y="2190680"/>
                  <a:pt x="5332817" y="2054062"/>
                </a:cubicBezTo>
                <a:cubicBezTo>
                  <a:pt x="5332817" y="1917444"/>
                  <a:pt x="5443567" y="1806694"/>
                  <a:pt x="5580185" y="1806694"/>
                </a:cubicBezTo>
                <a:close/>
                <a:moveTo>
                  <a:pt x="5580184" y="1294715"/>
                </a:moveTo>
                <a:cubicBezTo>
                  <a:pt x="5659753" y="1294715"/>
                  <a:pt x="5724256" y="1359218"/>
                  <a:pt x="5724256" y="1438787"/>
                </a:cubicBezTo>
                <a:cubicBezTo>
                  <a:pt x="5724256" y="1518356"/>
                  <a:pt x="5659753" y="1582859"/>
                  <a:pt x="5580184" y="1582859"/>
                </a:cubicBezTo>
                <a:cubicBezTo>
                  <a:pt x="5500615" y="1582859"/>
                  <a:pt x="5436112" y="1518356"/>
                  <a:pt x="5436112" y="1438787"/>
                </a:cubicBezTo>
                <a:cubicBezTo>
                  <a:pt x="5436112" y="1359218"/>
                  <a:pt x="5500615" y="1294715"/>
                  <a:pt x="5580184" y="1294715"/>
                </a:cubicBezTo>
                <a:close/>
                <a:moveTo>
                  <a:pt x="0" y="0"/>
                </a:moveTo>
                <a:lnTo>
                  <a:pt x="5346882" y="0"/>
                </a:lnTo>
                <a:lnTo>
                  <a:pt x="5396357" y="64140"/>
                </a:lnTo>
                <a:cubicBezTo>
                  <a:pt x="5509528" y="228632"/>
                  <a:pt x="5577723" y="424885"/>
                  <a:pt x="5582550" y="646882"/>
                </a:cubicBezTo>
                <a:cubicBezTo>
                  <a:pt x="5608062" y="1102027"/>
                  <a:pt x="5203194" y="1301070"/>
                  <a:pt x="5151872" y="1809180"/>
                </a:cubicBezTo>
                <a:cubicBezTo>
                  <a:pt x="5104686" y="2276432"/>
                  <a:pt x="5496947" y="2514465"/>
                  <a:pt x="5323965" y="3464278"/>
                </a:cubicBezTo>
                <a:cubicBezTo>
                  <a:pt x="5211960" y="4079388"/>
                  <a:pt x="4297510" y="4259025"/>
                  <a:pt x="5513003" y="5720066"/>
                </a:cubicBezTo>
                <a:cubicBezTo>
                  <a:pt x="5768583" y="6027176"/>
                  <a:pt x="5791560" y="6490332"/>
                  <a:pt x="5601722" y="6841105"/>
                </a:cubicBezTo>
                <a:lnTo>
                  <a:pt x="5590822" y="6858000"/>
                </a:lnTo>
                <a:lnTo>
                  <a:pt x="1735" y="6858000"/>
                </a:lnTo>
                <a:lnTo>
                  <a:pt x="0" y="6858000"/>
                </a:lnTo>
                <a:lnTo>
                  <a:pt x="0" y="6849812"/>
                </a:lnTo>
                <a:lnTo>
                  <a:pt x="0" y="6483067"/>
                </a:lnTo>
                <a:lnTo>
                  <a:pt x="0" y="1250146"/>
                </a:lnTo>
                <a:close/>
              </a:path>
            </a:pathLst>
          </a:cu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5394D2-C8CB-3E3B-5BA6-50B18363D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092" y="2391994"/>
            <a:ext cx="5355276" cy="4466005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Welcome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weeks</a:t>
            </a:r>
            <a:br>
              <a:rPr lang="sl-SI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Tedni dobrodošlice</a:t>
            </a:r>
            <a:endParaRPr lang="sl-SI" sz="1300" i="1" dirty="0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educational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workshops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and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lectures</a:t>
            </a:r>
            <a:br>
              <a:rPr lang="sl-SI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izobraževalne delavnice in predavanja</a:t>
            </a:r>
            <a:endParaRPr lang="sl-SI" sz="1300" i="1" dirty="0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sports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events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and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attendance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of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sports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competitions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in Ljubljana</a:t>
            </a: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športni dogodki in obisk le teh v Ljubljani</a:t>
            </a:r>
            <a:endParaRPr lang="sl-SI" sz="1300" i="1" dirty="0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one-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day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events</a:t>
            </a:r>
            <a:br>
              <a:rPr lang="sl-SI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enodnevni dogodki</a:t>
            </a:r>
            <a:endParaRPr lang="sl-SI" sz="1300" i="1" dirty="0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one-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day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and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multi-day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excursions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around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Slovenia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and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Europe</a:t>
            </a:r>
            <a:br>
              <a:rPr lang="sl-SI" sz="13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enodnvene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in večdnevne strokovne ekskurzije po Sloveniji in Evropi</a:t>
            </a:r>
            <a:endParaRPr lang="sl-SI" sz="1300" i="1" dirty="0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2690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Trips itinerary</a:t>
            </a:r>
            <a:b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sz="2800" i="1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Koledar</a:t>
            </a:r>
            <a:r>
              <a:rPr lang="en-GB" sz="2800" i="1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2800" i="1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izletov</a:t>
            </a:r>
            <a:endParaRPr lang="sl-SI" i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9598" y="2106204"/>
            <a:ext cx="8944949" cy="4036534"/>
          </a:xfrm>
        </p:spPr>
        <p:txBody>
          <a:bodyPr>
            <a:normAutofit/>
          </a:bodyPr>
          <a:lstStyle/>
          <a:p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07.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2.2026 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Alpine trip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– </a:t>
            </a:r>
            <a:r>
              <a:rPr lang="sl-SI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SOLD OUT</a:t>
            </a:r>
          </a:p>
          <a:p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11.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2.2026 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– Ski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trip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to Kope – </a:t>
            </a:r>
            <a:r>
              <a:rPr lang="en-GB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SOLD OUT</a:t>
            </a:r>
            <a:endParaRPr lang="sl-SI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14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02.2026 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Lake trip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– </a:t>
            </a:r>
            <a:r>
              <a:rPr lang="sl-SI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SOLD OUT</a:t>
            </a:r>
          </a:p>
          <a:p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21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02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.202</a:t>
            </a:r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Coast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trip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– </a:t>
            </a:r>
            <a:r>
              <a:rPr lang="sl-SI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LAST</a:t>
            </a:r>
            <a:r>
              <a:rPr lang="en-GB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SPOTS AVAILABLE</a:t>
            </a:r>
            <a:endParaRPr lang="sl-SI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28.02. – 01.03.2026 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Trip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to Zagreb &amp; Plitvice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lakes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– </a:t>
            </a:r>
            <a:r>
              <a:rPr lang="sl-SI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SOLD OUT</a:t>
            </a:r>
            <a:endParaRPr lang="sl-SI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07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03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.202</a:t>
            </a:r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Cave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trip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– </a:t>
            </a:r>
            <a:r>
              <a:rPr lang="en-GB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n-GB" sz="1600" b="1" baseline="30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rd</a:t>
            </a:r>
            <a:r>
              <a:rPr lang="en-GB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LAST </a:t>
            </a:r>
            <a:r>
              <a:rPr lang="sl-SI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BUS IS OPEN</a:t>
            </a:r>
            <a:r>
              <a:rPr lang="en-GB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APPLICATION</a:t>
            </a:r>
            <a:endParaRPr lang="sl-SI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13. – 15.03.2026 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– 3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days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3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capitals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trip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– </a:t>
            </a:r>
            <a:r>
              <a:rPr lang="sl-SI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LESS THAN 25% OF SPOTS AVAILABLE</a:t>
            </a:r>
            <a:endParaRPr lang="sl-SI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21. – 22.03.2026 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Trip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to San Marino &amp; Rimini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 – </a:t>
            </a:r>
            <a:r>
              <a:rPr lang="sl-SI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LESS THAN 50% OF SPOTS AVAILABLE</a:t>
            </a:r>
          </a:p>
          <a:p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28.03.2026 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Trip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to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Venice</a:t>
            </a:r>
            <a:endParaRPr lang="sl-SI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10. – 12.04.2026 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– Balkan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trip</a:t>
            </a:r>
            <a:endParaRPr lang="sl-SI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sl-SI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6126974"/>
            <a:ext cx="1070995" cy="596187"/>
          </a:xfrm>
          <a:prstGeom prst="rect">
            <a:avLst/>
          </a:prstGeom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FC50528E-92F2-BE21-F3BA-FEABD9F0C1D4}"/>
              </a:ext>
            </a:extLst>
          </p:cNvPr>
          <p:cNvSpPr txBox="1">
            <a:spLocks/>
          </p:cNvSpPr>
          <p:nvPr/>
        </p:nvSpPr>
        <p:spPr>
          <a:xfrm>
            <a:off x="6096000" y="2106204"/>
            <a:ext cx="54864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18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04.2026 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Austria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trip</a:t>
            </a:r>
            <a:endParaRPr lang="sl-SI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25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04.2026 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Trip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to Rogla</a:t>
            </a:r>
          </a:p>
          <a:p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02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 – 03.05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.202</a:t>
            </a:r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Trip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to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Belgrade</a:t>
            </a:r>
            <a:endParaRPr lang="sl-SI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sl-SI" sz="1600" b="1" dirty="0">
                <a:latin typeface="Roboto" panose="02000000000000000000" pitchFamily="2" charset="0"/>
                <a:ea typeface="Roboto" panose="02000000000000000000" pitchFamily="2" charset="0"/>
              </a:rPr>
              <a:t>23.05.2026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–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Croatian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coast</a:t>
            </a:r>
            <a:r>
              <a:rPr lang="sl-SI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sz="1600" dirty="0" err="1">
                <a:latin typeface="Roboto" panose="02000000000000000000" pitchFamily="2" charset="0"/>
                <a:ea typeface="Roboto" panose="02000000000000000000" pitchFamily="2" charset="0"/>
              </a:rPr>
              <a:t>trip</a:t>
            </a:r>
            <a:endParaRPr lang="sl-SI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8002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B4B3CE-603D-C5B3-488B-26B81BF5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  <a:t>ESN </a:t>
            </a:r>
            <a:r>
              <a:rPr lang="sl-SI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card</a:t>
            </a:r>
            <a:b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sl-SI" sz="2800" i="1" dirty="0">
                <a:latin typeface="Roboto Medium" panose="02000000000000000000" pitchFamily="2" charset="0"/>
                <a:ea typeface="Roboto Medium" panose="02000000000000000000" pitchFamily="2" charset="0"/>
              </a:rPr>
              <a:t>Kartica ESN</a:t>
            </a:r>
            <a:endParaRPr lang="sl-SI" i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6D025F-4233-7C0A-0CB1-80F3A4B03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Erasmus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generation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membership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card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Erasmus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sl-SI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generation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članska kartica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discounts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with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ESN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card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ugodnosti </a:t>
            </a:r>
            <a:r>
              <a:rPr lang="en-GB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s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kartico ESN: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Ryanair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FlixBus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Eurosender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Zalando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more useful discounts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at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www.esncard.org</a:t>
            </a:r>
            <a:endParaRPr lang="sl-SI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sl-SI" dirty="0"/>
              <a:t>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39" y="1472963"/>
            <a:ext cx="5231716" cy="54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7370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B4B3CE-603D-C5B3-488B-26B81BF5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Ljubljana Erasmus discount card</a:t>
            </a:r>
            <a:br>
              <a:rPr lang="sl-SI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sz="2800" i="1" dirty="0">
                <a:latin typeface="Roboto Medium" panose="02000000000000000000" pitchFamily="2" charset="0"/>
                <a:ea typeface="Roboto Medium" panose="02000000000000000000" pitchFamily="2" charset="0"/>
              </a:rPr>
              <a:t>Ljubljana Erasmus </a:t>
            </a:r>
            <a:r>
              <a:rPr lang="en-GB" sz="2800" i="1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kartica</a:t>
            </a:r>
            <a:r>
              <a:rPr lang="en-GB" sz="2800" i="1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GB" sz="2800" i="1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ugodnosti</a:t>
            </a:r>
            <a:endParaRPr lang="sl-SI" i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6D025F-4233-7C0A-0CB1-80F3A4B03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membership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discount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card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local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članska </a:t>
            </a:r>
            <a:r>
              <a:rPr lang="en-GB" sz="1400" i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kartica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 ugodnosti (lokalna)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discounts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with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Ljubljana Erasmus discount card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ugodnosti z </a:t>
            </a:r>
            <a:r>
              <a:rPr lang="en-GB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Ljubljana Erasmus discount card</a:t>
            </a:r>
            <a:r>
              <a:rPr lang="sl-SI" sz="1400" i="1" dirty="0">
                <a:latin typeface="Roboto Light" panose="02000000000000000000" pitchFamily="2" charset="0"/>
                <a:ea typeface="Roboto Light" panose="02000000000000000000" pitchFamily="2" charset="0"/>
              </a:rPr>
              <a:t>: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events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trips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organised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by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ESN Ljubljana,</a:t>
            </a:r>
            <a:b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l-SI" sz="1200" i="1" dirty="0">
                <a:latin typeface="Roboto Light" panose="02000000000000000000" pitchFamily="2" charset="0"/>
                <a:ea typeface="Roboto Light" panose="02000000000000000000" pitchFamily="2" charset="0"/>
              </a:rPr>
              <a:t>dogodki in izleti organizirani s strani ESN Ljubljana,</a:t>
            </a:r>
            <a:endParaRPr lang="sl-SI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RENTY rent-a-car,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Roboto" panose="02000000000000000000" pitchFamily="2" charset="0"/>
                <a:ea typeface="Roboto" panose="02000000000000000000" pitchFamily="2" charset="0"/>
              </a:rPr>
              <a:t>GoOpti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6126974"/>
            <a:ext cx="1070995" cy="5961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96" y="1758309"/>
            <a:ext cx="2925009" cy="509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695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1568</Words>
  <Application>Microsoft Office PowerPoint</Application>
  <PresentationFormat>Širokozaslonsko</PresentationFormat>
  <Paragraphs>103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4" baseType="lpstr">
      <vt:lpstr>Arial</vt:lpstr>
      <vt:lpstr>Avenir Next LT Pro</vt:lpstr>
      <vt:lpstr>Posterama</vt:lpstr>
      <vt:lpstr>Roboto</vt:lpstr>
      <vt:lpstr>Roboto Light</vt:lpstr>
      <vt:lpstr>Roboto Medium</vt:lpstr>
      <vt:lpstr>SplashVTI</vt:lpstr>
      <vt:lpstr>Welcome to Ljubljana!</vt:lpstr>
      <vt:lpstr>Location of our office  lokacija naše pisarne</vt:lpstr>
      <vt:lpstr>What does our office provide? Kaj vam nudi naša pisarna?</vt:lpstr>
      <vt:lpstr>Subsidized student meals system Sistem subvencionirane študentske prehrane</vt:lpstr>
      <vt:lpstr>Private student accommodation Namestitev pri zasebnikih</vt:lpstr>
      <vt:lpstr>Events and trips Dogodki in izleti</vt:lpstr>
      <vt:lpstr>Trips itinerary Koledar izletov</vt:lpstr>
      <vt:lpstr>ESN card Kartica ESN</vt:lpstr>
      <vt:lpstr>Ljubljana Erasmus discount card Ljubljana Erasmus kartica ugodnosti</vt:lpstr>
      <vt:lpstr>Welcome weeks &amp; events Tedni dobrodošlice &amp; dogodki</vt:lpstr>
      <vt:lpstr>PowerPointova predstavitev</vt:lpstr>
      <vt:lpstr>Event and trip payment Plačilo dogodkov in izletov</vt:lpstr>
      <vt:lpstr>Public transport Javni prevoz</vt:lpstr>
      <vt:lpstr>Healthcare &amp; residence permit Zdravstvo &amp; dovoljenje prebivanja</vt:lpstr>
      <vt:lpstr>Student work Študentsko delo</vt:lpstr>
      <vt:lpstr>ESN Ljubljana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in Ljubljana!</dc:title>
  <dc:creator>Gregor Jerebic</dc:creator>
  <cp:lastModifiedBy>Gregor Jerebic</cp:lastModifiedBy>
  <cp:revision>151</cp:revision>
  <dcterms:created xsi:type="dcterms:W3CDTF">2023-06-14T07:58:05Z</dcterms:created>
  <dcterms:modified xsi:type="dcterms:W3CDTF">2026-02-11T10:55:32Z</dcterms:modified>
</cp:coreProperties>
</file>