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97" r:id="rId1"/>
  </p:sldMasterIdLst>
  <p:sldIdLst>
    <p:sldId id="256" r:id="rId2"/>
    <p:sldId id="257" r:id="rId3"/>
    <p:sldId id="259" r:id="rId4"/>
    <p:sldId id="260" r:id="rId5"/>
    <p:sldId id="261" r:id="rId6"/>
    <p:sldId id="268" r:id="rId7"/>
    <p:sldId id="262" r:id="rId8"/>
    <p:sldId id="263" r:id="rId9"/>
    <p:sldId id="267" r:id="rId10"/>
    <p:sldId id="265" r:id="rId11"/>
    <p:sldId id="291" r:id="rId12"/>
    <p:sldId id="269" r:id="rId13"/>
    <p:sldId id="271" r:id="rId14"/>
    <p:sldId id="290" r:id="rId15"/>
    <p:sldId id="272" r:id="rId16"/>
    <p:sldId id="273" r:id="rId17"/>
    <p:sldId id="274" r:id="rId18"/>
    <p:sldId id="275" r:id="rId19"/>
    <p:sldId id="276" r:id="rId20"/>
    <p:sldId id="277" r:id="rId21"/>
    <p:sldId id="279" r:id="rId22"/>
    <p:sldId id="278" r:id="rId23"/>
    <p:sldId id="280" r:id="rId24"/>
    <p:sldId id="281" r:id="rId25"/>
    <p:sldId id="282" r:id="rId26"/>
    <p:sldId id="283" r:id="rId27"/>
    <p:sldId id="284" r:id="rId28"/>
    <p:sldId id="285" r:id="rId29"/>
    <p:sldId id="286" r:id="rId30"/>
    <p:sldId id="288" r:id="rId31"/>
    <p:sldId id="289"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A936C2-1079-5D95-54A7-ED3902BB4969}" name="Klemen Koman" initials="KK" userId="S::komank@ier.si::756e6093-23b9-4469-879f-b9ef6d9526b5" providerId="AD"/>
  <p188:author id="{D5143AD7-E749-5E1E-371D-A585C0C727CD}" name="User" initials="User" userId="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12168-CD72-42D6-90F0-40A863DF53C9}" v="58" dt="2025-10-29T17:51:58.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7" y="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lemen\Documents\WORK\CRP-FDV-2024\rd_e_gerdfund__custom_15089356_spread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lemen\Documents\WORK\CRP-FDV-2024\rd_e_gerdfund__custom_15089356_spread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lemen\Documents\WORK\CRP-FDV-2024\rd_e_gerdfund__custom_15089356_spreadshe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lemen\Documents\WORK\CRP-FDV-2024\rd_e_gerdfund__custom_15089356_spreadshee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lemen\Documents\WORK\CRP-FDV-2024\rd_e_gerdfund__custom_15089356_spreadshe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lemen\Downloads\rd_p_persocc__custom_15152561_spreadshee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lemen\Downloads\rd_p_persocc__custom_15152561_spreadshe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Klemen\Documents\WORK\CRP-FDV-2024\rd_p_persocc__custom_15152561_spreadshee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Klemen\Documents\WORK\CRP-FDV-2024\rd_p_persocc__custom_15152561_spreadshee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sz="1400" b="1" dirty="0"/>
              <a:t>GERD/BIRR, v % BDP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'Sheet 3'!$A$73</c:f>
              <c:strCache>
                <c:ptCount val="1"/>
                <c:pt idx="0">
                  <c:v>EU-27</c:v>
                </c:pt>
              </c:strCache>
            </c:strRef>
          </c:tx>
          <c:spPr>
            <a:ln w="60325" cap="rnd">
              <a:solidFill>
                <a:schemeClr val="accent1"/>
              </a:solidFill>
              <a:prstDash val="solid"/>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3'!$B$73:$O$73</c:f>
              <c:numCache>
                <c:formatCode>General</c:formatCode>
                <c:ptCount val="14"/>
                <c:pt idx="0">
                  <c:v>1.96</c:v>
                </c:pt>
                <c:pt idx="1">
                  <c:v>2</c:v>
                </c:pt>
                <c:pt idx="2">
                  <c:v>2.06</c:v>
                </c:pt>
                <c:pt idx="3">
                  <c:v>2.08</c:v>
                </c:pt>
                <c:pt idx="4">
                  <c:v>2.09</c:v>
                </c:pt>
                <c:pt idx="5">
                  <c:v>2.1</c:v>
                </c:pt>
                <c:pt idx="6">
                  <c:v>2.1</c:v>
                </c:pt>
                <c:pt idx="7">
                  <c:v>2.14</c:v>
                </c:pt>
                <c:pt idx="8">
                  <c:v>2.17</c:v>
                </c:pt>
                <c:pt idx="9">
                  <c:v>2.21</c:v>
                </c:pt>
                <c:pt idx="10">
                  <c:v>2.2799999999999998</c:v>
                </c:pt>
                <c:pt idx="11">
                  <c:v>2.2400000000000002</c:v>
                </c:pt>
                <c:pt idx="12">
                  <c:v>2.21</c:v>
                </c:pt>
                <c:pt idx="13">
                  <c:v>2.2200000000000002</c:v>
                </c:pt>
              </c:numCache>
            </c:numRef>
          </c:val>
          <c:smooth val="0"/>
          <c:extLst>
            <c:ext xmlns:c16="http://schemas.microsoft.com/office/drawing/2014/chart" uri="{C3380CC4-5D6E-409C-BE32-E72D297353CC}">
              <c16:uniqueId val="{00000000-9F55-4262-95F7-92F1DE815272}"/>
            </c:ext>
          </c:extLst>
        </c:ser>
        <c:ser>
          <c:idx val="1"/>
          <c:order val="1"/>
          <c:tx>
            <c:strRef>
              <c:f>'Sheet 3'!$A$74</c:f>
              <c:strCache>
                <c:ptCount val="1"/>
                <c:pt idx="0">
                  <c:v>Češka</c:v>
                </c:pt>
              </c:strCache>
            </c:strRef>
          </c:tx>
          <c:spPr>
            <a:ln w="28575" cap="rnd">
              <a:solidFill>
                <a:schemeClr val="accent2"/>
              </a:solidFill>
              <a:prstDash val="sysDot"/>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3'!$B$74:$O$74</c:f>
              <c:numCache>
                <c:formatCode>General</c:formatCode>
                <c:ptCount val="14"/>
                <c:pt idx="0">
                  <c:v>1.31</c:v>
                </c:pt>
                <c:pt idx="1">
                  <c:v>1.53</c:v>
                </c:pt>
                <c:pt idx="2">
                  <c:v>1.76</c:v>
                </c:pt>
                <c:pt idx="3">
                  <c:v>1.87</c:v>
                </c:pt>
                <c:pt idx="4">
                  <c:v>1.94</c:v>
                </c:pt>
                <c:pt idx="5">
                  <c:v>1.91</c:v>
                </c:pt>
                <c:pt idx="6">
                  <c:v>1.65</c:v>
                </c:pt>
                <c:pt idx="7">
                  <c:v>1.75</c:v>
                </c:pt>
                <c:pt idx="8">
                  <c:v>1.88</c:v>
                </c:pt>
                <c:pt idx="9">
                  <c:v>1.9</c:v>
                </c:pt>
                <c:pt idx="10">
                  <c:v>1.95</c:v>
                </c:pt>
                <c:pt idx="11">
                  <c:v>1.93</c:v>
                </c:pt>
                <c:pt idx="12">
                  <c:v>1.89</c:v>
                </c:pt>
                <c:pt idx="13">
                  <c:v>1.83</c:v>
                </c:pt>
              </c:numCache>
            </c:numRef>
          </c:val>
          <c:smooth val="0"/>
          <c:extLst>
            <c:ext xmlns:c16="http://schemas.microsoft.com/office/drawing/2014/chart" uri="{C3380CC4-5D6E-409C-BE32-E72D297353CC}">
              <c16:uniqueId val="{00000001-9F55-4262-95F7-92F1DE815272}"/>
            </c:ext>
          </c:extLst>
        </c:ser>
        <c:ser>
          <c:idx val="2"/>
          <c:order val="2"/>
          <c:tx>
            <c:strRef>
              <c:f>'Sheet 3'!$A$75</c:f>
              <c:strCache>
                <c:ptCount val="1"/>
                <c:pt idx="0">
                  <c:v>Danska</c:v>
                </c:pt>
              </c:strCache>
            </c:strRef>
          </c:tx>
          <c:spPr>
            <a:ln w="34925" cap="rnd">
              <a:solidFill>
                <a:schemeClr val="accent3"/>
              </a:solidFill>
              <a:prstDash val="sysDot"/>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3'!$B$75:$O$75</c:f>
              <c:numCache>
                <c:formatCode>General</c:formatCode>
                <c:ptCount val="14"/>
                <c:pt idx="0">
                  <c:v>2.91</c:v>
                </c:pt>
                <c:pt idx="1">
                  <c:v>2.94</c:v>
                </c:pt>
                <c:pt idx="2">
                  <c:v>2.98</c:v>
                </c:pt>
                <c:pt idx="3">
                  <c:v>2.96</c:v>
                </c:pt>
                <c:pt idx="4">
                  <c:v>2.92</c:v>
                </c:pt>
                <c:pt idx="5">
                  <c:v>3.06</c:v>
                </c:pt>
                <c:pt idx="6">
                  <c:v>3.1</c:v>
                </c:pt>
                <c:pt idx="7">
                  <c:v>2.94</c:v>
                </c:pt>
                <c:pt idx="8">
                  <c:v>2.98</c:v>
                </c:pt>
                <c:pt idx="9">
                  <c:v>2.95</c:v>
                </c:pt>
                <c:pt idx="10">
                  <c:v>2.97</c:v>
                </c:pt>
                <c:pt idx="11">
                  <c:v>2.74</c:v>
                </c:pt>
                <c:pt idx="12">
                  <c:v>2.87</c:v>
                </c:pt>
                <c:pt idx="13">
                  <c:v>2.99</c:v>
                </c:pt>
              </c:numCache>
            </c:numRef>
          </c:val>
          <c:smooth val="0"/>
          <c:extLst>
            <c:ext xmlns:c16="http://schemas.microsoft.com/office/drawing/2014/chart" uri="{C3380CC4-5D6E-409C-BE32-E72D297353CC}">
              <c16:uniqueId val="{00000002-9F55-4262-95F7-92F1DE815272}"/>
            </c:ext>
          </c:extLst>
        </c:ser>
        <c:ser>
          <c:idx val="3"/>
          <c:order val="3"/>
          <c:tx>
            <c:strRef>
              <c:f>'Sheet 3'!$A$76</c:f>
              <c:strCache>
                <c:ptCount val="1"/>
                <c:pt idx="0">
                  <c:v>Hrvaška</c:v>
                </c:pt>
              </c:strCache>
            </c:strRef>
          </c:tx>
          <c:spPr>
            <a:ln w="28575" cap="rnd">
              <a:solidFill>
                <a:schemeClr val="accent4"/>
              </a:solidFill>
              <a:prstDash val="sysDot"/>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3'!$B$76:$O$76</c:f>
              <c:numCache>
                <c:formatCode>General</c:formatCode>
                <c:ptCount val="14"/>
                <c:pt idx="0">
                  <c:v>0.73</c:v>
                </c:pt>
                <c:pt idx="1">
                  <c:v>0.73</c:v>
                </c:pt>
                <c:pt idx="2">
                  <c:v>0.74</c:v>
                </c:pt>
                <c:pt idx="3">
                  <c:v>0.79</c:v>
                </c:pt>
                <c:pt idx="4">
                  <c:v>0.77</c:v>
                </c:pt>
                <c:pt idx="5">
                  <c:v>0.82</c:v>
                </c:pt>
                <c:pt idx="6">
                  <c:v>0.85</c:v>
                </c:pt>
                <c:pt idx="7">
                  <c:v>0.84</c:v>
                </c:pt>
                <c:pt idx="8">
                  <c:v>0.95</c:v>
                </c:pt>
                <c:pt idx="9">
                  <c:v>1.08</c:v>
                </c:pt>
                <c:pt idx="10">
                  <c:v>1.24</c:v>
                </c:pt>
                <c:pt idx="11">
                  <c:v>1.24</c:v>
                </c:pt>
                <c:pt idx="12">
                  <c:v>1.42</c:v>
                </c:pt>
                <c:pt idx="13">
                  <c:v>1.39</c:v>
                </c:pt>
              </c:numCache>
            </c:numRef>
          </c:val>
          <c:smooth val="0"/>
          <c:extLst>
            <c:ext xmlns:c16="http://schemas.microsoft.com/office/drawing/2014/chart" uri="{C3380CC4-5D6E-409C-BE32-E72D297353CC}">
              <c16:uniqueId val="{00000003-9F55-4262-95F7-92F1DE815272}"/>
            </c:ext>
          </c:extLst>
        </c:ser>
        <c:ser>
          <c:idx val="4"/>
          <c:order val="4"/>
          <c:tx>
            <c:strRef>
              <c:f>'Sheet 3'!$A$77</c:f>
              <c:strCache>
                <c:ptCount val="1"/>
                <c:pt idx="0">
                  <c:v>Avstrija</c:v>
                </c:pt>
              </c:strCache>
            </c:strRef>
          </c:tx>
          <c:spPr>
            <a:ln w="28575" cap="rnd">
              <a:solidFill>
                <a:schemeClr val="accent5"/>
              </a:solidFill>
              <a:prstDash val="sysDot"/>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3'!$B$77:$O$77</c:f>
              <c:numCache>
                <c:formatCode>General</c:formatCode>
                <c:ptCount val="14"/>
                <c:pt idx="0">
                  <c:v>2.74</c:v>
                </c:pt>
                <c:pt idx="1">
                  <c:v>2.69</c:v>
                </c:pt>
                <c:pt idx="2">
                  <c:v>2.93</c:v>
                </c:pt>
                <c:pt idx="3">
                  <c:v>2.98</c:v>
                </c:pt>
                <c:pt idx="4">
                  <c:v>3.11</c:v>
                </c:pt>
                <c:pt idx="5">
                  <c:v>3.07</c:v>
                </c:pt>
                <c:pt idx="6">
                  <c:v>3.13</c:v>
                </c:pt>
                <c:pt idx="7">
                  <c:v>3.07</c:v>
                </c:pt>
                <c:pt idx="8">
                  <c:v>3.11</c:v>
                </c:pt>
                <c:pt idx="9">
                  <c:v>3.14</c:v>
                </c:pt>
                <c:pt idx="10">
                  <c:v>3.21</c:v>
                </c:pt>
                <c:pt idx="11">
                  <c:v>3.26</c:v>
                </c:pt>
                <c:pt idx="12">
                  <c:v>3.18</c:v>
                </c:pt>
                <c:pt idx="13">
                  <c:v>3.29</c:v>
                </c:pt>
              </c:numCache>
            </c:numRef>
          </c:val>
          <c:smooth val="0"/>
          <c:extLst>
            <c:ext xmlns:c16="http://schemas.microsoft.com/office/drawing/2014/chart" uri="{C3380CC4-5D6E-409C-BE32-E72D297353CC}">
              <c16:uniqueId val="{00000004-9F55-4262-95F7-92F1DE815272}"/>
            </c:ext>
          </c:extLst>
        </c:ser>
        <c:ser>
          <c:idx val="5"/>
          <c:order val="5"/>
          <c:tx>
            <c:strRef>
              <c:f>'Sheet 3'!$A$78</c:f>
              <c:strCache>
                <c:ptCount val="1"/>
                <c:pt idx="0">
                  <c:v>Slovenija</c:v>
                </c:pt>
              </c:strCache>
            </c:strRef>
          </c:tx>
          <c:spPr>
            <a:ln w="60325" cap="rnd" cmpd="sng">
              <a:solidFill>
                <a:srgbClr val="FF0000"/>
              </a:solidFill>
              <a:prstDash val="solid"/>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3'!$B$78:$O$78</c:f>
              <c:numCache>
                <c:formatCode>General</c:formatCode>
                <c:ptCount val="14"/>
                <c:pt idx="0">
                  <c:v>2.0699999999999998</c:v>
                </c:pt>
                <c:pt idx="1">
                  <c:v>2.4300000000000002</c:v>
                </c:pt>
                <c:pt idx="2">
                  <c:v>2.58</c:v>
                </c:pt>
                <c:pt idx="3">
                  <c:v>2.59</c:v>
                </c:pt>
                <c:pt idx="4">
                  <c:v>2.39</c:v>
                </c:pt>
                <c:pt idx="5">
                  <c:v>2.2200000000000002</c:v>
                </c:pt>
                <c:pt idx="6">
                  <c:v>2.0299999999999998</c:v>
                </c:pt>
                <c:pt idx="7">
                  <c:v>1.88</c:v>
                </c:pt>
                <c:pt idx="8">
                  <c:v>1.96</c:v>
                </c:pt>
                <c:pt idx="9">
                  <c:v>2.06</c:v>
                </c:pt>
                <c:pt idx="10">
                  <c:v>2.16</c:v>
                </c:pt>
                <c:pt idx="11">
                  <c:v>2.14</c:v>
                </c:pt>
                <c:pt idx="12">
                  <c:v>2.1</c:v>
                </c:pt>
                <c:pt idx="13">
                  <c:v>2.13</c:v>
                </c:pt>
              </c:numCache>
            </c:numRef>
          </c:val>
          <c:smooth val="0"/>
          <c:extLst>
            <c:ext xmlns:c16="http://schemas.microsoft.com/office/drawing/2014/chart" uri="{C3380CC4-5D6E-409C-BE32-E72D297353CC}">
              <c16:uniqueId val="{00000005-9F55-4262-95F7-92F1DE815272}"/>
            </c:ext>
          </c:extLst>
        </c:ser>
        <c:ser>
          <c:idx val="6"/>
          <c:order val="6"/>
          <c:tx>
            <c:strRef>
              <c:f>'Sheet 3'!$A$79</c:f>
              <c:strCache>
                <c:ptCount val="1"/>
                <c:pt idx="0">
                  <c:v>Finska</c:v>
                </c:pt>
              </c:strCache>
            </c:strRef>
          </c:tx>
          <c:spPr>
            <a:ln w="34925" cap="rnd">
              <a:solidFill>
                <a:schemeClr val="accent1">
                  <a:lumMod val="60000"/>
                </a:schemeClr>
              </a:solidFill>
              <a:prstDash val="sysDot"/>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3'!$B$79:$O$79</c:f>
              <c:numCache>
                <c:formatCode>General</c:formatCode>
                <c:ptCount val="14"/>
                <c:pt idx="0">
                  <c:v>3.71</c:v>
                </c:pt>
                <c:pt idx="1">
                  <c:v>3.62</c:v>
                </c:pt>
                <c:pt idx="2">
                  <c:v>3.41</c:v>
                </c:pt>
                <c:pt idx="3">
                  <c:v>3.28</c:v>
                </c:pt>
                <c:pt idx="4">
                  <c:v>3.16</c:v>
                </c:pt>
                <c:pt idx="5">
                  <c:v>2.89</c:v>
                </c:pt>
                <c:pt idx="6">
                  <c:v>2.75</c:v>
                </c:pt>
                <c:pt idx="7">
                  <c:v>2.75</c:v>
                </c:pt>
                <c:pt idx="8">
                  <c:v>2.78</c:v>
                </c:pt>
                <c:pt idx="9">
                  <c:v>2.82</c:v>
                </c:pt>
                <c:pt idx="10">
                  <c:v>2.93</c:v>
                </c:pt>
                <c:pt idx="11">
                  <c:v>3.01</c:v>
                </c:pt>
                <c:pt idx="12">
                  <c:v>2.98</c:v>
                </c:pt>
                <c:pt idx="13">
                  <c:v>3.09</c:v>
                </c:pt>
              </c:numCache>
            </c:numRef>
          </c:val>
          <c:smooth val="0"/>
          <c:extLst>
            <c:ext xmlns:c16="http://schemas.microsoft.com/office/drawing/2014/chart" uri="{C3380CC4-5D6E-409C-BE32-E72D297353CC}">
              <c16:uniqueId val="{00000006-9F55-4262-95F7-92F1DE815272}"/>
            </c:ext>
          </c:extLst>
        </c:ser>
        <c:dLbls>
          <c:showLegendKey val="0"/>
          <c:showVal val="0"/>
          <c:showCatName val="0"/>
          <c:showSerName val="0"/>
          <c:showPercent val="0"/>
          <c:showBubbleSize val="0"/>
        </c:dLbls>
        <c:smooth val="0"/>
        <c:axId val="2133974607"/>
        <c:axId val="2133971247"/>
      </c:lineChart>
      <c:catAx>
        <c:axId val="213397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1247"/>
        <c:crosses val="autoZero"/>
        <c:auto val="1"/>
        <c:lblAlgn val="ctr"/>
        <c:lblOffset val="100"/>
        <c:noMultiLvlLbl val="0"/>
      </c:catAx>
      <c:valAx>
        <c:axId val="2133971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4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l-SI" sz="1400" b="1" dirty="0"/>
              <a:t>BERD/Vlaganje poslovnega sektorja v R&amp;R, v % BDP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'Sheet 6'!$A$73</c:f>
              <c:strCache>
                <c:ptCount val="1"/>
                <c:pt idx="0">
                  <c:v>EU-27</c:v>
                </c:pt>
              </c:strCache>
            </c:strRef>
          </c:tx>
          <c:spPr>
            <a:ln w="60325" cap="rnd">
              <a:solidFill>
                <a:schemeClr val="accent1"/>
              </a:solidFill>
              <a:prstDash val="solid"/>
              <a:round/>
            </a:ln>
            <a:effectLst/>
          </c:spPr>
          <c:marker>
            <c:symbol val="none"/>
          </c:marker>
          <c:cat>
            <c:numRef>
              <c:f>'Sheet 6'!$B$72:$O$72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6'!$B$73:$O$73</c:f>
              <c:numCache>
                <c:formatCode>#,##0.##########</c:formatCode>
                <c:ptCount val="14"/>
                <c:pt idx="0">
                  <c:v>1.08</c:v>
                </c:pt>
                <c:pt idx="1">
                  <c:v>1.1299999999999999</c:v>
                </c:pt>
                <c:pt idx="2">
                  <c:v>1.17</c:v>
                </c:pt>
                <c:pt idx="3">
                  <c:v>1.18</c:v>
                </c:pt>
                <c:pt idx="4">
                  <c:v>1.19</c:v>
                </c:pt>
                <c:pt idx="5">
                  <c:v>1.2</c:v>
                </c:pt>
                <c:pt idx="6">
                  <c:v>1.22</c:v>
                </c:pt>
                <c:pt idx="7">
                  <c:v>1.26</c:v>
                </c:pt>
                <c:pt idx="8">
                  <c:v>1.28</c:v>
                </c:pt>
                <c:pt idx="9">
                  <c:v>1.3</c:v>
                </c:pt>
                <c:pt idx="10">
                  <c:v>1.32</c:v>
                </c:pt>
                <c:pt idx="11">
                  <c:v>1.29</c:v>
                </c:pt>
              </c:numCache>
            </c:numRef>
          </c:val>
          <c:smooth val="0"/>
          <c:extLst>
            <c:ext xmlns:c16="http://schemas.microsoft.com/office/drawing/2014/chart" uri="{C3380CC4-5D6E-409C-BE32-E72D297353CC}">
              <c16:uniqueId val="{00000000-D700-4CED-8913-0947CAC89066}"/>
            </c:ext>
          </c:extLst>
        </c:ser>
        <c:ser>
          <c:idx val="1"/>
          <c:order val="1"/>
          <c:tx>
            <c:strRef>
              <c:f>'Sheet 6'!$A$74</c:f>
              <c:strCache>
                <c:ptCount val="1"/>
                <c:pt idx="0">
                  <c:v>Češka</c:v>
                </c:pt>
              </c:strCache>
            </c:strRef>
          </c:tx>
          <c:spPr>
            <a:ln w="28575" cap="rnd">
              <a:solidFill>
                <a:schemeClr val="accent2"/>
              </a:solidFill>
              <a:prstDash val="sysDot"/>
              <a:round/>
            </a:ln>
            <a:effectLst/>
          </c:spPr>
          <c:marker>
            <c:symbol val="none"/>
          </c:marker>
          <c:cat>
            <c:numRef>
              <c:f>'Sheet 6'!$B$72:$O$72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6'!$B$74:$O$74</c:f>
              <c:numCache>
                <c:formatCode>#,##0.##########</c:formatCode>
                <c:ptCount val="14"/>
                <c:pt idx="0">
                  <c:v>0.54</c:v>
                </c:pt>
                <c:pt idx="1">
                  <c:v>0.57999999999999996</c:v>
                </c:pt>
                <c:pt idx="2">
                  <c:v>0.64</c:v>
                </c:pt>
                <c:pt idx="3">
                  <c:v>0.7</c:v>
                </c:pt>
                <c:pt idx="4">
                  <c:v>0.7</c:v>
                </c:pt>
                <c:pt idx="5">
                  <c:v>0.66</c:v>
                </c:pt>
                <c:pt idx="6">
                  <c:v>0.65</c:v>
                </c:pt>
                <c:pt idx="7">
                  <c:v>0.69</c:v>
                </c:pt>
                <c:pt idx="8">
                  <c:v>0.75</c:v>
                </c:pt>
                <c:pt idx="9">
                  <c:v>0.72</c:v>
                </c:pt>
                <c:pt idx="10">
                  <c:v>0.69</c:v>
                </c:pt>
                <c:pt idx="11">
                  <c:v>0.7</c:v>
                </c:pt>
                <c:pt idx="12">
                  <c:v>0.7</c:v>
                </c:pt>
                <c:pt idx="13">
                  <c:v>0.69</c:v>
                </c:pt>
              </c:numCache>
            </c:numRef>
          </c:val>
          <c:smooth val="0"/>
          <c:extLst>
            <c:ext xmlns:c16="http://schemas.microsoft.com/office/drawing/2014/chart" uri="{C3380CC4-5D6E-409C-BE32-E72D297353CC}">
              <c16:uniqueId val="{00000001-D700-4CED-8913-0947CAC89066}"/>
            </c:ext>
          </c:extLst>
        </c:ser>
        <c:ser>
          <c:idx val="2"/>
          <c:order val="2"/>
          <c:tx>
            <c:strRef>
              <c:f>'Sheet 6'!$A$75</c:f>
              <c:strCache>
                <c:ptCount val="1"/>
                <c:pt idx="0">
                  <c:v>Danska</c:v>
                </c:pt>
              </c:strCache>
            </c:strRef>
          </c:tx>
          <c:spPr>
            <a:ln w="34925" cap="rnd">
              <a:solidFill>
                <a:schemeClr val="accent3"/>
              </a:solidFill>
              <a:prstDash val="sysDot"/>
              <a:round/>
            </a:ln>
            <a:effectLst/>
          </c:spPr>
          <c:marker>
            <c:symbol val="none"/>
          </c:marker>
          <c:cat>
            <c:numRef>
              <c:f>'Sheet 6'!$B$72:$O$72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6'!$B$75:$O$75</c:f>
              <c:numCache>
                <c:formatCode>#,##0.##########</c:formatCode>
                <c:ptCount val="14"/>
                <c:pt idx="0">
                  <c:v>1.78</c:v>
                </c:pt>
                <c:pt idx="1">
                  <c:v>1.8</c:v>
                </c:pt>
                <c:pt idx="2">
                  <c:v>1.79</c:v>
                </c:pt>
                <c:pt idx="3">
                  <c:v>1.75</c:v>
                </c:pt>
                <c:pt idx="5">
                  <c:v>1.81</c:v>
                </c:pt>
                <c:pt idx="7">
                  <c:v>1.68</c:v>
                </c:pt>
                <c:pt idx="9">
                  <c:v>1.76</c:v>
                </c:pt>
              </c:numCache>
            </c:numRef>
          </c:val>
          <c:smooth val="0"/>
          <c:extLst>
            <c:ext xmlns:c16="http://schemas.microsoft.com/office/drawing/2014/chart" uri="{C3380CC4-5D6E-409C-BE32-E72D297353CC}">
              <c16:uniqueId val="{00000002-D700-4CED-8913-0947CAC89066}"/>
            </c:ext>
          </c:extLst>
        </c:ser>
        <c:ser>
          <c:idx val="3"/>
          <c:order val="3"/>
          <c:tx>
            <c:strRef>
              <c:f>'Sheet 6'!$A$76</c:f>
              <c:strCache>
                <c:ptCount val="1"/>
                <c:pt idx="0">
                  <c:v>Hrvaška</c:v>
                </c:pt>
              </c:strCache>
            </c:strRef>
          </c:tx>
          <c:spPr>
            <a:ln w="28575" cap="rnd">
              <a:solidFill>
                <a:schemeClr val="accent4"/>
              </a:solidFill>
              <a:prstDash val="sysDot"/>
              <a:round/>
            </a:ln>
            <a:effectLst/>
          </c:spPr>
          <c:marker>
            <c:symbol val="none"/>
          </c:marker>
          <c:cat>
            <c:numRef>
              <c:f>'Sheet 6'!$B$72:$O$72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6'!$B$76:$O$76</c:f>
              <c:numCache>
                <c:formatCode>#,##0.##########</c:formatCode>
                <c:ptCount val="14"/>
                <c:pt idx="0">
                  <c:v>0.28000000000000003</c:v>
                </c:pt>
                <c:pt idx="1">
                  <c:v>0.28000000000000003</c:v>
                </c:pt>
                <c:pt idx="2">
                  <c:v>0.28000000000000003</c:v>
                </c:pt>
                <c:pt idx="3">
                  <c:v>0.34</c:v>
                </c:pt>
                <c:pt idx="4">
                  <c:v>0.33</c:v>
                </c:pt>
                <c:pt idx="5">
                  <c:v>0.38</c:v>
                </c:pt>
                <c:pt idx="6">
                  <c:v>0.36</c:v>
                </c:pt>
                <c:pt idx="7">
                  <c:v>0.36</c:v>
                </c:pt>
                <c:pt idx="8">
                  <c:v>0.31</c:v>
                </c:pt>
                <c:pt idx="9">
                  <c:v>0.39</c:v>
                </c:pt>
                <c:pt idx="10">
                  <c:v>0.46</c:v>
                </c:pt>
                <c:pt idx="11">
                  <c:v>0.48</c:v>
                </c:pt>
                <c:pt idx="12">
                  <c:v>0.56999999999999995</c:v>
                </c:pt>
              </c:numCache>
            </c:numRef>
          </c:val>
          <c:smooth val="0"/>
          <c:extLst>
            <c:ext xmlns:c16="http://schemas.microsoft.com/office/drawing/2014/chart" uri="{C3380CC4-5D6E-409C-BE32-E72D297353CC}">
              <c16:uniqueId val="{00000003-D700-4CED-8913-0947CAC89066}"/>
            </c:ext>
          </c:extLst>
        </c:ser>
        <c:ser>
          <c:idx val="4"/>
          <c:order val="4"/>
          <c:tx>
            <c:strRef>
              <c:f>'Sheet 6'!$A$77</c:f>
              <c:strCache>
                <c:ptCount val="1"/>
                <c:pt idx="0">
                  <c:v>Avstrija</c:v>
                </c:pt>
              </c:strCache>
            </c:strRef>
          </c:tx>
          <c:spPr>
            <a:ln w="28575" cap="rnd">
              <a:solidFill>
                <a:schemeClr val="accent5"/>
              </a:solidFill>
              <a:prstDash val="sysDot"/>
              <a:round/>
            </a:ln>
            <a:effectLst/>
          </c:spPr>
          <c:marker>
            <c:symbol val="none"/>
          </c:marker>
          <c:cat>
            <c:numRef>
              <c:f>'Sheet 6'!$B$72:$O$72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6'!$B$77:$O$77</c:f>
              <c:numCache>
                <c:formatCode>#,##0.##########</c:formatCode>
                <c:ptCount val="14"/>
                <c:pt idx="0">
                  <c:v>1.24</c:v>
                </c:pt>
                <c:pt idx="1">
                  <c:v>1.24</c:v>
                </c:pt>
                <c:pt idx="2">
                  <c:v>1.34</c:v>
                </c:pt>
                <c:pt idx="3">
                  <c:v>1.45</c:v>
                </c:pt>
                <c:pt idx="4">
                  <c:v>1.48</c:v>
                </c:pt>
                <c:pt idx="5">
                  <c:v>1.53</c:v>
                </c:pt>
                <c:pt idx="6">
                  <c:v>1.66</c:v>
                </c:pt>
                <c:pt idx="7">
                  <c:v>1.68</c:v>
                </c:pt>
                <c:pt idx="8">
                  <c:v>1.65</c:v>
                </c:pt>
                <c:pt idx="9">
                  <c:v>1.72</c:v>
                </c:pt>
                <c:pt idx="10">
                  <c:v>1.6</c:v>
                </c:pt>
                <c:pt idx="11">
                  <c:v>1.72</c:v>
                </c:pt>
                <c:pt idx="12">
                  <c:v>1.64</c:v>
                </c:pt>
                <c:pt idx="13">
                  <c:v>1.68</c:v>
                </c:pt>
              </c:numCache>
            </c:numRef>
          </c:val>
          <c:smooth val="0"/>
          <c:extLst>
            <c:ext xmlns:c16="http://schemas.microsoft.com/office/drawing/2014/chart" uri="{C3380CC4-5D6E-409C-BE32-E72D297353CC}">
              <c16:uniqueId val="{00000004-D700-4CED-8913-0947CAC89066}"/>
            </c:ext>
          </c:extLst>
        </c:ser>
        <c:ser>
          <c:idx val="5"/>
          <c:order val="5"/>
          <c:tx>
            <c:strRef>
              <c:f>'Sheet 6'!$A$78</c:f>
              <c:strCache>
                <c:ptCount val="1"/>
                <c:pt idx="0">
                  <c:v>Slovenija</c:v>
                </c:pt>
              </c:strCache>
            </c:strRef>
          </c:tx>
          <c:spPr>
            <a:ln w="60325" cap="rnd" cmpd="sng">
              <a:solidFill>
                <a:srgbClr val="FF0000"/>
              </a:solidFill>
              <a:prstDash val="solid"/>
              <a:round/>
            </a:ln>
            <a:effectLst/>
          </c:spPr>
          <c:marker>
            <c:symbol val="none"/>
          </c:marker>
          <c:cat>
            <c:numRef>
              <c:f>'Sheet 6'!$B$72:$O$72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6'!$B$78:$O$78</c:f>
              <c:numCache>
                <c:formatCode>#,##0.##########</c:formatCode>
                <c:ptCount val="14"/>
                <c:pt idx="0">
                  <c:v>1.21</c:v>
                </c:pt>
                <c:pt idx="1">
                  <c:v>1.49</c:v>
                </c:pt>
                <c:pt idx="2">
                  <c:v>1.61</c:v>
                </c:pt>
                <c:pt idx="3">
                  <c:v>1.66</c:v>
                </c:pt>
                <c:pt idx="4">
                  <c:v>1.63</c:v>
                </c:pt>
                <c:pt idx="5">
                  <c:v>1.53</c:v>
                </c:pt>
                <c:pt idx="6">
                  <c:v>1.41</c:v>
                </c:pt>
                <c:pt idx="7">
                  <c:v>1.19</c:v>
                </c:pt>
                <c:pt idx="8">
                  <c:v>1.02</c:v>
                </c:pt>
                <c:pt idx="9">
                  <c:v>1.07</c:v>
                </c:pt>
                <c:pt idx="10">
                  <c:v>1.07</c:v>
                </c:pt>
                <c:pt idx="11">
                  <c:v>1.04</c:v>
                </c:pt>
                <c:pt idx="12">
                  <c:v>0.93</c:v>
                </c:pt>
              </c:numCache>
            </c:numRef>
          </c:val>
          <c:smooth val="0"/>
          <c:extLst>
            <c:ext xmlns:c16="http://schemas.microsoft.com/office/drawing/2014/chart" uri="{C3380CC4-5D6E-409C-BE32-E72D297353CC}">
              <c16:uniqueId val="{00000005-D700-4CED-8913-0947CAC89066}"/>
            </c:ext>
          </c:extLst>
        </c:ser>
        <c:ser>
          <c:idx val="6"/>
          <c:order val="6"/>
          <c:tx>
            <c:strRef>
              <c:f>'Sheet 6'!$A$79</c:f>
              <c:strCache>
                <c:ptCount val="1"/>
                <c:pt idx="0">
                  <c:v>Finska</c:v>
                </c:pt>
              </c:strCache>
            </c:strRef>
          </c:tx>
          <c:spPr>
            <a:ln w="34925" cap="rnd">
              <a:solidFill>
                <a:schemeClr val="accent1">
                  <a:lumMod val="60000"/>
                </a:schemeClr>
              </a:solidFill>
              <a:prstDash val="sysDot"/>
              <a:round/>
            </a:ln>
            <a:effectLst/>
          </c:spPr>
          <c:marker>
            <c:symbol val="none"/>
          </c:marker>
          <c:cat>
            <c:numRef>
              <c:f>'Sheet 6'!$B$72:$O$72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6'!$B$79:$O$79</c:f>
              <c:numCache>
                <c:formatCode>#,##0.##########</c:formatCode>
                <c:ptCount val="14"/>
                <c:pt idx="0">
                  <c:v>2.4500000000000002</c:v>
                </c:pt>
                <c:pt idx="1">
                  <c:v>2.4300000000000002</c:v>
                </c:pt>
                <c:pt idx="2">
                  <c:v>2.15</c:v>
                </c:pt>
                <c:pt idx="3" formatCode="#,##0">
                  <c:v>2</c:v>
                </c:pt>
                <c:pt idx="4">
                  <c:v>1.69</c:v>
                </c:pt>
                <c:pt idx="5">
                  <c:v>1.58</c:v>
                </c:pt>
                <c:pt idx="6">
                  <c:v>1.57</c:v>
                </c:pt>
                <c:pt idx="7">
                  <c:v>1.59</c:v>
                </c:pt>
                <c:pt idx="8">
                  <c:v>1.55</c:v>
                </c:pt>
                <c:pt idx="9">
                  <c:v>1.53</c:v>
                </c:pt>
                <c:pt idx="10">
                  <c:v>1.64</c:v>
                </c:pt>
                <c:pt idx="11">
                  <c:v>1.75</c:v>
                </c:pt>
                <c:pt idx="12">
                  <c:v>1.73</c:v>
                </c:pt>
              </c:numCache>
            </c:numRef>
          </c:val>
          <c:smooth val="0"/>
          <c:extLst>
            <c:ext xmlns:c16="http://schemas.microsoft.com/office/drawing/2014/chart" uri="{C3380CC4-5D6E-409C-BE32-E72D297353CC}">
              <c16:uniqueId val="{00000006-D700-4CED-8913-0947CAC89066}"/>
            </c:ext>
          </c:extLst>
        </c:ser>
        <c:dLbls>
          <c:showLegendKey val="0"/>
          <c:showVal val="0"/>
          <c:showCatName val="0"/>
          <c:showSerName val="0"/>
          <c:showPercent val="0"/>
          <c:showBubbleSize val="0"/>
        </c:dLbls>
        <c:smooth val="0"/>
        <c:axId val="2133974607"/>
        <c:axId val="2133971247"/>
      </c:lineChart>
      <c:catAx>
        <c:axId val="213397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1247"/>
        <c:crosses val="autoZero"/>
        <c:auto val="1"/>
        <c:lblAlgn val="ctr"/>
        <c:lblOffset val="100"/>
        <c:noMultiLvlLbl val="0"/>
      </c:catAx>
      <c:valAx>
        <c:axId val="2133971247"/>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sl-SI"/>
          </a:p>
        </c:txPr>
        <c:crossAx val="2133974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l-SI"/>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sl-S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l-SI" sz="1400" b="1" dirty="0"/>
              <a:t>G</a:t>
            </a:r>
            <a:r>
              <a:rPr lang="en-US" sz="1400" b="1" dirty="0"/>
              <a:t>ERD</a:t>
            </a:r>
            <a:r>
              <a:rPr lang="sl-SI" sz="1400" b="1" dirty="0"/>
              <a:t>/BIRR, v % BDP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'Sheet 3'!$A$73</c:f>
              <c:strCache>
                <c:ptCount val="1"/>
                <c:pt idx="0">
                  <c:v>EU-27</c:v>
                </c:pt>
              </c:strCache>
            </c:strRef>
          </c:tx>
          <c:spPr>
            <a:ln w="60325" cap="rnd">
              <a:solidFill>
                <a:schemeClr val="accent1"/>
              </a:solidFill>
              <a:prstDash val="solid"/>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3'!$B$73:$O$73</c:f>
              <c:numCache>
                <c:formatCode>General</c:formatCode>
                <c:ptCount val="14"/>
                <c:pt idx="0">
                  <c:v>1.96</c:v>
                </c:pt>
                <c:pt idx="1">
                  <c:v>2</c:v>
                </c:pt>
                <c:pt idx="2">
                  <c:v>2.06</c:v>
                </c:pt>
                <c:pt idx="3">
                  <c:v>2.08</c:v>
                </c:pt>
                <c:pt idx="4">
                  <c:v>2.09</c:v>
                </c:pt>
                <c:pt idx="5">
                  <c:v>2.1</c:v>
                </c:pt>
                <c:pt idx="6">
                  <c:v>2.1</c:v>
                </c:pt>
                <c:pt idx="7">
                  <c:v>2.14</c:v>
                </c:pt>
                <c:pt idx="8">
                  <c:v>2.17</c:v>
                </c:pt>
                <c:pt idx="9">
                  <c:v>2.21</c:v>
                </c:pt>
                <c:pt idx="10">
                  <c:v>2.2799999999999998</c:v>
                </c:pt>
                <c:pt idx="11">
                  <c:v>2.2400000000000002</c:v>
                </c:pt>
                <c:pt idx="12">
                  <c:v>2.21</c:v>
                </c:pt>
                <c:pt idx="13">
                  <c:v>2.2200000000000002</c:v>
                </c:pt>
              </c:numCache>
            </c:numRef>
          </c:val>
          <c:smooth val="0"/>
          <c:extLst>
            <c:ext xmlns:c16="http://schemas.microsoft.com/office/drawing/2014/chart" uri="{C3380CC4-5D6E-409C-BE32-E72D297353CC}">
              <c16:uniqueId val="{00000000-5C95-4C02-BEBC-9DB848BFB51F}"/>
            </c:ext>
          </c:extLst>
        </c:ser>
        <c:ser>
          <c:idx val="1"/>
          <c:order val="1"/>
          <c:tx>
            <c:strRef>
              <c:f>'Sheet 3'!$A$74</c:f>
              <c:strCache>
                <c:ptCount val="1"/>
                <c:pt idx="0">
                  <c:v>Češka</c:v>
                </c:pt>
              </c:strCache>
            </c:strRef>
          </c:tx>
          <c:spPr>
            <a:ln w="28575" cap="rnd">
              <a:solidFill>
                <a:schemeClr val="accent2"/>
              </a:solidFill>
              <a:prstDash val="sysDot"/>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3'!$B$74:$O$74</c:f>
              <c:numCache>
                <c:formatCode>General</c:formatCode>
                <c:ptCount val="14"/>
                <c:pt idx="0">
                  <c:v>1.31</c:v>
                </c:pt>
                <c:pt idx="1">
                  <c:v>1.53</c:v>
                </c:pt>
                <c:pt idx="2">
                  <c:v>1.76</c:v>
                </c:pt>
                <c:pt idx="3">
                  <c:v>1.87</c:v>
                </c:pt>
                <c:pt idx="4">
                  <c:v>1.94</c:v>
                </c:pt>
                <c:pt idx="5">
                  <c:v>1.91</c:v>
                </c:pt>
                <c:pt idx="6">
                  <c:v>1.65</c:v>
                </c:pt>
                <c:pt idx="7">
                  <c:v>1.75</c:v>
                </c:pt>
                <c:pt idx="8">
                  <c:v>1.88</c:v>
                </c:pt>
                <c:pt idx="9">
                  <c:v>1.9</c:v>
                </c:pt>
                <c:pt idx="10">
                  <c:v>1.95</c:v>
                </c:pt>
                <c:pt idx="11">
                  <c:v>1.93</c:v>
                </c:pt>
                <c:pt idx="12">
                  <c:v>1.89</c:v>
                </c:pt>
                <c:pt idx="13">
                  <c:v>1.83</c:v>
                </c:pt>
              </c:numCache>
            </c:numRef>
          </c:val>
          <c:smooth val="0"/>
          <c:extLst>
            <c:ext xmlns:c16="http://schemas.microsoft.com/office/drawing/2014/chart" uri="{C3380CC4-5D6E-409C-BE32-E72D297353CC}">
              <c16:uniqueId val="{00000001-5C95-4C02-BEBC-9DB848BFB51F}"/>
            </c:ext>
          </c:extLst>
        </c:ser>
        <c:ser>
          <c:idx val="2"/>
          <c:order val="2"/>
          <c:tx>
            <c:strRef>
              <c:f>'Sheet 3'!$A$75</c:f>
              <c:strCache>
                <c:ptCount val="1"/>
                <c:pt idx="0">
                  <c:v>Danska</c:v>
                </c:pt>
              </c:strCache>
            </c:strRef>
          </c:tx>
          <c:spPr>
            <a:ln w="34925" cap="rnd">
              <a:solidFill>
                <a:schemeClr val="accent3"/>
              </a:solidFill>
              <a:prstDash val="sysDot"/>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3'!$B$75:$O$75</c:f>
              <c:numCache>
                <c:formatCode>General</c:formatCode>
                <c:ptCount val="14"/>
                <c:pt idx="0">
                  <c:v>2.91</c:v>
                </c:pt>
                <c:pt idx="1">
                  <c:v>2.94</c:v>
                </c:pt>
                <c:pt idx="2">
                  <c:v>2.98</c:v>
                </c:pt>
                <c:pt idx="3">
                  <c:v>2.96</c:v>
                </c:pt>
                <c:pt idx="4">
                  <c:v>2.92</c:v>
                </c:pt>
                <c:pt idx="5">
                  <c:v>3.06</c:v>
                </c:pt>
                <c:pt idx="6">
                  <c:v>3.1</c:v>
                </c:pt>
                <c:pt idx="7">
                  <c:v>2.94</c:v>
                </c:pt>
                <c:pt idx="8">
                  <c:v>2.98</c:v>
                </c:pt>
                <c:pt idx="9">
                  <c:v>2.95</c:v>
                </c:pt>
                <c:pt idx="10">
                  <c:v>2.97</c:v>
                </c:pt>
                <c:pt idx="11">
                  <c:v>2.74</c:v>
                </c:pt>
                <c:pt idx="12">
                  <c:v>2.87</c:v>
                </c:pt>
                <c:pt idx="13">
                  <c:v>2.99</c:v>
                </c:pt>
              </c:numCache>
            </c:numRef>
          </c:val>
          <c:smooth val="0"/>
          <c:extLst>
            <c:ext xmlns:c16="http://schemas.microsoft.com/office/drawing/2014/chart" uri="{C3380CC4-5D6E-409C-BE32-E72D297353CC}">
              <c16:uniqueId val="{00000002-5C95-4C02-BEBC-9DB848BFB51F}"/>
            </c:ext>
          </c:extLst>
        </c:ser>
        <c:ser>
          <c:idx val="3"/>
          <c:order val="3"/>
          <c:tx>
            <c:strRef>
              <c:f>'Sheet 3'!$A$76</c:f>
              <c:strCache>
                <c:ptCount val="1"/>
                <c:pt idx="0">
                  <c:v>Hrvaška</c:v>
                </c:pt>
              </c:strCache>
            </c:strRef>
          </c:tx>
          <c:spPr>
            <a:ln w="28575" cap="rnd">
              <a:solidFill>
                <a:schemeClr val="accent4"/>
              </a:solidFill>
              <a:prstDash val="sysDot"/>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3'!$B$76:$O$76</c:f>
              <c:numCache>
                <c:formatCode>General</c:formatCode>
                <c:ptCount val="14"/>
                <c:pt idx="0">
                  <c:v>0.73</c:v>
                </c:pt>
                <c:pt idx="1">
                  <c:v>0.73</c:v>
                </c:pt>
                <c:pt idx="2">
                  <c:v>0.74</c:v>
                </c:pt>
                <c:pt idx="3">
                  <c:v>0.79</c:v>
                </c:pt>
                <c:pt idx="4">
                  <c:v>0.77</c:v>
                </c:pt>
                <c:pt idx="5">
                  <c:v>0.82</c:v>
                </c:pt>
                <c:pt idx="6">
                  <c:v>0.85</c:v>
                </c:pt>
                <c:pt idx="7">
                  <c:v>0.84</c:v>
                </c:pt>
                <c:pt idx="8">
                  <c:v>0.95</c:v>
                </c:pt>
                <c:pt idx="9">
                  <c:v>1.08</c:v>
                </c:pt>
                <c:pt idx="10">
                  <c:v>1.24</c:v>
                </c:pt>
                <c:pt idx="11">
                  <c:v>1.24</c:v>
                </c:pt>
                <c:pt idx="12">
                  <c:v>1.42</c:v>
                </c:pt>
                <c:pt idx="13">
                  <c:v>1.39</c:v>
                </c:pt>
              </c:numCache>
            </c:numRef>
          </c:val>
          <c:smooth val="0"/>
          <c:extLst>
            <c:ext xmlns:c16="http://schemas.microsoft.com/office/drawing/2014/chart" uri="{C3380CC4-5D6E-409C-BE32-E72D297353CC}">
              <c16:uniqueId val="{00000003-5C95-4C02-BEBC-9DB848BFB51F}"/>
            </c:ext>
          </c:extLst>
        </c:ser>
        <c:ser>
          <c:idx val="4"/>
          <c:order val="4"/>
          <c:tx>
            <c:strRef>
              <c:f>'Sheet 3'!$A$77</c:f>
              <c:strCache>
                <c:ptCount val="1"/>
                <c:pt idx="0">
                  <c:v>Avstrija</c:v>
                </c:pt>
              </c:strCache>
            </c:strRef>
          </c:tx>
          <c:spPr>
            <a:ln w="28575" cap="rnd">
              <a:solidFill>
                <a:schemeClr val="accent5"/>
              </a:solidFill>
              <a:prstDash val="sysDot"/>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3'!$B$77:$O$77</c:f>
              <c:numCache>
                <c:formatCode>General</c:formatCode>
                <c:ptCount val="14"/>
                <c:pt idx="0">
                  <c:v>2.74</c:v>
                </c:pt>
                <c:pt idx="1">
                  <c:v>2.69</c:v>
                </c:pt>
                <c:pt idx="2">
                  <c:v>2.93</c:v>
                </c:pt>
                <c:pt idx="3">
                  <c:v>2.98</c:v>
                </c:pt>
                <c:pt idx="4">
                  <c:v>3.11</c:v>
                </c:pt>
                <c:pt idx="5">
                  <c:v>3.07</c:v>
                </c:pt>
                <c:pt idx="6">
                  <c:v>3.13</c:v>
                </c:pt>
                <c:pt idx="7">
                  <c:v>3.07</c:v>
                </c:pt>
                <c:pt idx="8">
                  <c:v>3.11</c:v>
                </c:pt>
                <c:pt idx="9">
                  <c:v>3.14</c:v>
                </c:pt>
                <c:pt idx="10">
                  <c:v>3.21</c:v>
                </c:pt>
                <c:pt idx="11">
                  <c:v>3.26</c:v>
                </c:pt>
                <c:pt idx="12">
                  <c:v>3.18</c:v>
                </c:pt>
                <c:pt idx="13">
                  <c:v>3.29</c:v>
                </c:pt>
              </c:numCache>
            </c:numRef>
          </c:val>
          <c:smooth val="0"/>
          <c:extLst>
            <c:ext xmlns:c16="http://schemas.microsoft.com/office/drawing/2014/chart" uri="{C3380CC4-5D6E-409C-BE32-E72D297353CC}">
              <c16:uniqueId val="{00000004-5C95-4C02-BEBC-9DB848BFB51F}"/>
            </c:ext>
          </c:extLst>
        </c:ser>
        <c:ser>
          <c:idx val="5"/>
          <c:order val="5"/>
          <c:tx>
            <c:strRef>
              <c:f>'Sheet 3'!$A$78</c:f>
              <c:strCache>
                <c:ptCount val="1"/>
                <c:pt idx="0">
                  <c:v>Slovenija</c:v>
                </c:pt>
              </c:strCache>
            </c:strRef>
          </c:tx>
          <c:spPr>
            <a:ln w="60325" cap="rnd" cmpd="sng">
              <a:solidFill>
                <a:srgbClr val="FF0000"/>
              </a:solidFill>
              <a:prstDash val="solid"/>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3'!$B$78:$O$78</c:f>
              <c:numCache>
                <c:formatCode>General</c:formatCode>
                <c:ptCount val="14"/>
                <c:pt idx="0">
                  <c:v>2.0699999999999998</c:v>
                </c:pt>
                <c:pt idx="1">
                  <c:v>2.4300000000000002</c:v>
                </c:pt>
                <c:pt idx="2">
                  <c:v>2.58</c:v>
                </c:pt>
                <c:pt idx="3">
                  <c:v>2.59</c:v>
                </c:pt>
                <c:pt idx="4">
                  <c:v>2.39</c:v>
                </c:pt>
                <c:pt idx="5">
                  <c:v>2.2200000000000002</c:v>
                </c:pt>
                <c:pt idx="6">
                  <c:v>2.0299999999999998</c:v>
                </c:pt>
                <c:pt idx="7">
                  <c:v>1.88</c:v>
                </c:pt>
                <c:pt idx="8">
                  <c:v>1.96</c:v>
                </c:pt>
                <c:pt idx="9">
                  <c:v>2.06</c:v>
                </c:pt>
                <c:pt idx="10">
                  <c:v>2.16</c:v>
                </c:pt>
                <c:pt idx="11">
                  <c:v>2.14</c:v>
                </c:pt>
                <c:pt idx="12">
                  <c:v>2.1</c:v>
                </c:pt>
                <c:pt idx="13">
                  <c:v>2.13</c:v>
                </c:pt>
              </c:numCache>
            </c:numRef>
          </c:val>
          <c:smooth val="0"/>
          <c:extLst>
            <c:ext xmlns:c16="http://schemas.microsoft.com/office/drawing/2014/chart" uri="{C3380CC4-5D6E-409C-BE32-E72D297353CC}">
              <c16:uniqueId val="{00000005-5C95-4C02-BEBC-9DB848BFB51F}"/>
            </c:ext>
          </c:extLst>
        </c:ser>
        <c:ser>
          <c:idx val="6"/>
          <c:order val="6"/>
          <c:tx>
            <c:strRef>
              <c:f>'Sheet 3'!$A$79</c:f>
              <c:strCache>
                <c:ptCount val="1"/>
                <c:pt idx="0">
                  <c:v>Finska</c:v>
                </c:pt>
              </c:strCache>
            </c:strRef>
          </c:tx>
          <c:spPr>
            <a:ln w="34925" cap="rnd">
              <a:solidFill>
                <a:schemeClr val="accent1">
                  <a:lumMod val="60000"/>
                </a:schemeClr>
              </a:solidFill>
              <a:prstDash val="sysDot"/>
              <a:round/>
            </a:ln>
            <a:effectLst/>
          </c:spPr>
          <c:marker>
            <c:symbol val="none"/>
          </c:marker>
          <c:cat>
            <c:numRef>
              <c:f>'Sheet 3'!$B$72:$O$72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3'!$B$79:$O$79</c:f>
              <c:numCache>
                <c:formatCode>General</c:formatCode>
                <c:ptCount val="14"/>
                <c:pt idx="0">
                  <c:v>3.71</c:v>
                </c:pt>
                <c:pt idx="1">
                  <c:v>3.62</c:v>
                </c:pt>
                <c:pt idx="2">
                  <c:v>3.41</c:v>
                </c:pt>
                <c:pt idx="3">
                  <c:v>3.28</c:v>
                </c:pt>
                <c:pt idx="4">
                  <c:v>3.16</c:v>
                </c:pt>
                <c:pt idx="5">
                  <c:v>2.89</c:v>
                </c:pt>
                <c:pt idx="6">
                  <c:v>2.75</c:v>
                </c:pt>
                <c:pt idx="7">
                  <c:v>2.75</c:v>
                </c:pt>
                <c:pt idx="8">
                  <c:v>2.78</c:v>
                </c:pt>
                <c:pt idx="9">
                  <c:v>2.82</c:v>
                </c:pt>
                <c:pt idx="10">
                  <c:v>2.93</c:v>
                </c:pt>
                <c:pt idx="11">
                  <c:v>3.01</c:v>
                </c:pt>
                <c:pt idx="12">
                  <c:v>2.98</c:v>
                </c:pt>
                <c:pt idx="13">
                  <c:v>3.09</c:v>
                </c:pt>
              </c:numCache>
            </c:numRef>
          </c:val>
          <c:smooth val="0"/>
          <c:extLst>
            <c:ext xmlns:c16="http://schemas.microsoft.com/office/drawing/2014/chart" uri="{C3380CC4-5D6E-409C-BE32-E72D297353CC}">
              <c16:uniqueId val="{00000006-5C95-4C02-BEBC-9DB848BFB51F}"/>
            </c:ext>
          </c:extLst>
        </c:ser>
        <c:dLbls>
          <c:showLegendKey val="0"/>
          <c:showVal val="0"/>
          <c:showCatName val="0"/>
          <c:showSerName val="0"/>
          <c:showPercent val="0"/>
          <c:showBubbleSize val="0"/>
        </c:dLbls>
        <c:smooth val="0"/>
        <c:axId val="2133974607"/>
        <c:axId val="2133971247"/>
      </c:lineChart>
      <c:catAx>
        <c:axId val="213397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1247"/>
        <c:crosses val="autoZero"/>
        <c:auto val="1"/>
        <c:lblAlgn val="ctr"/>
        <c:lblOffset val="100"/>
        <c:noMultiLvlLbl val="0"/>
      </c:catAx>
      <c:valAx>
        <c:axId val="21339712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4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sl-S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sl-SI" b="1" dirty="0"/>
              <a:t>Vlaganje</a:t>
            </a:r>
            <a:r>
              <a:rPr lang="sl-SI" b="1" baseline="0" dirty="0"/>
              <a:t> vladnega</a:t>
            </a:r>
            <a:r>
              <a:rPr lang="sl-SI" b="1" dirty="0"/>
              <a:t> sektorja v R&amp;R,</a:t>
            </a:r>
            <a:r>
              <a:rPr lang="sl-SI" b="1" baseline="0" dirty="0"/>
              <a:t> </a:t>
            </a:r>
            <a:r>
              <a:rPr lang="sl-SI" b="1" dirty="0"/>
              <a:t>v mio EUR - Slovenija</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1"/>
          <c:order val="1"/>
          <c:tx>
            <c:strRef>
              <c:f>'Sheet 7'!$A$77</c:f>
              <c:strCache>
                <c:ptCount val="1"/>
                <c:pt idx="0">
                  <c:v>Slovenija</c:v>
                </c:pt>
              </c:strCache>
            </c:strRef>
          </c:tx>
          <c:spPr>
            <a:ln w="50800"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l-S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 7'!$F$71:$N$71</c:f>
              <c:numCache>
                <c:formatCode>General</c:formatCode>
                <c:ptCount val="9"/>
                <c:pt idx="0">
                  <c:v>2014</c:v>
                </c:pt>
                <c:pt idx="1">
                  <c:v>2015</c:v>
                </c:pt>
                <c:pt idx="2">
                  <c:v>2016</c:v>
                </c:pt>
                <c:pt idx="3">
                  <c:v>2017</c:v>
                </c:pt>
                <c:pt idx="4">
                  <c:v>2018</c:v>
                </c:pt>
                <c:pt idx="5">
                  <c:v>2019</c:v>
                </c:pt>
                <c:pt idx="6">
                  <c:v>2020</c:v>
                </c:pt>
                <c:pt idx="7">
                  <c:v>2021</c:v>
                </c:pt>
                <c:pt idx="8">
                  <c:v>2022</c:v>
                </c:pt>
              </c:numCache>
              <c:extLst/>
            </c:numRef>
          </c:cat>
          <c:val>
            <c:numRef>
              <c:f>'Sheet 7'!$F$77:$N$77</c:f>
              <c:numCache>
                <c:formatCode>#,##0.##########</c:formatCode>
                <c:ptCount val="9"/>
                <c:pt idx="0">
                  <c:v>193.93</c:v>
                </c:pt>
                <c:pt idx="1">
                  <c:v>169.64400000000001</c:v>
                </c:pt>
                <c:pt idx="2">
                  <c:v>163.94</c:v>
                </c:pt>
                <c:pt idx="3">
                  <c:v>183.339</c:v>
                </c:pt>
                <c:pt idx="4">
                  <c:v>211.63</c:v>
                </c:pt>
                <c:pt idx="5">
                  <c:v>244.90299999999999</c:v>
                </c:pt>
                <c:pt idx="6">
                  <c:v>252.57</c:v>
                </c:pt>
                <c:pt idx="7">
                  <c:v>270.40499999999997</c:v>
                </c:pt>
                <c:pt idx="8">
                  <c:v>311.78500000000003</c:v>
                </c:pt>
              </c:numCache>
              <c:extLst/>
            </c:numRef>
          </c:val>
          <c:smooth val="0"/>
          <c:extLst>
            <c:ext xmlns:c16="http://schemas.microsoft.com/office/drawing/2014/chart" uri="{C3380CC4-5D6E-409C-BE32-E72D297353CC}">
              <c16:uniqueId val="{00000000-BC34-4501-8E82-F777C97A1C17}"/>
            </c:ext>
          </c:extLst>
        </c:ser>
        <c:dLbls>
          <c:showLegendKey val="0"/>
          <c:showVal val="0"/>
          <c:showCatName val="0"/>
          <c:showSerName val="0"/>
          <c:showPercent val="0"/>
          <c:showBubbleSize val="0"/>
        </c:dLbls>
        <c:smooth val="0"/>
        <c:axId val="2133974607"/>
        <c:axId val="2133971247"/>
        <c:extLst>
          <c:ext xmlns:c15="http://schemas.microsoft.com/office/drawing/2012/chart" uri="{02D57815-91ED-43cb-92C2-25804820EDAC}">
            <c15:filteredLineSeries>
              <c15:ser>
                <c:idx val="0"/>
                <c:order val="0"/>
                <c:tx>
                  <c:strRef>
                    <c:extLst>
                      <c:ext uri="{02D57815-91ED-43cb-92C2-25804820EDAC}">
                        <c15:formulaRef>
                          <c15:sqref>'Sheet 7'!$A$75</c15:sqref>
                        </c15:formulaRef>
                      </c:ext>
                    </c:extLst>
                    <c:strCache>
                      <c:ptCount val="1"/>
                      <c:pt idx="0">
                        <c:v>Hrvaška</c:v>
                      </c:pt>
                    </c:strCache>
                  </c:strRef>
                </c:tx>
                <c:spPr>
                  <a:ln w="60325" cap="rnd">
                    <a:solidFill>
                      <a:schemeClr val="accent1"/>
                    </a:solidFill>
                    <a:prstDash val="solid"/>
                    <a:round/>
                  </a:ln>
                  <a:effectLst/>
                </c:spPr>
                <c:marker>
                  <c:symbol val="none"/>
                </c:marker>
                <c:cat>
                  <c:numRef>
                    <c:extLst>
                      <c:ext uri="{02D57815-91ED-43cb-92C2-25804820EDAC}">
                        <c15:formulaRef>
                          <c15:sqref>'Sheet 7'!$F$71:$N$71</c15:sqref>
                        </c15:formulaRef>
                      </c:ext>
                    </c:extLst>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extLst>
                      <c:ext uri="{02D57815-91ED-43cb-92C2-25804820EDAC}">
                        <c15:formulaRef>
                          <c15:sqref>'Sheet 7'!$F$75:$N$75</c15:sqref>
                        </c15:formulaRef>
                      </c:ext>
                    </c:extLst>
                    <c:numCache>
                      <c:formatCode>#,##0.##########</c:formatCode>
                      <c:ptCount val="9"/>
                      <c:pt idx="0">
                        <c:v>141.822</c:v>
                      </c:pt>
                      <c:pt idx="1">
                        <c:v>136.27000000000001</c:v>
                      </c:pt>
                      <c:pt idx="2">
                        <c:v>166.667</c:v>
                      </c:pt>
                      <c:pt idx="3">
                        <c:v>182.58600000000001</c:v>
                      </c:pt>
                      <c:pt idx="4">
                        <c:v>212.697</c:v>
                      </c:pt>
                      <c:pt idx="5">
                        <c:v>235.017</c:v>
                      </c:pt>
                      <c:pt idx="6">
                        <c:v>231.30699999999999</c:v>
                      </c:pt>
                      <c:pt idx="7">
                        <c:v>260.62099999999998</c:v>
                      </c:pt>
                      <c:pt idx="8">
                        <c:v>293.82900000000001</c:v>
                      </c:pt>
                    </c:numCache>
                  </c:numRef>
                </c:val>
                <c:smooth val="0"/>
                <c:extLst>
                  <c:ext xmlns:c16="http://schemas.microsoft.com/office/drawing/2014/chart" uri="{C3380CC4-5D6E-409C-BE32-E72D297353CC}">
                    <c16:uniqueId val="{00000001-BC34-4501-8E82-F777C97A1C17}"/>
                  </c:ext>
                </c:extLst>
              </c15:ser>
            </c15:filteredLineSeries>
          </c:ext>
        </c:extLst>
      </c:lineChart>
      <c:catAx>
        <c:axId val="213397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1247"/>
        <c:crosses val="autoZero"/>
        <c:auto val="1"/>
        <c:lblAlgn val="ctr"/>
        <c:lblOffset val="100"/>
        <c:noMultiLvlLbl val="0"/>
      </c:catAx>
      <c:valAx>
        <c:axId val="2133971247"/>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4607"/>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sl-S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sl-SI" b="1" dirty="0"/>
              <a:t>Vlaganje vladnega sektorja v R&amp;R,</a:t>
            </a:r>
            <a:r>
              <a:rPr lang="sl-SI" b="1" baseline="0" dirty="0"/>
              <a:t> v </a:t>
            </a:r>
            <a:r>
              <a:rPr lang="sl-SI" b="1" dirty="0"/>
              <a:t>EUR/prebivalca</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'Sheet 8'!$A$72</c:f>
              <c:strCache>
                <c:ptCount val="1"/>
                <c:pt idx="0">
                  <c:v>EU-27</c:v>
                </c:pt>
              </c:strCache>
            </c:strRef>
          </c:tx>
          <c:spPr>
            <a:ln w="60325" cap="rnd">
              <a:solidFill>
                <a:schemeClr val="accent1"/>
              </a:solidFill>
              <a:prstDash val="solid"/>
              <a:round/>
            </a:ln>
            <a:effectLst/>
          </c:spPr>
          <c:marker>
            <c:symbol val="none"/>
          </c:marker>
          <c:cat>
            <c:numRef>
              <c:f>'Sheet 8'!$F$71:$N$71</c:f>
              <c:numCache>
                <c:formatCode>General</c:formatCode>
                <c:ptCount val="9"/>
                <c:pt idx="0">
                  <c:v>2014</c:v>
                </c:pt>
                <c:pt idx="1">
                  <c:v>2015</c:v>
                </c:pt>
                <c:pt idx="2">
                  <c:v>2016</c:v>
                </c:pt>
                <c:pt idx="3">
                  <c:v>2017</c:v>
                </c:pt>
                <c:pt idx="4">
                  <c:v>2018</c:v>
                </c:pt>
                <c:pt idx="5">
                  <c:v>2019</c:v>
                </c:pt>
                <c:pt idx="6">
                  <c:v>2020</c:v>
                </c:pt>
                <c:pt idx="7">
                  <c:v>2021</c:v>
                </c:pt>
                <c:pt idx="8">
                  <c:v>2022</c:v>
                </c:pt>
              </c:numCache>
              <c:extLst/>
            </c:numRef>
          </c:cat>
          <c:val>
            <c:numRef>
              <c:f>'Sheet 8'!$F$72:$N$72</c:f>
              <c:numCache>
                <c:formatCode>General</c:formatCode>
                <c:ptCount val="9"/>
                <c:pt idx="0" formatCode="#,##0.##########">
                  <c:v>181.999</c:v>
                </c:pt>
                <c:pt idx="2" formatCode="#,##0.##########">
                  <c:v>183.98699999999999</c:v>
                </c:pt>
                <c:pt idx="3" formatCode="#,##0.##########">
                  <c:v>188.04599999999999</c:v>
                </c:pt>
                <c:pt idx="4" formatCode="#,##0.##########">
                  <c:v>195.71100000000001</c:v>
                </c:pt>
                <c:pt idx="5" formatCode="#,##0.##########">
                  <c:v>204.71299999999999</c:v>
                </c:pt>
                <c:pt idx="6" formatCode="#,##0.##########">
                  <c:v>208.81200000000001</c:v>
                </c:pt>
                <c:pt idx="7" formatCode="#,##0.##########">
                  <c:v>224.899</c:v>
                </c:pt>
              </c:numCache>
              <c:extLst/>
            </c:numRef>
          </c:val>
          <c:smooth val="0"/>
          <c:extLst>
            <c:ext xmlns:c16="http://schemas.microsoft.com/office/drawing/2014/chart" uri="{C3380CC4-5D6E-409C-BE32-E72D297353CC}">
              <c16:uniqueId val="{00000000-4482-430B-B158-511E59F78AE7}"/>
            </c:ext>
          </c:extLst>
        </c:ser>
        <c:ser>
          <c:idx val="1"/>
          <c:order val="1"/>
          <c:tx>
            <c:strRef>
              <c:f>'Sheet 8'!$A$73</c:f>
              <c:strCache>
                <c:ptCount val="1"/>
                <c:pt idx="0">
                  <c:v>Češka</c:v>
                </c:pt>
              </c:strCache>
            </c:strRef>
          </c:tx>
          <c:spPr>
            <a:ln w="28575" cap="rnd">
              <a:solidFill>
                <a:schemeClr val="accent2"/>
              </a:solidFill>
              <a:prstDash val="sysDot"/>
              <a:round/>
            </a:ln>
            <a:effectLst/>
          </c:spPr>
          <c:marker>
            <c:symbol val="none"/>
          </c:marker>
          <c:cat>
            <c:numRef>
              <c:f>'Sheet 8'!$F$71:$N$71</c:f>
              <c:numCache>
                <c:formatCode>General</c:formatCode>
                <c:ptCount val="9"/>
                <c:pt idx="0">
                  <c:v>2014</c:v>
                </c:pt>
                <c:pt idx="1">
                  <c:v>2015</c:v>
                </c:pt>
                <c:pt idx="2">
                  <c:v>2016</c:v>
                </c:pt>
                <c:pt idx="3">
                  <c:v>2017</c:v>
                </c:pt>
                <c:pt idx="4">
                  <c:v>2018</c:v>
                </c:pt>
                <c:pt idx="5">
                  <c:v>2019</c:v>
                </c:pt>
                <c:pt idx="6">
                  <c:v>2020</c:v>
                </c:pt>
                <c:pt idx="7">
                  <c:v>2021</c:v>
                </c:pt>
                <c:pt idx="8">
                  <c:v>2022</c:v>
                </c:pt>
              </c:numCache>
              <c:extLst/>
            </c:numRef>
          </c:cat>
          <c:val>
            <c:numRef>
              <c:f>'Sheet 8'!$F$73:$N$73</c:f>
              <c:numCache>
                <c:formatCode>#,##0.##########</c:formatCode>
                <c:ptCount val="9"/>
                <c:pt idx="0">
                  <c:v>96.847999999999999</c:v>
                </c:pt>
                <c:pt idx="1">
                  <c:v>99.356999999999999</c:v>
                </c:pt>
                <c:pt idx="2">
                  <c:v>100.01300000000001</c:v>
                </c:pt>
                <c:pt idx="3">
                  <c:v>112.146</c:v>
                </c:pt>
                <c:pt idx="4">
                  <c:v>128.756</c:v>
                </c:pt>
                <c:pt idx="5">
                  <c:v>137.46700000000001</c:v>
                </c:pt>
                <c:pt idx="6">
                  <c:v>136.33000000000001</c:v>
                </c:pt>
                <c:pt idx="7">
                  <c:v>146.44399999999999</c:v>
                </c:pt>
                <c:pt idx="8">
                  <c:v>156.381</c:v>
                </c:pt>
              </c:numCache>
              <c:extLst/>
            </c:numRef>
          </c:val>
          <c:smooth val="0"/>
          <c:extLst>
            <c:ext xmlns:c16="http://schemas.microsoft.com/office/drawing/2014/chart" uri="{C3380CC4-5D6E-409C-BE32-E72D297353CC}">
              <c16:uniqueId val="{00000001-4482-430B-B158-511E59F78AE7}"/>
            </c:ext>
          </c:extLst>
        </c:ser>
        <c:ser>
          <c:idx val="2"/>
          <c:order val="2"/>
          <c:tx>
            <c:strRef>
              <c:f>'Sheet 8'!$A$74</c:f>
              <c:strCache>
                <c:ptCount val="1"/>
                <c:pt idx="0">
                  <c:v>Danska</c:v>
                </c:pt>
              </c:strCache>
            </c:strRef>
          </c:tx>
          <c:spPr>
            <a:ln w="34925" cap="rnd">
              <a:solidFill>
                <a:schemeClr val="accent3"/>
              </a:solidFill>
              <a:prstDash val="sysDot"/>
              <a:round/>
            </a:ln>
            <a:effectLst/>
          </c:spPr>
          <c:marker>
            <c:symbol val="none"/>
          </c:marker>
          <c:cat>
            <c:numRef>
              <c:f>'Sheet 8'!$F$71:$N$71</c:f>
              <c:numCache>
                <c:formatCode>General</c:formatCode>
                <c:ptCount val="9"/>
                <c:pt idx="0">
                  <c:v>2014</c:v>
                </c:pt>
                <c:pt idx="1">
                  <c:v>2015</c:v>
                </c:pt>
                <c:pt idx="2">
                  <c:v>2016</c:v>
                </c:pt>
                <c:pt idx="3">
                  <c:v>2017</c:v>
                </c:pt>
                <c:pt idx="4">
                  <c:v>2018</c:v>
                </c:pt>
                <c:pt idx="5">
                  <c:v>2019</c:v>
                </c:pt>
                <c:pt idx="6">
                  <c:v>2020</c:v>
                </c:pt>
                <c:pt idx="7">
                  <c:v>2021</c:v>
                </c:pt>
                <c:pt idx="8">
                  <c:v>2022</c:v>
                </c:pt>
              </c:numCache>
              <c:extLst/>
            </c:numRef>
          </c:cat>
          <c:val>
            <c:numRef>
              <c:f>'Sheet 8'!$F$74:$N$74</c:f>
              <c:numCache>
                <c:formatCode>#,##0.##########</c:formatCode>
                <c:ptCount val="9"/>
                <c:pt idx="1">
                  <c:v>445.017</c:v>
                </c:pt>
                <c:pt idx="3">
                  <c:v>426.048</c:v>
                </c:pt>
                <c:pt idx="5">
                  <c:v>450.14</c:v>
                </c:pt>
              </c:numCache>
              <c:extLst/>
            </c:numRef>
          </c:val>
          <c:smooth val="0"/>
          <c:extLst>
            <c:ext xmlns:c16="http://schemas.microsoft.com/office/drawing/2014/chart" uri="{C3380CC4-5D6E-409C-BE32-E72D297353CC}">
              <c16:uniqueId val="{00000002-4482-430B-B158-511E59F78AE7}"/>
            </c:ext>
          </c:extLst>
        </c:ser>
        <c:ser>
          <c:idx val="3"/>
          <c:order val="3"/>
          <c:tx>
            <c:strRef>
              <c:f>'Sheet 8'!$A$75</c:f>
              <c:strCache>
                <c:ptCount val="1"/>
                <c:pt idx="0">
                  <c:v>Hrvaška</c:v>
                </c:pt>
              </c:strCache>
            </c:strRef>
          </c:tx>
          <c:spPr>
            <a:ln w="28575" cap="rnd">
              <a:solidFill>
                <a:schemeClr val="accent4"/>
              </a:solidFill>
              <a:prstDash val="sysDot"/>
              <a:round/>
            </a:ln>
            <a:effectLst/>
          </c:spPr>
          <c:marker>
            <c:symbol val="none"/>
          </c:marker>
          <c:cat>
            <c:numRef>
              <c:f>'Sheet 8'!$F$71:$N$71</c:f>
              <c:numCache>
                <c:formatCode>General</c:formatCode>
                <c:ptCount val="9"/>
                <c:pt idx="0">
                  <c:v>2014</c:v>
                </c:pt>
                <c:pt idx="1">
                  <c:v>2015</c:v>
                </c:pt>
                <c:pt idx="2">
                  <c:v>2016</c:v>
                </c:pt>
                <c:pt idx="3">
                  <c:v>2017</c:v>
                </c:pt>
                <c:pt idx="4">
                  <c:v>2018</c:v>
                </c:pt>
                <c:pt idx="5">
                  <c:v>2019</c:v>
                </c:pt>
                <c:pt idx="6">
                  <c:v>2020</c:v>
                </c:pt>
                <c:pt idx="7">
                  <c:v>2021</c:v>
                </c:pt>
                <c:pt idx="8">
                  <c:v>2022</c:v>
                </c:pt>
              </c:numCache>
              <c:extLst/>
            </c:numRef>
          </c:cat>
          <c:val>
            <c:numRef>
              <c:f>'Sheet 8'!$F$75:$N$75</c:f>
              <c:numCache>
                <c:formatCode>#,##0.##########</c:formatCode>
                <c:ptCount val="9"/>
                <c:pt idx="0">
                  <c:v>33.625999999999998</c:v>
                </c:pt>
                <c:pt idx="1">
                  <c:v>32.593000000000004</c:v>
                </c:pt>
                <c:pt idx="2">
                  <c:v>40.344000000000001</c:v>
                </c:pt>
                <c:pt idx="3">
                  <c:v>44.765000000000001</c:v>
                </c:pt>
                <c:pt idx="4">
                  <c:v>52.984000000000002</c:v>
                </c:pt>
                <c:pt idx="5">
                  <c:v>59.218000000000004</c:v>
                </c:pt>
                <c:pt idx="6">
                  <c:v>58.804000000000002</c:v>
                </c:pt>
                <c:pt idx="7">
                  <c:v>66.945999999999998</c:v>
                </c:pt>
                <c:pt idx="8">
                  <c:v>76.075999999999993</c:v>
                </c:pt>
              </c:numCache>
              <c:extLst/>
            </c:numRef>
          </c:val>
          <c:smooth val="0"/>
          <c:extLst>
            <c:ext xmlns:c16="http://schemas.microsoft.com/office/drawing/2014/chart" uri="{C3380CC4-5D6E-409C-BE32-E72D297353CC}">
              <c16:uniqueId val="{00000003-4482-430B-B158-511E59F78AE7}"/>
            </c:ext>
          </c:extLst>
        </c:ser>
        <c:ser>
          <c:idx val="4"/>
          <c:order val="4"/>
          <c:tx>
            <c:strRef>
              <c:f>'Sheet 8'!$A$76</c:f>
              <c:strCache>
                <c:ptCount val="1"/>
                <c:pt idx="0">
                  <c:v>Avstrija</c:v>
                </c:pt>
              </c:strCache>
            </c:strRef>
          </c:tx>
          <c:spPr>
            <a:ln w="28575" cap="rnd">
              <a:solidFill>
                <a:schemeClr val="accent5"/>
              </a:solidFill>
              <a:prstDash val="sysDot"/>
              <a:round/>
            </a:ln>
            <a:effectLst/>
          </c:spPr>
          <c:marker>
            <c:symbol val="none"/>
          </c:marker>
          <c:cat>
            <c:numRef>
              <c:f>'Sheet 8'!$F$71:$N$71</c:f>
              <c:numCache>
                <c:formatCode>General</c:formatCode>
                <c:ptCount val="9"/>
                <c:pt idx="0">
                  <c:v>2014</c:v>
                </c:pt>
                <c:pt idx="1">
                  <c:v>2015</c:v>
                </c:pt>
                <c:pt idx="2">
                  <c:v>2016</c:v>
                </c:pt>
                <c:pt idx="3">
                  <c:v>2017</c:v>
                </c:pt>
                <c:pt idx="4">
                  <c:v>2018</c:v>
                </c:pt>
                <c:pt idx="5">
                  <c:v>2019</c:v>
                </c:pt>
                <c:pt idx="6">
                  <c:v>2020</c:v>
                </c:pt>
                <c:pt idx="7">
                  <c:v>2021</c:v>
                </c:pt>
                <c:pt idx="8">
                  <c:v>2022</c:v>
                </c:pt>
              </c:numCache>
              <c:extLst/>
            </c:numRef>
          </c:cat>
          <c:val>
            <c:numRef>
              <c:f>'Sheet 8'!$F$76:$N$76</c:f>
              <c:numCache>
                <c:formatCode>#,##0.##########</c:formatCode>
                <c:ptCount val="9"/>
                <c:pt idx="0">
                  <c:v>430.22500000000002</c:v>
                </c:pt>
                <c:pt idx="1">
                  <c:v>398.57299999999998</c:v>
                </c:pt>
                <c:pt idx="2">
                  <c:v>388.642</c:v>
                </c:pt>
                <c:pt idx="3">
                  <c:v>355.38799999999998</c:v>
                </c:pt>
                <c:pt idx="4">
                  <c:v>408.45600000000002</c:v>
                </c:pt>
                <c:pt idx="5">
                  <c:v>378.77600000000001</c:v>
                </c:pt>
                <c:pt idx="6">
                  <c:v>456.84399999999999</c:v>
                </c:pt>
                <c:pt idx="7">
                  <c:v>421.43400000000003</c:v>
                </c:pt>
                <c:pt idx="8">
                  <c:v>494.84300000000002</c:v>
                </c:pt>
              </c:numCache>
              <c:extLst/>
            </c:numRef>
          </c:val>
          <c:smooth val="0"/>
          <c:extLst>
            <c:ext xmlns:c16="http://schemas.microsoft.com/office/drawing/2014/chart" uri="{C3380CC4-5D6E-409C-BE32-E72D297353CC}">
              <c16:uniqueId val="{00000004-4482-430B-B158-511E59F78AE7}"/>
            </c:ext>
          </c:extLst>
        </c:ser>
        <c:ser>
          <c:idx val="5"/>
          <c:order val="5"/>
          <c:tx>
            <c:strRef>
              <c:f>'Sheet 8'!$A$77</c:f>
              <c:strCache>
                <c:ptCount val="1"/>
                <c:pt idx="0">
                  <c:v>Slovenija</c:v>
                </c:pt>
              </c:strCache>
            </c:strRef>
          </c:tx>
          <c:spPr>
            <a:ln w="60325" cap="rnd" cmpd="sng">
              <a:solidFill>
                <a:srgbClr val="FF0000"/>
              </a:solidFill>
              <a:prstDash val="solid"/>
              <a:round/>
            </a:ln>
            <a:effectLst/>
          </c:spPr>
          <c:marker>
            <c:symbol val="none"/>
          </c:marker>
          <c:cat>
            <c:numRef>
              <c:f>'Sheet 8'!$F$71:$N$71</c:f>
              <c:numCache>
                <c:formatCode>General</c:formatCode>
                <c:ptCount val="9"/>
                <c:pt idx="0">
                  <c:v>2014</c:v>
                </c:pt>
                <c:pt idx="1">
                  <c:v>2015</c:v>
                </c:pt>
                <c:pt idx="2">
                  <c:v>2016</c:v>
                </c:pt>
                <c:pt idx="3">
                  <c:v>2017</c:v>
                </c:pt>
                <c:pt idx="4">
                  <c:v>2018</c:v>
                </c:pt>
                <c:pt idx="5">
                  <c:v>2019</c:v>
                </c:pt>
                <c:pt idx="6">
                  <c:v>2020</c:v>
                </c:pt>
                <c:pt idx="7">
                  <c:v>2021</c:v>
                </c:pt>
                <c:pt idx="8">
                  <c:v>2022</c:v>
                </c:pt>
              </c:numCache>
              <c:extLst/>
            </c:numRef>
          </c:cat>
          <c:val>
            <c:numRef>
              <c:f>'Sheet 8'!$F$77:$N$77</c:f>
              <c:numCache>
                <c:formatCode>#,##0.##########</c:formatCode>
                <c:ptCount val="9"/>
                <c:pt idx="0">
                  <c:v>94.090999999999994</c:v>
                </c:pt>
                <c:pt idx="1">
                  <c:v>82.236999999999995</c:v>
                </c:pt>
                <c:pt idx="2">
                  <c:v>79.421000000000006</c:v>
                </c:pt>
                <c:pt idx="3">
                  <c:v>88.745000000000005</c:v>
                </c:pt>
                <c:pt idx="4">
                  <c:v>102.39100000000001</c:v>
                </c:pt>
                <c:pt idx="5">
                  <c:v>117.691</c:v>
                </c:pt>
                <c:pt idx="6">
                  <c:v>120.509</c:v>
                </c:pt>
                <c:pt idx="7">
                  <c:v>128.21600000000001</c:v>
                </c:pt>
                <c:pt idx="8">
                  <c:v>147.96299999999999</c:v>
                </c:pt>
              </c:numCache>
              <c:extLst/>
            </c:numRef>
          </c:val>
          <c:smooth val="0"/>
          <c:extLst>
            <c:ext xmlns:c16="http://schemas.microsoft.com/office/drawing/2014/chart" uri="{C3380CC4-5D6E-409C-BE32-E72D297353CC}">
              <c16:uniqueId val="{00000005-4482-430B-B158-511E59F78AE7}"/>
            </c:ext>
          </c:extLst>
        </c:ser>
        <c:ser>
          <c:idx val="6"/>
          <c:order val="6"/>
          <c:tx>
            <c:strRef>
              <c:f>'Sheet 8'!$A$78</c:f>
              <c:strCache>
                <c:ptCount val="1"/>
                <c:pt idx="0">
                  <c:v>Finska</c:v>
                </c:pt>
              </c:strCache>
            </c:strRef>
          </c:tx>
          <c:spPr>
            <a:ln w="34925" cap="rnd">
              <a:solidFill>
                <a:schemeClr val="accent1">
                  <a:lumMod val="60000"/>
                </a:schemeClr>
              </a:solidFill>
              <a:prstDash val="sysDot"/>
              <a:round/>
            </a:ln>
            <a:effectLst/>
          </c:spPr>
          <c:marker>
            <c:symbol val="none"/>
          </c:marker>
          <c:cat>
            <c:numRef>
              <c:f>'Sheet 8'!$F$71:$N$71</c:f>
              <c:numCache>
                <c:formatCode>General</c:formatCode>
                <c:ptCount val="9"/>
                <c:pt idx="0">
                  <c:v>2014</c:v>
                </c:pt>
                <c:pt idx="1">
                  <c:v>2015</c:v>
                </c:pt>
                <c:pt idx="2">
                  <c:v>2016</c:v>
                </c:pt>
                <c:pt idx="3">
                  <c:v>2017</c:v>
                </c:pt>
                <c:pt idx="4">
                  <c:v>2018</c:v>
                </c:pt>
                <c:pt idx="5">
                  <c:v>2019</c:v>
                </c:pt>
                <c:pt idx="6">
                  <c:v>2020</c:v>
                </c:pt>
                <c:pt idx="7">
                  <c:v>2021</c:v>
                </c:pt>
                <c:pt idx="8">
                  <c:v>2022</c:v>
                </c:pt>
              </c:numCache>
              <c:extLst/>
            </c:numRef>
          </c:cat>
          <c:val>
            <c:numRef>
              <c:f>'Sheet 8'!$F$78:$N$78</c:f>
              <c:numCache>
                <c:formatCode>#,##0.##########</c:formatCode>
                <c:ptCount val="9"/>
                <c:pt idx="0">
                  <c:v>328.49200000000002</c:v>
                </c:pt>
                <c:pt idx="1">
                  <c:v>320.48200000000003</c:v>
                </c:pt>
                <c:pt idx="2">
                  <c:v>311.79199999999997</c:v>
                </c:pt>
                <c:pt idx="3">
                  <c:v>325.40499999999997</c:v>
                </c:pt>
                <c:pt idx="4">
                  <c:v>330.13900000000001</c:v>
                </c:pt>
                <c:pt idx="5">
                  <c:v>338.18900000000002</c:v>
                </c:pt>
                <c:pt idx="6">
                  <c:v>347.25799999999998</c:v>
                </c:pt>
                <c:pt idx="7">
                  <c:v>346.22399999999999</c:v>
                </c:pt>
                <c:pt idx="8">
                  <c:v>369.95299999999997</c:v>
                </c:pt>
              </c:numCache>
              <c:extLst/>
            </c:numRef>
          </c:val>
          <c:smooth val="0"/>
          <c:extLst>
            <c:ext xmlns:c16="http://schemas.microsoft.com/office/drawing/2014/chart" uri="{C3380CC4-5D6E-409C-BE32-E72D297353CC}">
              <c16:uniqueId val="{00000006-4482-430B-B158-511E59F78AE7}"/>
            </c:ext>
          </c:extLst>
        </c:ser>
        <c:dLbls>
          <c:showLegendKey val="0"/>
          <c:showVal val="0"/>
          <c:showCatName val="0"/>
          <c:showSerName val="0"/>
          <c:showPercent val="0"/>
          <c:showBubbleSize val="0"/>
        </c:dLbls>
        <c:smooth val="0"/>
        <c:axId val="2133974607"/>
        <c:axId val="2133971247"/>
      </c:lineChart>
      <c:catAx>
        <c:axId val="213397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1247"/>
        <c:crosses val="autoZero"/>
        <c:auto val="1"/>
        <c:lblAlgn val="ctr"/>
        <c:lblOffset val="100"/>
        <c:noMultiLvlLbl val="0"/>
      </c:catAx>
      <c:valAx>
        <c:axId val="2133971247"/>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4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l-SI"/>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sl-S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l-SI" sz="1400" b="1" dirty="0"/>
              <a:t>Št.</a:t>
            </a:r>
            <a:r>
              <a:rPr lang="sl-SI" sz="1400" b="1" baseline="0" dirty="0"/>
              <a:t> </a:t>
            </a:r>
            <a:r>
              <a:rPr lang="sl-SI" sz="1400" b="1" u="sng" baseline="0" dirty="0"/>
              <a:t>zaposlenih</a:t>
            </a:r>
            <a:r>
              <a:rPr lang="sl-SI" sz="1400" b="1" baseline="0" dirty="0"/>
              <a:t> v R&amp;R na milijon prebivalcev</a:t>
            </a:r>
            <a:endParaRPr lang="sl-SI"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'Sheet 2'!$A$92</c:f>
              <c:strCache>
                <c:ptCount val="1"/>
                <c:pt idx="0">
                  <c:v>EU-27</c:v>
                </c:pt>
              </c:strCache>
            </c:strRef>
          </c:tx>
          <c:spPr>
            <a:ln w="60325" cap="rnd">
              <a:solidFill>
                <a:schemeClr val="accent1"/>
              </a:solidFill>
              <a:prstDash val="solid"/>
              <a:round/>
            </a:ln>
            <a:effectLst/>
          </c:spPr>
          <c:marker>
            <c:symbol val="none"/>
          </c:marker>
          <c:cat>
            <c:numRef>
              <c:f>'Sheet 2'!$B$91:$O$91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2'!$B$92:$O$92</c:f>
              <c:numCache>
                <c:formatCode>General</c:formatCode>
                <c:ptCount val="14"/>
                <c:pt idx="1">
                  <c:v>7733</c:v>
                </c:pt>
                <c:pt idx="3">
                  <c:v>8069</c:v>
                </c:pt>
                <c:pt idx="5">
                  <c:v>8426</c:v>
                </c:pt>
                <c:pt idx="7">
                  <c:v>9120</c:v>
                </c:pt>
                <c:pt idx="9">
                  <c:v>9856</c:v>
                </c:pt>
                <c:pt idx="11">
                  <c:v>10365</c:v>
                </c:pt>
              </c:numCache>
            </c:numRef>
          </c:val>
          <c:smooth val="0"/>
          <c:extLst>
            <c:ext xmlns:c16="http://schemas.microsoft.com/office/drawing/2014/chart" uri="{C3380CC4-5D6E-409C-BE32-E72D297353CC}">
              <c16:uniqueId val="{00000000-B408-4CB4-822D-6F2C9DA87681}"/>
            </c:ext>
          </c:extLst>
        </c:ser>
        <c:ser>
          <c:idx val="1"/>
          <c:order val="1"/>
          <c:tx>
            <c:strRef>
              <c:f>'Sheet 2'!$A$93</c:f>
              <c:strCache>
                <c:ptCount val="1"/>
                <c:pt idx="0">
                  <c:v>Češka</c:v>
                </c:pt>
              </c:strCache>
            </c:strRef>
          </c:tx>
          <c:spPr>
            <a:ln w="28575" cap="rnd">
              <a:solidFill>
                <a:schemeClr val="accent2"/>
              </a:solidFill>
              <a:prstDash val="sysDot"/>
              <a:round/>
            </a:ln>
            <a:effectLst/>
          </c:spPr>
          <c:marker>
            <c:symbol val="none"/>
          </c:marker>
          <c:cat>
            <c:numRef>
              <c:f>'Sheet 2'!$B$91:$O$91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2'!$B$93:$O$93</c:f>
              <c:numCache>
                <c:formatCode>General</c:formatCode>
                <c:ptCount val="14"/>
                <c:pt idx="0">
                  <c:v>7446</c:v>
                </c:pt>
                <c:pt idx="1">
                  <c:v>7846</c:v>
                </c:pt>
                <c:pt idx="2">
                  <c:v>8332</c:v>
                </c:pt>
                <c:pt idx="3">
                  <c:v>8816</c:v>
                </c:pt>
                <c:pt idx="4">
                  <c:v>9261</c:v>
                </c:pt>
                <c:pt idx="5">
                  <c:v>9501</c:v>
                </c:pt>
                <c:pt idx="6">
                  <c:v>9463</c:v>
                </c:pt>
                <c:pt idx="7">
                  <c:v>10184</c:v>
                </c:pt>
                <c:pt idx="8">
                  <c:v>10692</c:v>
                </c:pt>
                <c:pt idx="9">
                  <c:v>10993</c:v>
                </c:pt>
                <c:pt idx="10">
                  <c:v>11038</c:v>
                </c:pt>
                <c:pt idx="11">
                  <c:v>11590</c:v>
                </c:pt>
                <c:pt idx="12">
                  <c:v>11691</c:v>
                </c:pt>
                <c:pt idx="13">
                  <c:v>11351</c:v>
                </c:pt>
              </c:numCache>
            </c:numRef>
          </c:val>
          <c:smooth val="0"/>
          <c:extLst>
            <c:ext xmlns:c16="http://schemas.microsoft.com/office/drawing/2014/chart" uri="{C3380CC4-5D6E-409C-BE32-E72D297353CC}">
              <c16:uniqueId val="{00000001-B408-4CB4-822D-6F2C9DA87681}"/>
            </c:ext>
          </c:extLst>
        </c:ser>
        <c:ser>
          <c:idx val="2"/>
          <c:order val="2"/>
          <c:tx>
            <c:strRef>
              <c:f>'Sheet 2'!$A$94</c:f>
              <c:strCache>
                <c:ptCount val="1"/>
                <c:pt idx="0">
                  <c:v>Danska</c:v>
                </c:pt>
              </c:strCache>
            </c:strRef>
          </c:tx>
          <c:spPr>
            <a:ln w="34925" cap="rnd">
              <a:solidFill>
                <a:schemeClr val="accent3"/>
              </a:solidFill>
              <a:prstDash val="sysDot"/>
              <a:round/>
            </a:ln>
            <a:effectLst/>
          </c:spPr>
          <c:marker>
            <c:symbol val="none"/>
          </c:marker>
          <c:cat>
            <c:numRef>
              <c:f>'Sheet 2'!$B$91:$O$91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2'!$B$94:$O$94</c:f>
              <c:numCache>
                <c:formatCode>General</c:formatCode>
                <c:ptCount val="14"/>
                <c:pt idx="0">
                  <c:v>15278</c:v>
                </c:pt>
                <c:pt idx="1">
                  <c:v>15374</c:v>
                </c:pt>
                <c:pt idx="2">
                  <c:v>15231</c:v>
                </c:pt>
                <c:pt idx="3">
                  <c:v>15201</c:v>
                </c:pt>
                <c:pt idx="4">
                  <c:v>14996</c:v>
                </c:pt>
                <c:pt idx="5">
                  <c:v>15268</c:v>
                </c:pt>
                <c:pt idx="6">
                  <c:v>15305</c:v>
                </c:pt>
                <c:pt idx="7">
                  <c:v>14571</c:v>
                </c:pt>
                <c:pt idx="8">
                  <c:v>14417</c:v>
                </c:pt>
                <c:pt idx="9">
                  <c:v>14940</c:v>
                </c:pt>
                <c:pt idx="10">
                  <c:v>14868</c:v>
                </c:pt>
              </c:numCache>
            </c:numRef>
          </c:val>
          <c:smooth val="0"/>
          <c:extLst>
            <c:ext xmlns:c16="http://schemas.microsoft.com/office/drawing/2014/chart" uri="{C3380CC4-5D6E-409C-BE32-E72D297353CC}">
              <c16:uniqueId val="{00000002-B408-4CB4-822D-6F2C9DA87681}"/>
            </c:ext>
          </c:extLst>
        </c:ser>
        <c:ser>
          <c:idx val="3"/>
          <c:order val="3"/>
          <c:tx>
            <c:strRef>
              <c:f>'Sheet 2'!$A$95</c:f>
              <c:strCache>
                <c:ptCount val="1"/>
                <c:pt idx="0">
                  <c:v>Hrvaška</c:v>
                </c:pt>
              </c:strCache>
            </c:strRef>
          </c:tx>
          <c:spPr>
            <a:ln w="28575" cap="rnd">
              <a:solidFill>
                <a:schemeClr val="accent4"/>
              </a:solidFill>
              <a:prstDash val="sysDot"/>
              <a:round/>
            </a:ln>
            <a:effectLst/>
          </c:spPr>
          <c:marker>
            <c:symbol val="none"/>
          </c:marker>
          <c:cat>
            <c:numRef>
              <c:f>'Sheet 2'!$B$91:$O$91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2'!$B$95:$O$95</c:f>
              <c:numCache>
                <c:formatCode>General</c:formatCode>
                <c:ptCount val="14"/>
                <c:pt idx="0">
                  <c:v>4290</c:v>
                </c:pt>
                <c:pt idx="1">
                  <c:v>4023</c:v>
                </c:pt>
                <c:pt idx="2">
                  <c:v>3948</c:v>
                </c:pt>
                <c:pt idx="3">
                  <c:v>4003</c:v>
                </c:pt>
                <c:pt idx="4">
                  <c:v>3924</c:v>
                </c:pt>
                <c:pt idx="5">
                  <c:v>4152</c:v>
                </c:pt>
                <c:pt idx="6">
                  <c:v>4510</c:v>
                </c:pt>
                <c:pt idx="7">
                  <c:v>4808</c:v>
                </c:pt>
                <c:pt idx="8">
                  <c:v>5288</c:v>
                </c:pt>
                <c:pt idx="9">
                  <c:v>6012</c:v>
                </c:pt>
                <c:pt idx="10">
                  <c:v>6411</c:v>
                </c:pt>
                <c:pt idx="11">
                  <c:v>7044</c:v>
                </c:pt>
                <c:pt idx="12">
                  <c:v>7309</c:v>
                </c:pt>
              </c:numCache>
            </c:numRef>
          </c:val>
          <c:smooth val="0"/>
          <c:extLst>
            <c:ext xmlns:c16="http://schemas.microsoft.com/office/drawing/2014/chart" uri="{C3380CC4-5D6E-409C-BE32-E72D297353CC}">
              <c16:uniqueId val="{00000003-B408-4CB4-822D-6F2C9DA87681}"/>
            </c:ext>
          </c:extLst>
        </c:ser>
        <c:ser>
          <c:idx val="4"/>
          <c:order val="4"/>
          <c:tx>
            <c:strRef>
              <c:f>'Sheet 2'!$A$96</c:f>
              <c:strCache>
                <c:ptCount val="1"/>
                <c:pt idx="0">
                  <c:v>Avstrija</c:v>
                </c:pt>
              </c:strCache>
            </c:strRef>
          </c:tx>
          <c:spPr>
            <a:ln w="28575" cap="rnd">
              <a:solidFill>
                <a:schemeClr val="accent5"/>
              </a:solidFill>
              <a:prstDash val="sysDot"/>
              <a:round/>
            </a:ln>
            <a:effectLst/>
          </c:spPr>
          <c:marker>
            <c:symbol val="none"/>
          </c:marker>
          <c:cat>
            <c:numRef>
              <c:f>'Sheet 2'!$B$91:$O$91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2'!$B$96:$O$96</c:f>
              <c:numCache>
                <c:formatCode>General</c:formatCode>
                <c:ptCount val="14"/>
                <c:pt idx="1">
                  <c:v>12889</c:v>
                </c:pt>
                <c:pt idx="3">
                  <c:v>13848</c:v>
                </c:pt>
                <c:pt idx="5">
                  <c:v>14697</c:v>
                </c:pt>
                <c:pt idx="7">
                  <c:v>14936</c:v>
                </c:pt>
                <c:pt idx="9">
                  <c:v>16268</c:v>
                </c:pt>
                <c:pt idx="11">
                  <c:v>16465</c:v>
                </c:pt>
              </c:numCache>
            </c:numRef>
          </c:val>
          <c:smooth val="0"/>
          <c:extLst>
            <c:ext xmlns:c16="http://schemas.microsoft.com/office/drawing/2014/chart" uri="{C3380CC4-5D6E-409C-BE32-E72D297353CC}">
              <c16:uniqueId val="{00000004-B408-4CB4-822D-6F2C9DA87681}"/>
            </c:ext>
          </c:extLst>
        </c:ser>
        <c:ser>
          <c:idx val="5"/>
          <c:order val="5"/>
          <c:tx>
            <c:strRef>
              <c:f>'Sheet 2'!$A$97</c:f>
              <c:strCache>
                <c:ptCount val="1"/>
                <c:pt idx="0">
                  <c:v>Slovenija</c:v>
                </c:pt>
              </c:strCache>
            </c:strRef>
          </c:tx>
          <c:spPr>
            <a:ln w="60325" cap="rnd" cmpd="sng">
              <a:solidFill>
                <a:srgbClr val="FF0000"/>
              </a:solidFill>
              <a:prstDash val="solid"/>
              <a:round/>
            </a:ln>
            <a:effectLst/>
          </c:spPr>
          <c:marker>
            <c:symbol val="none"/>
          </c:marker>
          <c:cat>
            <c:numRef>
              <c:f>'Sheet 2'!$B$91:$O$91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2'!$B$97:$O$97</c:f>
              <c:numCache>
                <c:formatCode>General</c:formatCode>
                <c:ptCount val="14"/>
                <c:pt idx="0">
                  <c:v>8780</c:v>
                </c:pt>
                <c:pt idx="1">
                  <c:v>10510</c:v>
                </c:pt>
                <c:pt idx="2">
                  <c:v>10200</c:v>
                </c:pt>
                <c:pt idx="3">
                  <c:v>10332</c:v>
                </c:pt>
                <c:pt idx="4">
                  <c:v>10215</c:v>
                </c:pt>
                <c:pt idx="5">
                  <c:v>10002</c:v>
                </c:pt>
                <c:pt idx="6">
                  <c:v>9700</c:v>
                </c:pt>
                <c:pt idx="7">
                  <c:v>10646</c:v>
                </c:pt>
                <c:pt idx="8">
                  <c:v>11434</c:v>
                </c:pt>
                <c:pt idx="9">
                  <c:v>12044</c:v>
                </c:pt>
                <c:pt idx="10">
                  <c:v>12013</c:v>
                </c:pt>
                <c:pt idx="11">
                  <c:v>12026</c:v>
                </c:pt>
                <c:pt idx="12">
                  <c:v>12024</c:v>
                </c:pt>
              </c:numCache>
            </c:numRef>
          </c:val>
          <c:smooth val="0"/>
          <c:extLst>
            <c:ext xmlns:c16="http://schemas.microsoft.com/office/drawing/2014/chart" uri="{C3380CC4-5D6E-409C-BE32-E72D297353CC}">
              <c16:uniqueId val="{00000005-B408-4CB4-822D-6F2C9DA87681}"/>
            </c:ext>
          </c:extLst>
        </c:ser>
        <c:ser>
          <c:idx val="6"/>
          <c:order val="6"/>
          <c:tx>
            <c:strRef>
              <c:f>'Sheet 2'!$A$98</c:f>
              <c:strCache>
                <c:ptCount val="1"/>
                <c:pt idx="0">
                  <c:v>Finska</c:v>
                </c:pt>
              </c:strCache>
            </c:strRef>
          </c:tx>
          <c:spPr>
            <a:ln w="34925" cap="rnd">
              <a:solidFill>
                <a:schemeClr val="accent1">
                  <a:lumMod val="60000"/>
                </a:schemeClr>
              </a:solidFill>
              <a:prstDash val="sysDot"/>
              <a:round/>
            </a:ln>
            <a:effectLst/>
          </c:spPr>
          <c:marker>
            <c:symbol val="none"/>
          </c:marker>
          <c:cat>
            <c:numRef>
              <c:f>'Sheet 2'!$B$91:$O$91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2'!$B$98:$O$98</c:f>
              <c:numCache>
                <c:formatCode>General</c:formatCode>
                <c:ptCount val="14"/>
                <c:pt idx="0">
                  <c:v>14945</c:v>
                </c:pt>
                <c:pt idx="1">
                  <c:v>15035</c:v>
                </c:pt>
                <c:pt idx="2">
                  <c:v>14695</c:v>
                </c:pt>
                <c:pt idx="3">
                  <c:v>14547</c:v>
                </c:pt>
                <c:pt idx="4">
                  <c:v>14181</c:v>
                </c:pt>
                <c:pt idx="5">
                  <c:v>13906</c:v>
                </c:pt>
                <c:pt idx="6">
                  <c:v>13192</c:v>
                </c:pt>
                <c:pt idx="7">
                  <c:v>13196</c:v>
                </c:pt>
                <c:pt idx="8">
                  <c:v>13405</c:v>
                </c:pt>
                <c:pt idx="9">
                  <c:v>13811</c:v>
                </c:pt>
                <c:pt idx="10">
                  <c:v>14580</c:v>
                </c:pt>
                <c:pt idx="11">
                  <c:v>15787</c:v>
                </c:pt>
              </c:numCache>
            </c:numRef>
          </c:val>
          <c:smooth val="0"/>
          <c:extLst>
            <c:ext xmlns:c16="http://schemas.microsoft.com/office/drawing/2014/chart" uri="{C3380CC4-5D6E-409C-BE32-E72D297353CC}">
              <c16:uniqueId val="{00000006-B408-4CB4-822D-6F2C9DA87681}"/>
            </c:ext>
          </c:extLst>
        </c:ser>
        <c:dLbls>
          <c:showLegendKey val="0"/>
          <c:showVal val="0"/>
          <c:showCatName val="0"/>
          <c:showSerName val="0"/>
          <c:showPercent val="0"/>
          <c:showBubbleSize val="0"/>
        </c:dLbls>
        <c:smooth val="0"/>
        <c:axId val="2133974607"/>
        <c:axId val="2133971247"/>
      </c:lineChart>
      <c:catAx>
        <c:axId val="213397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1247"/>
        <c:crosses val="autoZero"/>
        <c:auto val="1"/>
        <c:lblAlgn val="ctr"/>
        <c:lblOffset val="100"/>
        <c:noMultiLvlLbl val="0"/>
      </c:catAx>
      <c:valAx>
        <c:axId val="2133971247"/>
        <c:scaling>
          <c:orientation val="minMax"/>
          <c:max val="2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4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l-SI"/>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sl-S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l-SI" sz="1400" b="1" dirty="0"/>
              <a:t>Št. FTE </a:t>
            </a:r>
            <a:r>
              <a:rPr lang="sl-SI" sz="1400" b="1" u="sng" dirty="0"/>
              <a:t>zaposlitev</a:t>
            </a:r>
            <a:r>
              <a:rPr lang="sl-SI" sz="1400" b="1" dirty="0"/>
              <a:t> v R&amp;R na milijon prebivalcev</a:t>
            </a:r>
          </a:p>
        </c:rich>
      </c:tx>
      <c:layout>
        <c:manualLayout>
          <c:xMode val="edge"/>
          <c:yMode val="edge"/>
          <c:x val="0.20756091030789825"/>
          <c:y val="2.85035558372938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'Sheet 1'!$A$92</c:f>
              <c:strCache>
                <c:ptCount val="1"/>
                <c:pt idx="0">
                  <c:v>EU-27</c:v>
                </c:pt>
              </c:strCache>
            </c:strRef>
          </c:tx>
          <c:spPr>
            <a:ln w="60325" cap="rnd">
              <a:solidFill>
                <a:schemeClr val="accent1"/>
              </a:solidFill>
              <a:prstDash val="solid"/>
              <a:round/>
            </a:ln>
            <a:effectLst/>
          </c:spPr>
          <c:marker>
            <c:symbol val="none"/>
          </c:marker>
          <c:cat>
            <c:numRef>
              <c:f>'Sheet 1'!$B$91:$O$91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1'!$B$92:$O$92</c:f>
              <c:numCache>
                <c:formatCode>General</c:formatCode>
                <c:ptCount val="14"/>
                <c:pt idx="0">
                  <c:v>4972</c:v>
                </c:pt>
                <c:pt idx="1">
                  <c:v>5130</c:v>
                </c:pt>
                <c:pt idx="2">
                  <c:v>5268</c:v>
                </c:pt>
                <c:pt idx="3">
                  <c:v>5338</c:v>
                </c:pt>
                <c:pt idx="4">
                  <c:v>5425</c:v>
                </c:pt>
                <c:pt idx="5">
                  <c:v>5594</c:v>
                </c:pt>
                <c:pt idx="6">
                  <c:v>5757</c:v>
                </c:pt>
                <c:pt idx="7">
                  <c:v>6056</c:v>
                </c:pt>
                <c:pt idx="8">
                  <c:v>6359</c:v>
                </c:pt>
                <c:pt idx="9">
                  <c:v>6550</c:v>
                </c:pt>
                <c:pt idx="10">
                  <c:v>6625</c:v>
                </c:pt>
                <c:pt idx="11">
                  <c:v>6959</c:v>
                </c:pt>
                <c:pt idx="12">
                  <c:v>7242</c:v>
                </c:pt>
                <c:pt idx="13">
                  <c:v>7365</c:v>
                </c:pt>
              </c:numCache>
            </c:numRef>
          </c:val>
          <c:smooth val="0"/>
          <c:extLst>
            <c:ext xmlns:c16="http://schemas.microsoft.com/office/drawing/2014/chart" uri="{C3380CC4-5D6E-409C-BE32-E72D297353CC}">
              <c16:uniqueId val="{00000000-8157-47AE-A8FE-B043D7B5DA19}"/>
            </c:ext>
          </c:extLst>
        </c:ser>
        <c:ser>
          <c:idx val="1"/>
          <c:order val="1"/>
          <c:tx>
            <c:strRef>
              <c:f>'Sheet 1'!$A$93</c:f>
              <c:strCache>
                <c:ptCount val="1"/>
                <c:pt idx="0">
                  <c:v>Češka</c:v>
                </c:pt>
              </c:strCache>
            </c:strRef>
          </c:tx>
          <c:spPr>
            <a:ln w="28575" cap="rnd">
              <a:solidFill>
                <a:schemeClr val="accent2"/>
              </a:solidFill>
              <a:prstDash val="sysDot"/>
              <a:round/>
            </a:ln>
            <a:effectLst/>
          </c:spPr>
          <c:marker>
            <c:symbol val="none"/>
          </c:marker>
          <c:cat>
            <c:numRef>
              <c:f>'Sheet 1'!$B$91:$O$91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1'!$B$93:$O$93</c:f>
              <c:numCache>
                <c:formatCode>General</c:formatCode>
                <c:ptCount val="14"/>
                <c:pt idx="0">
                  <c:v>4998</c:v>
                </c:pt>
                <c:pt idx="1">
                  <c:v>5311</c:v>
                </c:pt>
                <c:pt idx="2">
                  <c:v>5743</c:v>
                </c:pt>
                <c:pt idx="3">
                  <c:v>5893</c:v>
                </c:pt>
                <c:pt idx="4">
                  <c:v>6130</c:v>
                </c:pt>
                <c:pt idx="5">
                  <c:v>6304</c:v>
                </c:pt>
                <c:pt idx="6">
                  <c:v>6233</c:v>
                </c:pt>
                <c:pt idx="7">
                  <c:v>6592</c:v>
                </c:pt>
                <c:pt idx="8">
                  <c:v>7066</c:v>
                </c:pt>
                <c:pt idx="9">
                  <c:v>7441</c:v>
                </c:pt>
                <c:pt idx="10">
                  <c:v>7570</c:v>
                </c:pt>
                <c:pt idx="11">
                  <c:v>8068</c:v>
                </c:pt>
                <c:pt idx="12">
                  <c:v>8189</c:v>
                </c:pt>
                <c:pt idx="13">
                  <c:v>7894</c:v>
                </c:pt>
              </c:numCache>
            </c:numRef>
          </c:val>
          <c:smooth val="0"/>
          <c:extLst>
            <c:ext xmlns:c16="http://schemas.microsoft.com/office/drawing/2014/chart" uri="{C3380CC4-5D6E-409C-BE32-E72D297353CC}">
              <c16:uniqueId val="{00000001-8157-47AE-A8FE-B043D7B5DA19}"/>
            </c:ext>
          </c:extLst>
        </c:ser>
        <c:ser>
          <c:idx val="2"/>
          <c:order val="2"/>
          <c:tx>
            <c:strRef>
              <c:f>'Sheet 1'!$A$94</c:f>
              <c:strCache>
                <c:ptCount val="1"/>
                <c:pt idx="0">
                  <c:v>Danska</c:v>
                </c:pt>
              </c:strCache>
            </c:strRef>
          </c:tx>
          <c:spPr>
            <a:ln w="34925" cap="rnd">
              <a:solidFill>
                <a:schemeClr val="accent3"/>
              </a:solidFill>
              <a:prstDash val="sysDot"/>
              <a:round/>
            </a:ln>
            <a:effectLst/>
          </c:spPr>
          <c:marker>
            <c:symbol val="none"/>
          </c:marker>
          <c:cat>
            <c:numRef>
              <c:f>'Sheet 1'!$B$91:$O$91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1'!$B$94:$O$94</c:f>
              <c:numCache>
                <c:formatCode>General</c:formatCode>
                <c:ptCount val="14"/>
                <c:pt idx="0">
                  <c:v>10231</c:v>
                </c:pt>
                <c:pt idx="1">
                  <c:v>10356</c:v>
                </c:pt>
                <c:pt idx="2">
                  <c:v>10346</c:v>
                </c:pt>
                <c:pt idx="3">
                  <c:v>10307</c:v>
                </c:pt>
                <c:pt idx="4">
                  <c:v>10371</c:v>
                </c:pt>
                <c:pt idx="5">
                  <c:v>10644</c:v>
                </c:pt>
                <c:pt idx="6">
                  <c:v>10999</c:v>
                </c:pt>
                <c:pt idx="7">
                  <c:v>10479</c:v>
                </c:pt>
                <c:pt idx="8">
                  <c:v>10340</c:v>
                </c:pt>
                <c:pt idx="9">
                  <c:v>10718</c:v>
                </c:pt>
                <c:pt idx="10">
                  <c:v>10656</c:v>
                </c:pt>
                <c:pt idx="11">
                  <c:v>10645</c:v>
                </c:pt>
                <c:pt idx="12">
                  <c:v>12036</c:v>
                </c:pt>
                <c:pt idx="13">
                  <c:v>12090</c:v>
                </c:pt>
              </c:numCache>
            </c:numRef>
          </c:val>
          <c:smooth val="0"/>
          <c:extLst>
            <c:ext xmlns:c16="http://schemas.microsoft.com/office/drawing/2014/chart" uri="{C3380CC4-5D6E-409C-BE32-E72D297353CC}">
              <c16:uniqueId val="{00000002-8157-47AE-A8FE-B043D7B5DA19}"/>
            </c:ext>
          </c:extLst>
        </c:ser>
        <c:ser>
          <c:idx val="3"/>
          <c:order val="3"/>
          <c:tx>
            <c:strRef>
              <c:f>'Sheet 1'!$A$95</c:f>
              <c:strCache>
                <c:ptCount val="1"/>
                <c:pt idx="0">
                  <c:v>Hrvaška</c:v>
                </c:pt>
              </c:strCache>
            </c:strRef>
          </c:tx>
          <c:spPr>
            <a:ln w="28575" cap="rnd">
              <a:solidFill>
                <a:schemeClr val="accent4"/>
              </a:solidFill>
              <a:prstDash val="sysDot"/>
              <a:round/>
            </a:ln>
            <a:effectLst/>
          </c:spPr>
          <c:marker>
            <c:symbol val="none"/>
          </c:marker>
          <c:cat>
            <c:numRef>
              <c:f>'Sheet 1'!$B$91:$O$91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1'!$B$95:$O$95</c:f>
              <c:numCache>
                <c:formatCode>General</c:formatCode>
                <c:ptCount val="14"/>
                <c:pt idx="0">
                  <c:v>2524</c:v>
                </c:pt>
                <c:pt idx="1">
                  <c:v>2476</c:v>
                </c:pt>
                <c:pt idx="2">
                  <c:v>2425</c:v>
                </c:pt>
                <c:pt idx="3">
                  <c:v>2460</c:v>
                </c:pt>
                <c:pt idx="4">
                  <c:v>2377</c:v>
                </c:pt>
                <c:pt idx="5">
                  <c:v>2546</c:v>
                </c:pt>
                <c:pt idx="6">
                  <c:v>2792</c:v>
                </c:pt>
                <c:pt idx="7">
                  <c:v>2888</c:v>
                </c:pt>
                <c:pt idx="8">
                  <c:v>3246</c:v>
                </c:pt>
                <c:pt idx="9">
                  <c:v>3652</c:v>
                </c:pt>
                <c:pt idx="10">
                  <c:v>3945</c:v>
                </c:pt>
                <c:pt idx="11">
                  <c:v>4246</c:v>
                </c:pt>
                <c:pt idx="12">
                  <c:v>4451</c:v>
                </c:pt>
                <c:pt idx="13">
                  <c:v>4400</c:v>
                </c:pt>
              </c:numCache>
            </c:numRef>
          </c:val>
          <c:smooth val="0"/>
          <c:extLst>
            <c:ext xmlns:c16="http://schemas.microsoft.com/office/drawing/2014/chart" uri="{C3380CC4-5D6E-409C-BE32-E72D297353CC}">
              <c16:uniqueId val="{00000003-8157-47AE-A8FE-B043D7B5DA19}"/>
            </c:ext>
          </c:extLst>
        </c:ser>
        <c:ser>
          <c:idx val="4"/>
          <c:order val="4"/>
          <c:tx>
            <c:strRef>
              <c:f>'Sheet 1'!$A$96</c:f>
              <c:strCache>
                <c:ptCount val="1"/>
                <c:pt idx="0">
                  <c:v>Avstrija</c:v>
                </c:pt>
              </c:strCache>
            </c:strRef>
          </c:tx>
          <c:spPr>
            <a:ln w="28575" cap="rnd">
              <a:solidFill>
                <a:schemeClr val="accent5"/>
              </a:solidFill>
              <a:prstDash val="sysDot"/>
              <a:round/>
            </a:ln>
            <a:effectLst/>
          </c:spPr>
          <c:marker>
            <c:symbol val="none"/>
          </c:marker>
          <c:cat>
            <c:numRef>
              <c:f>'Sheet 1'!$B$91:$O$91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1'!$B$96:$O$96</c:f>
              <c:numCache>
                <c:formatCode>General</c:formatCode>
                <c:ptCount val="14"/>
                <c:pt idx="0">
                  <c:v>7175</c:v>
                </c:pt>
                <c:pt idx="1">
                  <c:v>7304</c:v>
                </c:pt>
                <c:pt idx="2">
                  <c:v>7741</c:v>
                </c:pt>
                <c:pt idx="3">
                  <c:v>7831</c:v>
                </c:pt>
                <c:pt idx="4">
                  <c:v>8244</c:v>
                </c:pt>
                <c:pt idx="5">
                  <c:v>8316</c:v>
                </c:pt>
                <c:pt idx="6">
                  <c:v>8639</c:v>
                </c:pt>
                <c:pt idx="7">
                  <c:v>8664</c:v>
                </c:pt>
                <c:pt idx="8">
                  <c:v>9090</c:v>
                </c:pt>
                <c:pt idx="9">
                  <c:v>9444</c:v>
                </c:pt>
                <c:pt idx="10">
                  <c:v>9218</c:v>
                </c:pt>
                <c:pt idx="11">
                  <c:v>9791</c:v>
                </c:pt>
                <c:pt idx="12">
                  <c:v>10277</c:v>
                </c:pt>
                <c:pt idx="13">
                  <c:v>10824</c:v>
                </c:pt>
              </c:numCache>
            </c:numRef>
          </c:val>
          <c:smooth val="0"/>
          <c:extLst>
            <c:ext xmlns:c16="http://schemas.microsoft.com/office/drawing/2014/chart" uri="{C3380CC4-5D6E-409C-BE32-E72D297353CC}">
              <c16:uniqueId val="{00000004-8157-47AE-A8FE-B043D7B5DA19}"/>
            </c:ext>
          </c:extLst>
        </c:ser>
        <c:ser>
          <c:idx val="5"/>
          <c:order val="5"/>
          <c:tx>
            <c:strRef>
              <c:f>'Sheet 1'!$A$97</c:f>
              <c:strCache>
                <c:ptCount val="1"/>
                <c:pt idx="0">
                  <c:v>Slovenija</c:v>
                </c:pt>
              </c:strCache>
            </c:strRef>
          </c:tx>
          <c:spPr>
            <a:ln w="60325" cap="rnd" cmpd="sng">
              <a:solidFill>
                <a:srgbClr val="FF0000"/>
              </a:solidFill>
              <a:prstDash val="solid"/>
              <a:round/>
            </a:ln>
            <a:effectLst/>
          </c:spPr>
          <c:marker>
            <c:symbol val="none"/>
          </c:marker>
          <c:cat>
            <c:numRef>
              <c:f>'Sheet 1'!$B$91:$O$91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1'!$B$97:$O$97</c:f>
              <c:numCache>
                <c:formatCode>General</c:formatCode>
                <c:ptCount val="14"/>
                <c:pt idx="0">
                  <c:v>6322</c:v>
                </c:pt>
                <c:pt idx="1">
                  <c:v>7448</c:v>
                </c:pt>
                <c:pt idx="2">
                  <c:v>7285</c:v>
                </c:pt>
                <c:pt idx="3">
                  <c:v>7397</c:v>
                </c:pt>
                <c:pt idx="4">
                  <c:v>7213</c:v>
                </c:pt>
                <c:pt idx="5">
                  <c:v>6896</c:v>
                </c:pt>
                <c:pt idx="6">
                  <c:v>6978</c:v>
                </c:pt>
                <c:pt idx="7">
                  <c:v>7122</c:v>
                </c:pt>
                <c:pt idx="8">
                  <c:v>7589</c:v>
                </c:pt>
                <c:pt idx="9">
                  <c:v>8161</c:v>
                </c:pt>
                <c:pt idx="10">
                  <c:v>8032</c:v>
                </c:pt>
                <c:pt idx="11">
                  <c:v>8249</c:v>
                </c:pt>
                <c:pt idx="12">
                  <c:v>8237</c:v>
                </c:pt>
                <c:pt idx="13">
                  <c:v>8446</c:v>
                </c:pt>
              </c:numCache>
            </c:numRef>
          </c:val>
          <c:smooth val="0"/>
          <c:extLst>
            <c:ext xmlns:c16="http://schemas.microsoft.com/office/drawing/2014/chart" uri="{C3380CC4-5D6E-409C-BE32-E72D297353CC}">
              <c16:uniqueId val="{00000005-8157-47AE-A8FE-B043D7B5DA19}"/>
            </c:ext>
          </c:extLst>
        </c:ser>
        <c:ser>
          <c:idx val="6"/>
          <c:order val="6"/>
          <c:tx>
            <c:strRef>
              <c:f>'Sheet 1'!$A$98</c:f>
              <c:strCache>
                <c:ptCount val="1"/>
                <c:pt idx="0">
                  <c:v>Finska</c:v>
                </c:pt>
              </c:strCache>
            </c:strRef>
          </c:tx>
          <c:spPr>
            <a:ln w="34925" cap="rnd">
              <a:solidFill>
                <a:schemeClr val="accent1">
                  <a:lumMod val="60000"/>
                </a:schemeClr>
              </a:solidFill>
              <a:prstDash val="sysDot"/>
              <a:round/>
            </a:ln>
            <a:effectLst/>
          </c:spPr>
          <c:marker>
            <c:symbol val="none"/>
          </c:marker>
          <c:cat>
            <c:numRef>
              <c:f>'Sheet 1'!$B$91:$O$91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1'!$B$98:$O$98</c:f>
              <c:numCache>
                <c:formatCode>General</c:formatCode>
                <c:ptCount val="14"/>
                <c:pt idx="0">
                  <c:v>10445</c:v>
                </c:pt>
                <c:pt idx="1">
                  <c:v>10144</c:v>
                </c:pt>
                <c:pt idx="2">
                  <c:v>10006</c:v>
                </c:pt>
                <c:pt idx="3">
                  <c:v>9761</c:v>
                </c:pt>
                <c:pt idx="4">
                  <c:v>9563</c:v>
                </c:pt>
                <c:pt idx="5">
                  <c:v>9205</c:v>
                </c:pt>
                <c:pt idx="6">
                  <c:v>8643</c:v>
                </c:pt>
                <c:pt idx="7">
                  <c:v>8903</c:v>
                </c:pt>
                <c:pt idx="8">
                  <c:v>9071</c:v>
                </c:pt>
                <c:pt idx="9">
                  <c:v>9332</c:v>
                </c:pt>
                <c:pt idx="10">
                  <c:v>9686</c:v>
                </c:pt>
                <c:pt idx="11">
                  <c:v>10208</c:v>
                </c:pt>
                <c:pt idx="12">
                  <c:v>10279</c:v>
                </c:pt>
                <c:pt idx="13">
                  <c:v>10734</c:v>
                </c:pt>
              </c:numCache>
            </c:numRef>
          </c:val>
          <c:smooth val="0"/>
          <c:extLst>
            <c:ext xmlns:c16="http://schemas.microsoft.com/office/drawing/2014/chart" uri="{C3380CC4-5D6E-409C-BE32-E72D297353CC}">
              <c16:uniqueId val="{00000006-8157-47AE-A8FE-B043D7B5DA19}"/>
            </c:ext>
          </c:extLst>
        </c:ser>
        <c:dLbls>
          <c:showLegendKey val="0"/>
          <c:showVal val="0"/>
          <c:showCatName val="0"/>
          <c:showSerName val="0"/>
          <c:showPercent val="0"/>
          <c:showBubbleSize val="0"/>
        </c:dLbls>
        <c:smooth val="0"/>
        <c:axId val="2133974607"/>
        <c:axId val="2133971247"/>
      </c:lineChart>
      <c:catAx>
        <c:axId val="213397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1247"/>
        <c:crosses val="autoZero"/>
        <c:auto val="1"/>
        <c:lblAlgn val="ctr"/>
        <c:lblOffset val="100"/>
        <c:noMultiLvlLbl val="0"/>
      </c:catAx>
      <c:valAx>
        <c:axId val="2133971247"/>
        <c:scaling>
          <c:orientation val="minMax"/>
          <c:max val="125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4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l-SI"/>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sl-S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l-SI" sz="1400" b="1" dirty="0"/>
              <a:t>Št. </a:t>
            </a:r>
            <a:r>
              <a:rPr lang="sl-SI" sz="1400" b="1" u="sng" dirty="0"/>
              <a:t>raziskovalcev</a:t>
            </a:r>
            <a:r>
              <a:rPr lang="sl-SI" sz="1400" b="1" dirty="0"/>
              <a:t> na milijon prebivalcev</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'Sheet 10'!$A$92</c:f>
              <c:strCache>
                <c:ptCount val="1"/>
                <c:pt idx="0">
                  <c:v>EU-27</c:v>
                </c:pt>
              </c:strCache>
            </c:strRef>
          </c:tx>
          <c:spPr>
            <a:ln w="60325" cap="rnd">
              <a:solidFill>
                <a:schemeClr val="accent1"/>
              </a:solidFill>
              <a:prstDash val="solid"/>
              <a:round/>
            </a:ln>
            <a:effectLst/>
          </c:spPr>
          <c:marker>
            <c:symbol val="none"/>
          </c:marker>
          <c:cat>
            <c:numRef>
              <c:f>'Sheet 10'!$B$91:$O$91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10'!$B$92:$O$92</c:f>
              <c:numCache>
                <c:formatCode>General</c:formatCode>
                <c:ptCount val="14"/>
                <c:pt idx="1">
                  <c:v>4775</c:v>
                </c:pt>
                <c:pt idx="3">
                  <c:v>5106</c:v>
                </c:pt>
                <c:pt idx="5">
                  <c:v>5366</c:v>
                </c:pt>
                <c:pt idx="7">
                  <c:v>5825</c:v>
                </c:pt>
                <c:pt idx="9">
                  <c:v>6279</c:v>
                </c:pt>
                <c:pt idx="11">
                  <c:v>6702</c:v>
                </c:pt>
              </c:numCache>
            </c:numRef>
          </c:val>
          <c:smooth val="0"/>
          <c:extLst>
            <c:ext xmlns:c16="http://schemas.microsoft.com/office/drawing/2014/chart" uri="{C3380CC4-5D6E-409C-BE32-E72D297353CC}">
              <c16:uniqueId val="{00000000-6FD9-41F2-8752-C54C3610C281}"/>
            </c:ext>
          </c:extLst>
        </c:ser>
        <c:ser>
          <c:idx val="1"/>
          <c:order val="1"/>
          <c:tx>
            <c:strRef>
              <c:f>'Sheet 10'!$A$93</c:f>
              <c:strCache>
                <c:ptCount val="1"/>
                <c:pt idx="0">
                  <c:v>Češka</c:v>
                </c:pt>
              </c:strCache>
            </c:strRef>
          </c:tx>
          <c:spPr>
            <a:ln w="28575" cap="rnd">
              <a:solidFill>
                <a:schemeClr val="accent2"/>
              </a:solidFill>
              <a:prstDash val="sysDot"/>
              <a:round/>
            </a:ln>
            <a:effectLst/>
          </c:spPr>
          <c:marker>
            <c:symbol val="none"/>
          </c:marker>
          <c:cat>
            <c:numRef>
              <c:f>'Sheet 10'!$B$91:$O$91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10'!$B$93:$O$93</c:f>
              <c:numCache>
                <c:formatCode>General</c:formatCode>
                <c:ptCount val="14"/>
                <c:pt idx="0">
                  <c:v>4150</c:v>
                </c:pt>
                <c:pt idx="1">
                  <c:v>4377</c:v>
                </c:pt>
                <c:pt idx="2">
                  <c:v>4536</c:v>
                </c:pt>
                <c:pt idx="3">
                  <c:v>4893</c:v>
                </c:pt>
                <c:pt idx="4">
                  <c:v>5184</c:v>
                </c:pt>
                <c:pt idx="5">
                  <c:v>5371</c:v>
                </c:pt>
                <c:pt idx="6">
                  <c:v>5323</c:v>
                </c:pt>
                <c:pt idx="7">
                  <c:v>5652</c:v>
                </c:pt>
                <c:pt idx="8">
                  <c:v>5840</c:v>
                </c:pt>
                <c:pt idx="9">
                  <c:v>5980</c:v>
                </c:pt>
                <c:pt idx="10">
                  <c:v>6096</c:v>
                </c:pt>
                <c:pt idx="11">
                  <c:v>6626</c:v>
                </c:pt>
                <c:pt idx="12">
                  <c:v>6768</c:v>
                </c:pt>
                <c:pt idx="13">
                  <c:v>6580</c:v>
                </c:pt>
              </c:numCache>
            </c:numRef>
          </c:val>
          <c:smooth val="0"/>
          <c:extLst>
            <c:ext xmlns:c16="http://schemas.microsoft.com/office/drawing/2014/chart" uri="{C3380CC4-5D6E-409C-BE32-E72D297353CC}">
              <c16:uniqueId val="{00000001-6FD9-41F2-8752-C54C3610C281}"/>
            </c:ext>
          </c:extLst>
        </c:ser>
        <c:ser>
          <c:idx val="2"/>
          <c:order val="2"/>
          <c:tx>
            <c:strRef>
              <c:f>'Sheet 10'!$A$94</c:f>
              <c:strCache>
                <c:ptCount val="1"/>
                <c:pt idx="0">
                  <c:v>Danska</c:v>
                </c:pt>
              </c:strCache>
            </c:strRef>
          </c:tx>
          <c:spPr>
            <a:ln w="34925" cap="rnd">
              <a:solidFill>
                <a:schemeClr val="accent3"/>
              </a:solidFill>
              <a:prstDash val="sysDot"/>
              <a:round/>
            </a:ln>
            <a:effectLst/>
          </c:spPr>
          <c:marker>
            <c:symbol val="none"/>
          </c:marker>
          <c:cat>
            <c:numRef>
              <c:f>'Sheet 10'!$B$91:$O$91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10'!$B$94:$O$94</c:f>
              <c:numCache>
                <c:formatCode>General</c:formatCode>
                <c:ptCount val="14"/>
                <c:pt idx="0">
                  <c:v>9903</c:v>
                </c:pt>
                <c:pt idx="1">
                  <c:v>10223</c:v>
                </c:pt>
                <c:pt idx="2">
                  <c:v>10307</c:v>
                </c:pt>
                <c:pt idx="3">
                  <c:v>10291</c:v>
                </c:pt>
                <c:pt idx="4">
                  <c:v>10438</c:v>
                </c:pt>
                <c:pt idx="5">
                  <c:v>10688</c:v>
                </c:pt>
                <c:pt idx="6">
                  <c:v>10589</c:v>
                </c:pt>
                <c:pt idx="7">
                  <c:v>10452</c:v>
                </c:pt>
                <c:pt idx="8">
                  <c:v>10446</c:v>
                </c:pt>
                <c:pt idx="9">
                  <c:v>10605</c:v>
                </c:pt>
                <c:pt idx="10">
                  <c:v>10559</c:v>
                </c:pt>
              </c:numCache>
            </c:numRef>
          </c:val>
          <c:smooth val="0"/>
          <c:extLst>
            <c:ext xmlns:c16="http://schemas.microsoft.com/office/drawing/2014/chart" uri="{C3380CC4-5D6E-409C-BE32-E72D297353CC}">
              <c16:uniqueId val="{00000002-6FD9-41F2-8752-C54C3610C281}"/>
            </c:ext>
          </c:extLst>
        </c:ser>
        <c:ser>
          <c:idx val="3"/>
          <c:order val="3"/>
          <c:tx>
            <c:strRef>
              <c:f>'Sheet 10'!$A$95</c:f>
              <c:strCache>
                <c:ptCount val="1"/>
                <c:pt idx="0">
                  <c:v>Hrvaška</c:v>
                </c:pt>
              </c:strCache>
            </c:strRef>
          </c:tx>
          <c:spPr>
            <a:ln w="28575" cap="rnd">
              <a:solidFill>
                <a:schemeClr val="accent4"/>
              </a:solidFill>
              <a:prstDash val="sysDot"/>
              <a:round/>
            </a:ln>
            <a:effectLst/>
          </c:spPr>
          <c:marker>
            <c:symbol val="none"/>
          </c:marker>
          <c:cat>
            <c:numRef>
              <c:f>'Sheet 10'!$B$91:$O$91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10'!$B$95:$O$95</c:f>
              <c:numCache>
                <c:formatCode>General</c:formatCode>
                <c:ptCount val="14"/>
                <c:pt idx="0">
                  <c:v>2911</c:v>
                </c:pt>
                <c:pt idx="1">
                  <c:v>2670</c:v>
                </c:pt>
                <c:pt idx="2">
                  <c:v>2667</c:v>
                </c:pt>
                <c:pt idx="3">
                  <c:v>2629</c:v>
                </c:pt>
                <c:pt idx="4">
                  <c:v>2543</c:v>
                </c:pt>
                <c:pt idx="5">
                  <c:v>2652</c:v>
                </c:pt>
                <c:pt idx="6">
                  <c:v>3135</c:v>
                </c:pt>
                <c:pt idx="7">
                  <c:v>3361</c:v>
                </c:pt>
                <c:pt idx="8">
                  <c:v>3477</c:v>
                </c:pt>
                <c:pt idx="9">
                  <c:v>3944</c:v>
                </c:pt>
                <c:pt idx="10">
                  <c:v>4074</c:v>
                </c:pt>
                <c:pt idx="11">
                  <c:v>4336</c:v>
                </c:pt>
                <c:pt idx="12">
                  <c:v>4511</c:v>
                </c:pt>
              </c:numCache>
            </c:numRef>
          </c:val>
          <c:smooth val="0"/>
          <c:extLst>
            <c:ext xmlns:c16="http://schemas.microsoft.com/office/drawing/2014/chart" uri="{C3380CC4-5D6E-409C-BE32-E72D297353CC}">
              <c16:uniqueId val="{00000003-6FD9-41F2-8752-C54C3610C281}"/>
            </c:ext>
          </c:extLst>
        </c:ser>
        <c:ser>
          <c:idx val="4"/>
          <c:order val="4"/>
          <c:tx>
            <c:strRef>
              <c:f>'Sheet 10'!$A$96</c:f>
              <c:strCache>
                <c:ptCount val="1"/>
                <c:pt idx="0">
                  <c:v>Avstrija</c:v>
                </c:pt>
              </c:strCache>
            </c:strRef>
          </c:tx>
          <c:spPr>
            <a:ln w="28575" cap="rnd">
              <a:solidFill>
                <a:schemeClr val="accent5"/>
              </a:solidFill>
              <a:prstDash val="sysDot"/>
              <a:round/>
            </a:ln>
            <a:effectLst/>
          </c:spPr>
          <c:marker>
            <c:symbol val="none"/>
          </c:marker>
          <c:cat>
            <c:numRef>
              <c:f>'Sheet 10'!$B$91:$O$91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10'!$B$96:$O$96</c:f>
              <c:numCache>
                <c:formatCode>General</c:formatCode>
                <c:ptCount val="14"/>
                <c:pt idx="1">
                  <c:v>7834</c:v>
                </c:pt>
                <c:pt idx="3">
                  <c:v>8454</c:v>
                </c:pt>
                <c:pt idx="5">
                  <c:v>9092</c:v>
                </c:pt>
                <c:pt idx="7">
                  <c:v>9535</c:v>
                </c:pt>
                <c:pt idx="9">
                  <c:v>10518</c:v>
                </c:pt>
                <c:pt idx="11">
                  <c:v>10777</c:v>
                </c:pt>
              </c:numCache>
            </c:numRef>
          </c:val>
          <c:smooth val="0"/>
          <c:extLst>
            <c:ext xmlns:c16="http://schemas.microsoft.com/office/drawing/2014/chart" uri="{C3380CC4-5D6E-409C-BE32-E72D297353CC}">
              <c16:uniqueId val="{00000004-6FD9-41F2-8752-C54C3610C281}"/>
            </c:ext>
          </c:extLst>
        </c:ser>
        <c:ser>
          <c:idx val="5"/>
          <c:order val="5"/>
          <c:tx>
            <c:strRef>
              <c:f>'Sheet 10'!$A$97</c:f>
              <c:strCache>
                <c:ptCount val="1"/>
                <c:pt idx="0">
                  <c:v>Slovenija</c:v>
                </c:pt>
              </c:strCache>
            </c:strRef>
          </c:tx>
          <c:spPr>
            <a:ln w="60325" cap="rnd" cmpd="sng">
              <a:solidFill>
                <a:srgbClr val="FF0000"/>
              </a:solidFill>
              <a:prstDash val="solid"/>
              <a:round/>
            </a:ln>
            <a:effectLst/>
          </c:spPr>
          <c:marker>
            <c:symbol val="none"/>
          </c:marker>
          <c:cat>
            <c:numRef>
              <c:f>'Sheet 10'!$B$91:$O$91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10'!$B$97:$O$97</c:f>
              <c:numCache>
                <c:formatCode>General</c:formatCode>
                <c:ptCount val="14"/>
                <c:pt idx="0">
                  <c:v>5401</c:v>
                </c:pt>
                <c:pt idx="1">
                  <c:v>6104</c:v>
                </c:pt>
                <c:pt idx="2">
                  <c:v>6014</c:v>
                </c:pt>
                <c:pt idx="3">
                  <c:v>5882</c:v>
                </c:pt>
                <c:pt idx="4">
                  <c:v>5897</c:v>
                </c:pt>
                <c:pt idx="5">
                  <c:v>5482</c:v>
                </c:pt>
                <c:pt idx="6">
                  <c:v>5466</c:v>
                </c:pt>
                <c:pt idx="7">
                  <c:v>6815</c:v>
                </c:pt>
                <c:pt idx="8">
                  <c:v>7445</c:v>
                </c:pt>
                <c:pt idx="9">
                  <c:v>7653</c:v>
                </c:pt>
                <c:pt idx="10">
                  <c:v>7791</c:v>
                </c:pt>
                <c:pt idx="11">
                  <c:v>7720</c:v>
                </c:pt>
                <c:pt idx="12">
                  <c:v>8075</c:v>
                </c:pt>
              </c:numCache>
            </c:numRef>
          </c:val>
          <c:smooth val="0"/>
          <c:extLst>
            <c:ext xmlns:c16="http://schemas.microsoft.com/office/drawing/2014/chart" uri="{C3380CC4-5D6E-409C-BE32-E72D297353CC}">
              <c16:uniqueId val="{00000005-6FD9-41F2-8752-C54C3610C281}"/>
            </c:ext>
          </c:extLst>
        </c:ser>
        <c:ser>
          <c:idx val="6"/>
          <c:order val="6"/>
          <c:tx>
            <c:strRef>
              <c:f>'Sheet 10'!$A$98</c:f>
              <c:strCache>
                <c:ptCount val="1"/>
                <c:pt idx="0">
                  <c:v>Finska</c:v>
                </c:pt>
              </c:strCache>
            </c:strRef>
          </c:tx>
          <c:spPr>
            <a:ln w="34925" cap="rnd">
              <a:solidFill>
                <a:schemeClr val="accent1">
                  <a:lumMod val="60000"/>
                </a:schemeClr>
              </a:solidFill>
              <a:prstDash val="sysDot"/>
              <a:round/>
            </a:ln>
            <a:effectLst/>
          </c:spPr>
          <c:marker>
            <c:symbol val="none"/>
          </c:marker>
          <c:cat>
            <c:numRef>
              <c:f>'Sheet 10'!$B$91:$O$91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10'!$B$98:$O$98</c:f>
              <c:numCache>
                <c:formatCode>General</c:formatCode>
                <c:ptCount val="14"/>
                <c:pt idx="0">
                  <c:v>10682</c:v>
                </c:pt>
                <c:pt idx="1">
                  <c:v>10706</c:v>
                </c:pt>
                <c:pt idx="2">
                  <c:v>10498</c:v>
                </c:pt>
                <c:pt idx="3">
                  <c:v>10452</c:v>
                </c:pt>
                <c:pt idx="4">
                  <c:v>10184</c:v>
                </c:pt>
                <c:pt idx="5">
                  <c:v>10185</c:v>
                </c:pt>
                <c:pt idx="6">
                  <c:v>9796</c:v>
                </c:pt>
                <c:pt idx="7">
                  <c:v>9838</c:v>
                </c:pt>
                <c:pt idx="8">
                  <c:v>10051</c:v>
                </c:pt>
                <c:pt idx="9">
                  <c:v>10564</c:v>
                </c:pt>
                <c:pt idx="10">
                  <c:v>11093</c:v>
                </c:pt>
                <c:pt idx="11">
                  <c:v>11893</c:v>
                </c:pt>
              </c:numCache>
            </c:numRef>
          </c:val>
          <c:smooth val="0"/>
          <c:extLst>
            <c:ext xmlns:c16="http://schemas.microsoft.com/office/drawing/2014/chart" uri="{C3380CC4-5D6E-409C-BE32-E72D297353CC}">
              <c16:uniqueId val="{00000006-6FD9-41F2-8752-C54C3610C281}"/>
            </c:ext>
          </c:extLst>
        </c:ser>
        <c:dLbls>
          <c:showLegendKey val="0"/>
          <c:showVal val="0"/>
          <c:showCatName val="0"/>
          <c:showSerName val="0"/>
          <c:showPercent val="0"/>
          <c:showBubbleSize val="0"/>
        </c:dLbls>
        <c:smooth val="0"/>
        <c:axId val="2133974607"/>
        <c:axId val="2133971247"/>
      </c:lineChart>
      <c:catAx>
        <c:axId val="213397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1247"/>
        <c:crosses val="autoZero"/>
        <c:auto val="1"/>
        <c:lblAlgn val="ctr"/>
        <c:lblOffset val="100"/>
        <c:noMultiLvlLbl val="0"/>
      </c:catAx>
      <c:valAx>
        <c:axId val="2133971247"/>
        <c:scaling>
          <c:orientation val="minMax"/>
          <c:max val="12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4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l-SI"/>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sl-S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l-SI" sz="1400" b="1" dirty="0"/>
              <a:t>Št. FTE </a:t>
            </a:r>
            <a:r>
              <a:rPr lang="sl-SI" sz="1400" b="1" u="sng" dirty="0"/>
              <a:t>raziskovalcev</a:t>
            </a:r>
            <a:r>
              <a:rPr lang="sl-SI" sz="1400" b="1" dirty="0"/>
              <a:t> na milijon prebivalcev</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'Sheet 9'!$A$92</c:f>
              <c:strCache>
                <c:ptCount val="1"/>
                <c:pt idx="0">
                  <c:v>EU-27</c:v>
                </c:pt>
              </c:strCache>
            </c:strRef>
          </c:tx>
          <c:spPr>
            <a:ln w="60325" cap="rnd">
              <a:solidFill>
                <a:schemeClr val="accent1"/>
              </a:solidFill>
              <a:prstDash val="solid"/>
              <a:round/>
            </a:ln>
            <a:effectLst/>
          </c:spPr>
          <c:marker>
            <c:symbol val="none"/>
          </c:marker>
          <c:cat>
            <c:numRef>
              <c:f>'Sheet 9'!$B$91:$O$91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9'!$B$92:$O$92</c:f>
              <c:numCache>
                <c:formatCode>General</c:formatCode>
                <c:ptCount val="14"/>
                <c:pt idx="0">
                  <c:v>3055</c:v>
                </c:pt>
                <c:pt idx="1">
                  <c:v>3126</c:v>
                </c:pt>
                <c:pt idx="2">
                  <c:v>3250</c:v>
                </c:pt>
                <c:pt idx="3">
                  <c:v>3345</c:v>
                </c:pt>
                <c:pt idx="4">
                  <c:v>3389</c:v>
                </c:pt>
                <c:pt idx="5">
                  <c:v>3534</c:v>
                </c:pt>
                <c:pt idx="6">
                  <c:v>3634</c:v>
                </c:pt>
                <c:pt idx="7">
                  <c:v>3845</c:v>
                </c:pt>
                <c:pt idx="8">
                  <c:v>4010</c:v>
                </c:pt>
                <c:pt idx="9">
                  <c:v>4155</c:v>
                </c:pt>
                <c:pt idx="10">
                  <c:v>4222</c:v>
                </c:pt>
                <c:pt idx="11">
                  <c:v>4466</c:v>
                </c:pt>
                <c:pt idx="12">
                  <c:v>4692</c:v>
                </c:pt>
                <c:pt idx="13">
                  <c:v>4787</c:v>
                </c:pt>
              </c:numCache>
            </c:numRef>
          </c:val>
          <c:smooth val="0"/>
          <c:extLst>
            <c:ext xmlns:c16="http://schemas.microsoft.com/office/drawing/2014/chart" uri="{C3380CC4-5D6E-409C-BE32-E72D297353CC}">
              <c16:uniqueId val="{00000000-049F-4E96-A547-B2DE6476198F}"/>
            </c:ext>
          </c:extLst>
        </c:ser>
        <c:ser>
          <c:idx val="1"/>
          <c:order val="1"/>
          <c:tx>
            <c:strRef>
              <c:f>'Sheet 9'!$A$93</c:f>
              <c:strCache>
                <c:ptCount val="1"/>
                <c:pt idx="0">
                  <c:v>Češka</c:v>
                </c:pt>
              </c:strCache>
            </c:strRef>
          </c:tx>
          <c:spPr>
            <a:ln w="28575" cap="rnd">
              <a:solidFill>
                <a:schemeClr val="accent2"/>
              </a:solidFill>
              <a:prstDash val="sysDot"/>
              <a:round/>
            </a:ln>
            <a:effectLst/>
          </c:spPr>
          <c:marker>
            <c:symbol val="none"/>
          </c:marker>
          <c:cat>
            <c:numRef>
              <c:f>'Sheet 9'!$B$91:$O$91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9'!$B$93:$O$93</c:f>
              <c:numCache>
                <c:formatCode>General</c:formatCode>
                <c:ptCount val="14"/>
                <c:pt idx="0">
                  <c:v>2794</c:v>
                </c:pt>
                <c:pt idx="1">
                  <c:v>2926</c:v>
                </c:pt>
                <c:pt idx="2">
                  <c:v>3162</c:v>
                </c:pt>
                <c:pt idx="3">
                  <c:v>3259</c:v>
                </c:pt>
                <c:pt idx="4">
                  <c:v>3428</c:v>
                </c:pt>
                <c:pt idx="5">
                  <c:v>3614</c:v>
                </c:pt>
                <c:pt idx="6">
                  <c:v>3538</c:v>
                </c:pt>
                <c:pt idx="7">
                  <c:v>3704</c:v>
                </c:pt>
                <c:pt idx="8">
                  <c:v>3883</c:v>
                </c:pt>
                <c:pt idx="9">
                  <c:v>3991</c:v>
                </c:pt>
                <c:pt idx="10">
                  <c:v>4134</c:v>
                </c:pt>
                <c:pt idx="11">
                  <c:v>4581</c:v>
                </c:pt>
                <c:pt idx="12">
                  <c:v>4698</c:v>
                </c:pt>
                <c:pt idx="13">
                  <c:v>4505</c:v>
                </c:pt>
              </c:numCache>
            </c:numRef>
          </c:val>
          <c:smooth val="0"/>
          <c:extLst>
            <c:ext xmlns:c16="http://schemas.microsoft.com/office/drawing/2014/chart" uri="{C3380CC4-5D6E-409C-BE32-E72D297353CC}">
              <c16:uniqueId val="{00000001-049F-4E96-A547-B2DE6476198F}"/>
            </c:ext>
          </c:extLst>
        </c:ser>
        <c:ser>
          <c:idx val="2"/>
          <c:order val="2"/>
          <c:tx>
            <c:strRef>
              <c:f>'Sheet 9'!$A$94</c:f>
              <c:strCache>
                <c:ptCount val="1"/>
                <c:pt idx="0">
                  <c:v>Danska</c:v>
                </c:pt>
              </c:strCache>
            </c:strRef>
          </c:tx>
          <c:spPr>
            <a:ln w="34925" cap="rnd">
              <a:solidFill>
                <a:schemeClr val="accent3"/>
              </a:solidFill>
              <a:prstDash val="sysDot"/>
              <a:round/>
            </a:ln>
            <a:effectLst/>
          </c:spPr>
          <c:marker>
            <c:symbol val="none"/>
          </c:marker>
          <c:cat>
            <c:numRef>
              <c:f>'Sheet 9'!$B$91:$O$91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9'!$B$94:$O$94</c:f>
              <c:numCache>
                <c:formatCode>General</c:formatCode>
                <c:ptCount val="14"/>
                <c:pt idx="0">
                  <c:v>6764</c:v>
                </c:pt>
                <c:pt idx="1">
                  <c:v>7046</c:v>
                </c:pt>
                <c:pt idx="2">
                  <c:v>7182</c:v>
                </c:pt>
                <c:pt idx="3">
                  <c:v>7134</c:v>
                </c:pt>
                <c:pt idx="4">
                  <c:v>7359</c:v>
                </c:pt>
                <c:pt idx="5">
                  <c:v>7567</c:v>
                </c:pt>
                <c:pt idx="6">
                  <c:v>7814</c:v>
                </c:pt>
                <c:pt idx="7">
                  <c:v>7648</c:v>
                </c:pt>
                <c:pt idx="8">
                  <c:v>7598</c:v>
                </c:pt>
                <c:pt idx="9">
                  <c:v>7694</c:v>
                </c:pt>
                <c:pt idx="10">
                  <c:v>7652</c:v>
                </c:pt>
                <c:pt idx="11">
                  <c:v>7708</c:v>
                </c:pt>
                <c:pt idx="12">
                  <c:v>9037</c:v>
                </c:pt>
                <c:pt idx="13">
                  <c:v>9079</c:v>
                </c:pt>
              </c:numCache>
            </c:numRef>
          </c:val>
          <c:smooth val="0"/>
          <c:extLst>
            <c:ext xmlns:c16="http://schemas.microsoft.com/office/drawing/2014/chart" uri="{C3380CC4-5D6E-409C-BE32-E72D297353CC}">
              <c16:uniqueId val="{00000002-049F-4E96-A547-B2DE6476198F}"/>
            </c:ext>
          </c:extLst>
        </c:ser>
        <c:ser>
          <c:idx val="3"/>
          <c:order val="3"/>
          <c:tx>
            <c:strRef>
              <c:f>'Sheet 9'!$A$95</c:f>
              <c:strCache>
                <c:ptCount val="1"/>
                <c:pt idx="0">
                  <c:v>Hrvaška</c:v>
                </c:pt>
              </c:strCache>
            </c:strRef>
          </c:tx>
          <c:spPr>
            <a:ln w="28575" cap="rnd">
              <a:solidFill>
                <a:schemeClr val="accent4"/>
              </a:solidFill>
              <a:prstDash val="sysDot"/>
              <a:round/>
            </a:ln>
            <a:effectLst/>
          </c:spPr>
          <c:marker>
            <c:symbol val="none"/>
          </c:marker>
          <c:cat>
            <c:numRef>
              <c:f>'Sheet 9'!$B$91:$O$91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9'!$B$95:$O$95</c:f>
              <c:numCache>
                <c:formatCode>General</c:formatCode>
                <c:ptCount val="14"/>
                <c:pt idx="0">
                  <c:v>1651</c:v>
                </c:pt>
                <c:pt idx="1">
                  <c:v>1596</c:v>
                </c:pt>
                <c:pt idx="2">
                  <c:v>1564</c:v>
                </c:pt>
                <c:pt idx="3">
                  <c:v>1537</c:v>
                </c:pt>
                <c:pt idx="4">
                  <c:v>1450</c:v>
                </c:pt>
                <c:pt idx="5">
                  <c:v>1523</c:v>
                </c:pt>
                <c:pt idx="6">
                  <c:v>1885</c:v>
                </c:pt>
                <c:pt idx="7">
                  <c:v>1916</c:v>
                </c:pt>
                <c:pt idx="8">
                  <c:v>1989</c:v>
                </c:pt>
                <c:pt idx="9">
                  <c:v>2222</c:v>
                </c:pt>
                <c:pt idx="10">
                  <c:v>2317</c:v>
                </c:pt>
                <c:pt idx="11">
                  <c:v>2442</c:v>
                </c:pt>
                <c:pt idx="12">
                  <c:v>2567</c:v>
                </c:pt>
                <c:pt idx="13">
                  <c:v>2544</c:v>
                </c:pt>
              </c:numCache>
            </c:numRef>
          </c:val>
          <c:smooth val="0"/>
          <c:extLst>
            <c:ext xmlns:c16="http://schemas.microsoft.com/office/drawing/2014/chart" uri="{C3380CC4-5D6E-409C-BE32-E72D297353CC}">
              <c16:uniqueId val="{00000003-049F-4E96-A547-B2DE6476198F}"/>
            </c:ext>
          </c:extLst>
        </c:ser>
        <c:ser>
          <c:idx val="4"/>
          <c:order val="4"/>
          <c:tx>
            <c:strRef>
              <c:f>'Sheet 9'!$A$96</c:f>
              <c:strCache>
                <c:ptCount val="1"/>
                <c:pt idx="0">
                  <c:v>Avstrija</c:v>
                </c:pt>
              </c:strCache>
            </c:strRef>
          </c:tx>
          <c:spPr>
            <a:ln w="28575" cap="rnd">
              <a:solidFill>
                <a:schemeClr val="accent5"/>
              </a:solidFill>
              <a:prstDash val="sysDot"/>
              <a:round/>
            </a:ln>
            <a:effectLst/>
          </c:spPr>
          <c:marker>
            <c:symbol val="none"/>
          </c:marker>
          <c:cat>
            <c:numRef>
              <c:f>'Sheet 9'!$B$91:$O$91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9'!$B$96:$O$96</c:f>
              <c:numCache>
                <c:formatCode>General</c:formatCode>
                <c:ptCount val="14"/>
                <c:pt idx="0">
                  <c:v>4380</c:v>
                </c:pt>
                <c:pt idx="1">
                  <c:v>4431</c:v>
                </c:pt>
                <c:pt idx="2">
                  <c:v>4722</c:v>
                </c:pt>
                <c:pt idx="3">
                  <c:v>4783</c:v>
                </c:pt>
                <c:pt idx="4">
                  <c:v>5031</c:v>
                </c:pt>
                <c:pt idx="5">
                  <c:v>5074</c:v>
                </c:pt>
                <c:pt idx="6">
                  <c:v>5401</c:v>
                </c:pt>
                <c:pt idx="7">
                  <c:v>5417</c:v>
                </c:pt>
                <c:pt idx="8">
                  <c:v>5683</c:v>
                </c:pt>
                <c:pt idx="9">
                  <c:v>5960</c:v>
                </c:pt>
                <c:pt idx="10">
                  <c:v>5830</c:v>
                </c:pt>
                <c:pt idx="11">
                  <c:v>6329</c:v>
                </c:pt>
                <c:pt idx="12">
                  <c:v>6643</c:v>
                </c:pt>
                <c:pt idx="13">
                  <c:v>6997</c:v>
                </c:pt>
              </c:numCache>
            </c:numRef>
          </c:val>
          <c:smooth val="0"/>
          <c:extLst>
            <c:ext xmlns:c16="http://schemas.microsoft.com/office/drawing/2014/chart" uri="{C3380CC4-5D6E-409C-BE32-E72D297353CC}">
              <c16:uniqueId val="{00000004-049F-4E96-A547-B2DE6476198F}"/>
            </c:ext>
          </c:extLst>
        </c:ser>
        <c:ser>
          <c:idx val="5"/>
          <c:order val="5"/>
          <c:tx>
            <c:strRef>
              <c:f>'Sheet 9'!$A$97</c:f>
              <c:strCache>
                <c:ptCount val="1"/>
                <c:pt idx="0">
                  <c:v>Slovenija</c:v>
                </c:pt>
              </c:strCache>
            </c:strRef>
          </c:tx>
          <c:spPr>
            <a:ln w="60325" cap="rnd" cmpd="sng">
              <a:solidFill>
                <a:srgbClr val="FF0000"/>
              </a:solidFill>
              <a:prstDash val="solid"/>
              <a:round/>
            </a:ln>
            <a:effectLst/>
          </c:spPr>
          <c:marker>
            <c:symbol val="none"/>
          </c:marker>
          <c:cat>
            <c:numRef>
              <c:f>'Sheet 9'!$B$91:$O$91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9'!$B$97:$O$97</c:f>
              <c:numCache>
                <c:formatCode>General</c:formatCode>
                <c:ptCount val="14"/>
                <c:pt idx="0">
                  <c:v>3763</c:v>
                </c:pt>
                <c:pt idx="1">
                  <c:v>4280</c:v>
                </c:pt>
                <c:pt idx="2">
                  <c:v>4322</c:v>
                </c:pt>
                <c:pt idx="3">
                  <c:v>4229</c:v>
                </c:pt>
                <c:pt idx="4">
                  <c:v>4160</c:v>
                </c:pt>
                <c:pt idx="5">
                  <c:v>3830</c:v>
                </c:pt>
                <c:pt idx="6">
                  <c:v>3933</c:v>
                </c:pt>
                <c:pt idx="7">
                  <c:v>4502</c:v>
                </c:pt>
                <c:pt idx="8">
                  <c:v>4871</c:v>
                </c:pt>
                <c:pt idx="9">
                  <c:v>5049</c:v>
                </c:pt>
                <c:pt idx="10">
                  <c:v>5174</c:v>
                </c:pt>
                <c:pt idx="11">
                  <c:v>5248</c:v>
                </c:pt>
                <c:pt idx="12">
                  <c:v>5385</c:v>
                </c:pt>
                <c:pt idx="13">
                  <c:v>5618</c:v>
                </c:pt>
              </c:numCache>
            </c:numRef>
          </c:val>
          <c:smooth val="0"/>
          <c:extLst>
            <c:ext xmlns:c16="http://schemas.microsoft.com/office/drawing/2014/chart" uri="{C3380CC4-5D6E-409C-BE32-E72D297353CC}">
              <c16:uniqueId val="{00000005-049F-4E96-A547-B2DE6476198F}"/>
            </c:ext>
          </c:extLst>
        </c:ser>
        <c:ser>
          <c:idx val="6"/>
          <c:order val="6"/>
          <c:tx>
            <c:strRef>
              <c:f>'Sheet 9'!$A$98</c:f>
              <c:strCache>
                <c:ptCount val="1"/>
                <c:pt idx="0">
                  <c:v>Finska</c:v>
                </c:pt>
              </c:strCache>
            </c:strRef>
          </c:tx>
          <c:spPr>
            <a:ln w="34925" cap="rnd">
              <a:solidFill>
                <a:schemeClr val="accent1">
                  <a:lumMod val="60000"/>
                </a:schemeClr>
              </a:solidFill>
              <a:prstDash val="sysDot"/>
              <a:round/>
            </a:ln>
            <a:effectLst/>
          </c:spPr>
          <c:marker>
            <c:symbol val="none"/>
          </c:marker>
          <c:cat>
            <c:numRef>
              <c:f>'Sheet 9'!$B$91:$O$91</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 9'!$B$98:$O$98</c:f>
              <c:numCache>
                <c:formatCode>General</c:formatCode>
                <c:ptCount val="14"/>
                <c:pt idx="0">
                  <c:v>7741</c:v>
                </c:pt>
                <c:pt idx="1">
                  <c:v>7442</c:v>
                </c:pt>
                <c:pt idx="2">
                  <c:v>7492</c:v>
                </c:pt>
                <c:pt idx="3">
                  <c:v>7223</c:v>
                </c:pt>
                <c:pt idx="4">
                  <c:v>7022</c:v>
                </c:pt>
                <c:pt idx="5">
                  <c:v>6856</c:v>
                </c:pt>
                <c:pt idx="6">
                  <c:v>6544</c:v>
                </c:pt>
                <c:pt idx="7">
                  <c:v>6732</c:v>
                </c:pt>
                <c:pt idx="8">
                  <c:v>6873</c:v>
                </c:pt>
                <c:pt idx="9">
                  <c:v>7246</c:v>
                </c:pt>
                <c:pt idx="10">
                  <c:v>7548</c:v>
                </c:pt>
                <c:pt idx="11">
                  <c:v>7871</c:v>
                </c:pt>
                <c:pt idx="12">
                  <c:v>8073</c:v>
                </c:pt>
                <c:pt idx="13">
                  <c:v>8354</c:v>
                </c:pt>
              </c:numCache>
            </c:numRef>
          </c:val>
          <c:smooth val="0"/>
          <c:extLst>
            <c:ext xmlns:c16="http://schemas.microsoft.com/office/drawing/2014/chart" uri="{C3380CC4-5D6E-409C-BE32-E72D297353CC}">
              <c16:uniqueId val="{00000006-049F-4E96-A547-B2DE6476198F}"/>
            </c:ext>
          </c:extLst>
        </c:ser>
        <c:dLbls>
          <c:showLegendKey val="0"/>
          <c:showVal val="0"/>
          <c:showCatName val="0"/>
          <c:showSerName val="0"/>
          <c:showPercent val="0"/>
          <c:showBubbleSize val="0"/>
        </c:dLbls>
        <c:smooth val="0"/>
        <c:axId val="2133974607"/>
        <c:axId val="2133971247"/>
      </c:lineChart>
      <c:catAx>
        <c:axId val="213397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1247"/>
        <c:crosses val="autoZero"/>
        <c:auto val="1"/>
        <c:lblAlgn val="ctr"/>
        <c:lblOffset val="100"/>
        <c:noMultiLvlLbl val="0"/>
      </c:catAx>
      <c:valAx>
        <c:axId val="2133971247"/>
        <c:scaling>
          <c:orientation val="minMax"/>
          <c:max val="1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crossAx val="2133974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l-SI"/>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FC5971-9890-4C76-8C7B-C292E062D08D}"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930-5709-44C7-8F97-A0AAE7DE0F86}" type="slidenum">
              <a:rPr lang="en-GB" smtClean="0"/>
              <a:t>‹#›</a:t>
            </a:fld>
            <a:endParaRPr lang="en-GB"/>
          </a:p>
        </p:txBody>
      </p:sp>
    </p:spTree>
    <p:extLst>
      <p:ext uri="{BB962C8B-B14F-4D97-AF65-F5344CB8AC3E}">
        <p14:creationId xmlns:p14="http://schemas.microsoft.com/office/powerpoint/2010/main" val="282767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FC5971-9890-4C76-8C7B-C292E062D08D}"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930-5709-44C7-8F97-A0AAE7DE0F86}" type="slidenum">
              <a:rPr lang="en-GB" smtClean="0"/>
              <a:t>‹#›</a:t>
            </a:fld>
            <a:endParaRPr lang="en-GB"/>
          </a:p>
        </p:txBody>
      </p:sp>
    </p:spTree>
    <p:extLst>
      <p:ext uri="{BB962C8B-B14F-4D97-AF65-F5344CB8AC3E}">
        <p14:creationId xmlns:p14="http://schemas.microsoft.com/office/powerpoint/2010/main" val="15309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FC5971-9890-4C76-8C7B-C292E062D08D}"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930-5709-44C7-8F97-A0AAE7DE0F86}" type="slidenum">
              <a:rPr lang="en-GB" smtClean="0"/>
              <a:t>‹#›</a:t>
            </a:fld>
            <a:endParaRPr lang="en-GB"/>
          </a:p>
        </p:txBody>
      </p:sp>
    </p:spTree>
    <p:extLst>
      <p:ext uri="{BB962C8B-B14F-4D97-AF65-F5344CB8AC3E}">
        <p14:creationId xmlns:p14="http://schemas.microsoft.com/office/powerpoint/2010/main" val="2165977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Zadnji diapozitiv (siv s sliko)">
    <p:bg>
      <p:bgPr>
        <a:solidFill>
          <a:srgbClr val="58595B"/>
        </a:solidFill>
        <a:effectLst/>
      </p:bgPr>
    </p:bg>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3014CBBA-F1AF-5D87-7906-D7B3301F18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592" b="9592"/>
          <a:stretch/>
        </p:blipFill>
        <p:spPr>
          <a:xfrm>
            <a:off x="4507347" y="0"/>
            <a:ext cx="7684653" cy="6858000"/>
          </a:xfrm>
          <a:prstGeom prst="rect">
            <a:avLst/>
          </a:prstGeom>
        </p:spPr>
      </p:pic>
      <p:sp>
        <p:nvSpPr>
          <p:cNvPr id="2" name="Naslov 1">
            <a:extLst>
              <a:ext uri="{FF2B5EF4-FFF2-40B4-BE49-F238E27FC236}">
                <a16:creationId xmlns:a16="http://schemas.microsoft.com/office/drawing/2014/main" id="{9FC8557E-85AA-65AB-2CA6-E739C908F076}"/>
              </a:ext>
            </a:extLst>
          </p:cNvPr>
          <p:cNvSpPr>
            <a:spLocks noGrp="1"/>
          </p:cNvSpPr>
          <p:nvPr>
            <p:ph type="title" hasCustomPrompt="1"/>
          </p:nvPr>
        </p:nvSpPr>
        <p:spPr>
          <a:xfrm>
            <a:off x="2327564" y="1440000"/>
            <a:ext cx="7610186" cy="2968142"/>
          </a:xfrm>
        </p:spPr>
        <p:txBody>
          <a:bodyPr anchor="b"/>
          <a:lstStyle>
            <a:lvl1pPr>
              <a:defRPr b="1">
                <a:solidFill>
                  <a:schemeClr val="bg1"/>
                </a:solidFill>
              </a:defRPr>
            </a:lvl1pPr>
          </a:lstStyle>
          <a:p>
            <a:r>
              <a:rPr lang="sl-SI" dirty="0"/>
              <a:t>Kliknite, če želite dodati besedilo zadnjega diapozitiva</a:t>
            </a:r>
          </a:p>
        </p:txBody>
      </p:sp>
      <p:sp>
        <p:nvSpPr>
          <p:cNvPr id="3" name="Označba mesta datuma 2">
            <a:extLst>
              <a:ext uri="{FF2B5EF4-FFF2-40B4-BE49-F238E27FC236}">
                <a16:creationId xmlns:a16="http://schemas.microsoft.com/office/drawing/2014/main" id="{F9CFE5F7-1966-7889-7B2D-1B2BFF3C7297}"/>
              </a:ext>
            </a:extLst>
          </p:cNvPr>
          <p:cNvSpPr>
            <a:spLocks noGrp="1"/>
          </p:cNvSpPr>
          <p:nvPr>
            <p:ph type="dt" sz="half" idx="10"/>
          </p:nvPr>
        </p:nvSpPr>
        <p:spPr/>
        <p:txBody>
          <a:bodyPr/>
          <a:lstStyle/>
          <a:p>
            <a:fld id="{4073238D-C30F-4C53-AE0B-75EDF3ABF15F}" type="datetime1">
              <a:rPr lang="sl-SI" smtClean="0"/>
              <a:t>6. 11. 2025</a:t>
            </a:fld>
            <a:endParaRPr lang="sl-SI" dirty="0"/>
          </a:p>
        </p:txBody>
      </p:sp>
      <p:sp>
        <p:nvSpPr>
          <p:cNvPr id="4" name="Označba mesta noge 3">
            <a:extLst>
              <a:ext uri="{FF2B5EF4-FFF2-40B4-BE49-F238E27FC236}">
                <a16:creationId xmlns:a16="http://schemas.microsoft.com/office/drawing/2014/main" id="{1E021AB9-29B0-5B68-0F53-24A21BDA9885}"/>
              </a:ext>
            </a:extLst>
          </p:cNvPr>
          <p:cNvSpPr>
            <a:spLocks noGrp="1"/>
          </p:cNvSpPr>
          <p:nvPr>
            <p:ph type="ftr" sz="quarter" idx="11"/>
          </p:nvPr>
        </p:nvSpPr>
        <p:spPr/>
        <p:txBody>
          <a:bodyPr/>
          <a:lstStyle/>
          <a:p>
            <a:endParaRPr lang="sl-SI" dirty="0"/>
          </a:p>
        </p:txBody>
      </p:sp>
      <p:sp>
        <p:nvSpPr>
          <p:cNvPr id="5" name="Označba mesta številke diapozitiva 4">
            <a:extLst>
              <a:ext uri="{FF2B5EF4-FFF2-40B4-BE49-F238E27FC236}">
                <a16:creationId xmlns:a16="http://schemas.microsoft.com/office/drawing/2014/main" id="{DF23B87E-DEB4-D607-DFC5-33A0524BC7F9}"/>
              </a:ext>
            </a:extLst>
          </p:cNvPr>
          <p:cNvSpPr>
            <a:spLocks noGrp="1"/>
          </p:cNvSpPr>
          <p:nvPr>
            <p:ph type="sldNum" sz="quarter" idx="12"/>
          </p:nvPr>
        </p:nvSpPr>
        <p:spPr/>
        <p:txBody>
          <a:bodyPr/>
          <a:lstStyle>
            <a:lvl1pPr>
              <a:defRPr>
                <a:solidFill>
                  <a:schemeClr val="bg1"/>
                </a:solidFill>
              </a:defRPr>
            </a:lvl1pPr>
          </a:lstStyle>
          <a:p>
            <a:fld id="{BEF6EA49-1D49-4C98-B784-A96DA3E6E2D2}" type="slidenum">
              <a:rPr lang="sl-SI" smtClean="0"/>
              <a:pPr/>
              <a:t>‹#›</a:t>
            </a:fld>
            <a:endParaRPr lang="sl-SI" dirty="0"/>
          </a:p>
        </p:txBody>
      </p:sp>
      <p:sp>
        <p:nvSpPr>
          <p:cNvPr id="13" name="Označba mesta besedila 12">
            <a:extLst>
              <a:ext uri="{FF2B5EF4-FFF2-40B4-BE49-F238E27FC236}">
                <a16:creationId xmlns:a16="http://schemas.microsoft.com/office/drawing/2014/main" id="{73451356-BFD6-E221-5F67-82A3E0B06536}"/>
              </a:ext>
            </a:extLst>
          </p:cNvPr>
          <p:cNvSpPr>
            <a:spLocks noGrp="1"/>
          </p:cNvSpPr>
          <p:nvPr>
            <p:ph type="body" sz="quarter" idx="13" hasCustomPrompt="1"/>
          </p:nvPr>
        </p:nvSpPr>
        <p:spPr>
          <a:xfrm>
            <a:off x="2325600" y="5802313"/>
            <a:ext cx="3848100" cy="736599"/>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l-SI" sz="1600" dirty="0"/>
              <a:t>Avtor in kontakt</a:t>
            </a:r>
            <a:endParaRPr lang="sl-SI" dirty="0"/>
          </a:p>
        </p:txBody>
      </p:sp>
      <p:pic>
        <p:nvPicPr>
          <p:cNvPr id="8" name="Slika 7">
            <a:extLst>
              <a:ext uri="{FF2B5EF4-FFF2-40B4-BE49-F238E27FC236}">
                <a16:creationId xmlns:a16="http://schemas.microsoft.com/office/drawing/2014/main" id="{FD83DA04-A26F-42B3-62AC-0966A0563F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436" y="718030"/>
            <a:ext cx="2506558" cy="1134224"/>
          </a:xfrm>
          <a:prstGeom prst="rect">
            <a:avLst/>
          </a:prstGeom>
        </p:spPr>
      </p:pic>
    </p:spTree>
    <p:extLst>
      <p:ext uri="{BB962C8B-B14F-4D97-AF65-F5344CB8AC3E}">
        <p14:creationId xmlns:p14="http://schemas.microsoft.com/office/powerpoint/2010/main" val="201623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FC5971-9890-4C76-8C7B-C292E062D08D}"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930-5709-44C7-8F97-A0AAE7DE0F86}" type="slidenum">
              <a:rPr lang="en-GB" smtClean="0"/>
              <a:t>‹#›</a:t>
            </a:fld>
            <a:endParaRPr lang="en-GB"/>
          </a:p>
        </p:txBody>
      </p:sp>
    </p:spTree>
    <p:extLst>
      <p:ext uri="{BB962C8B-B14F-4D97-AF65-F5344CB8AC3E}">
        <p14:creationId xmlns:p14="http://schemas.microsoft.com/office/powerpoint/2010/main" val="274200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C5971-9890-4C76-8C7B-C292E062D08D}"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930-5709-44C7-8F97-A0AAE7DE0F86}" type="slidenum">
              <a:rPr lang="en-GB" smtClean="0"/>
              <a:t>‹#›</a:t>
            </a:fld>
            <a:endParaRPr lang="en-GB"/>
          </a:p>
        </p:txBody>
      </p:sp>
    </p:spTree>
    <p:extLst>
      <p:ext uri="{BB962C8B-B14F-4D97-AF65-F5344CB8AC3E}">
        <p14:creationId xmlns:p14="http://schemas.microsoft.com/office/powerpoint/2010/main" val="142032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FFC5971-9890-4C76-8C7B-C292E062D08D}"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930-5709-44C7-8F97-A0AAE7DE0F86}" type="slidenum">
              <a:rPr lang="en-GB" smtClean="0"/>
              <a:t>‹#›</a:t>
            </a:fld>
            <a:endParaRPr lang="en-GB"/>
          </a:p>
        </p:txBody>
      </p:sp>
    </p:spTree>
    <p:extLst>
      <p:ext uri="{BB962C8B-B14F-4D97-AF65-F5344CB8AC3E}">
        <p14:creationId xmlns:p14="http://schemas.microsoft.com/office/powerpoint/2010/main" val="103314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FFC5971-9890-4C76-8C7B-C292E062D08D}" type="datetimeFigureOut">
              <a:rPr lang="en-GB" smtClean="0"/>
              <a:t>06/11/2025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BF1930-5709-44C7-8F97-A0AAE7DE0F86}" type="slidenum">
              <a:rPr lang="en-GB" smtClean="0"/>
              <a:t>‹#›</a:t>
            </a:fld>
            <a:endParaRPr lang="en-GB"/>
          </a:p>
        </p:txBody>
      </p:sp>
    </p:spTree>
    <p:extLst>
      <p:ext uri="{BB962C8B-B14F-4D97-AF65-F5344CB8AC3E}">
        <p14:creationId xmlns:p14="http://schemas.microsoft.com/office/powerpoint/2010/main" val="66936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FFC5971-9890-4C76-8C7B-C292E062D08D}" type="datetimeFigureOut">
              <a:rPr lang="en-GB" smtClean="0"/>
              <a:t>06/11/2025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BF1930-5709-44C7-8F97-A0AAE7DE0F86}" type="slidenum">
              <a:rPr lang="en-GB" smtClean="0"/>
              <a:t>‹#›</a:t>
            </a:fld>
            <a:endParaRPr lang="en-GB"/>
          </a:p>
        </p:txBody>
      </p:sp>
    </p:spTree>
    <p:extLst>
      <p:ext uri="{BB962C8B-B14F-4D97-AF65-F5344CB8AC3E}">
        <p14:creationId xmlns:p14="http://schemas.microsoft.com/office/powerpoint/2010/main" val="131613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C5971-9890-4C76-8C7B-C292E062D08D}" type="datetimeFigureOut">
              <a:rPr lang="en-GB" smtClean="0"/>
              <a:t>06/11/2025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BF1930-5709-44C7-8F97-A0AAE7DE0F86}" type="slidenum">
              <a:rPr lang="en-GB" smtClean="0"/>
              <a:t>‹#›</a:t>
            </a:fld>
            <a:endParaRPr lang="en-GB"/>
          </a:p>
        </p:txBody>
      </p:sp>
    </p:spTree>
    <p:extLst>
      <p:ext uri="{BB962C8B-B14F-4D97-AF65-F5344CB8AC3E}">
        <p14:creationId xmlns:p14="http://schemas.microsoft.com/office/powerpoint/2010/main" val="248138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FC5971-9890-4C76-8C7B-C292E062D08D}"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930-5709-44C7-8F97-A0AAE7DE0F86}" type="slidenum">
              <a:rPr lang="en-GB" smtClean="0"/>
              <a:t>‹#›</a:t>
            </a:fld>
            <a:endParaRPr lang="en-GB"/>
          </a:p>
        </p:txBody>
      </p:sp>
    </p:spTree>
    <p:extLst>
      <p:ext uri="{BB962C8B-B14F-4D97-AF65-F5344CB8AC3E}">
        <p14:creationId xmlns:p14="http://schemas.microsoft.com/office/powerpoint/2010/main" val="20997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FC5971-9890-4C76-8C7B-C292E062D08D}"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930-5709-44C7-8F97-A0AAE7DE0F86}" type="slidenum">
              <a:rPr lang="en-GB" smtClean="0"/>
              <a:t>‹#›</a:t>
            </a:fld>
            <a:endParaRPr lang="en-GB"/>
          </a:p>
        </p:txBody>
      </p:sp>
    </p:spTree>
    <p:extLst>
      <p:ext uri="{BB962C8B-B14F-4D97-AF65-F5344CB8AC3E}">
        <p14:creationId xmlns:p14="http://schemas.microsoft.com/office/powerpoint/2010/main" val="326729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C5971-9890-4C76-8C7B-C292E062D08D}" type="datetimeFigureOut">
              <a:rPr lang="en-GB" smtClean="0"/>
              <a:t>06/11/2025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F1930-5709-44C7-8F97-A0AAE7DE0F86}" type="slidenum">
              <a:rPr lang="en-GB" smtClean="0"/>
              <a:t>‹#›</a:t>
            </a:fld>
            <a:endParaRPr lang="en-GB"/>
          </a:p>
        </p:txBody>
      </p:sp>
    </p:spTree>
    <p:extLst>
      <p:ext uri="{BB962C8B-B14F-4D97-AF65-F5344CB8AC3E}">
        <p14:creationId xmlns:p14="http://schemas.microsoft.com/office/powerpoint/2010/main" val="74573439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050" y="1733005"/>
            <a:ext cx="11277600" cy="2716277"/>
          </a:xfrm>
        </p:spPr>
        <p:txBody>
          <a:bodyPr>
            <a:normAutofit fontScale="90000"/>
          </a:bodyPr>
          <a:lstStyle/>
          <a:p>
            <a:br>
              <a:rPr lang="sl-SI" sz="4400" noProof="0" dirty="0">
                <a:latin typeface="Univerza Sans" panose="00000600000000000000" pitchFamily="2" charset="-18"/>
                <a:ea typeface="Univerza Sans" panose="00000600000000000000" pitchFamily="2" charset="-18"/>
              </a:rPr>
            </a:br>
            <a:br>
              <a:rPr lang="sl-SI" sz="4400" noProof="0" dirty="0">
                <a:latin typeface="Univerza Sans" panose="00000600000000000000" pitchFamily="2" charset="-18"/>
                <a:ea typeface="Univerza Sans" panose="00000600000000000000" pitchFamily="2" charset="-18"/>
              </a:rPr>
            </a:br>
            <a:br>
              <a:rPr lang="sl-SI" sz="4400" noProof="0" dirty="0">
                <a:latin typeface="Univerza Sans" panose="00000600000000000000" pitchFamily="2" charset="-18"/>
                <a:ea typeface="Univerza Sans" panose="00000600000000000000" pitchFamily="2" charset="-18"/>
              </a:rPr>
            </a:br>
            <a:br>
              <a:rPr lang="sl-SI" sz="4400" noProof="0" dirty="0">
                <a:latin typeface="Univerza Sans" panose="00000600000000000000" pitchFamily="2" charset="-18"/>
                <a:ea typeface="Univerza Sans" panose="00000600000000000000" pitchFamily="2" charset="-18"/>
              </a:rPr>
            </a:br>
            <a:br>
              <a:rPr lang="sl-SI" sz="4400" noProof="0" dirty="0">
                <a:latin typeface="Univerza Sans" panose="00000600000000000000" pitchFamily="2" charset="-18"/>
                <a:ea typeface="Univerza Sans" panose="00000600000000000000" pitchFamily="2" charset="-18"/>
              </a:rPr>
            </a:br>
            <a:br>
              <a:rPr lang="sl-SI" sz="4400" noProof="0" dirty="0">
                <a:latin typeface="Univerza Sans" panose="00000600000000000000" pitchFamily="2" charset="-18"/>
                <a:ea typeface="Univerza Sans" panose="00000600000000000000" pitchFamily="2" charset="-18"/>
              </a:rPr>
            </a:br>
            <a:br>
              <a:rPr lang="sl-SI" sz="4400" noProof="0" dirty="0">
                <a:latin typeface="Univerza Sans" panose="00000600000000000000" pitchFamily="2" charset="-18"/>
                <a:ea typeface="Univerza Sans" panose="00000600000000000000" pitchFamily="2" charset="-18"/>
              </a:rPr>
            </a:br>
            <a:r>
              <a:rPr lang="en-GB" sz="4400" b="1"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PREDSTAVITEV 2. POROČILA</a:t>
            </a:r>
            <a:br>
              <a:rPr lang="sl-SI" sz="4600" b="1"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r>
              <a:rPr lang="sl-SI" sz="4600" b="1"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O IZZIVIH KARIERNIH POTI </a:t>
            </a:r>
            <a:br>
              <a:rPr lang="sl-SI" sz="4600" b="1"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r>
              <a:rPr lang="sl-SI" sz="4600" b="1"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RAZISKOVALK IN RAZISKOVALCEV </a:t>
            </a:r>
            <a:br>
              <a:rPr lang="sl-SI" sz="4600" b="1"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r>
              <a:rPr lang="sl-SI" sz="4600" b="1"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NA SLOVENSKEM </a:t>
            </a:r>
            <a:endParaRPr lang="sl-SI" sz="4600" b="1" noProof="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19794" y="4578132"/>
            <a:ext cx="9144000" cy="879987"/>
          </a:xfrm>
        </p:spPr>
        <p:txBody>
          <a:bodyPr>
            <a:normAutofit/>
          </a:bodyPr>
          <a:lstStyle/>
          <a:p>
            <a:r>
              <a:rPr lang="sl-SI" noProof="0" dirty="0">
                <a:latin typeface="Univerza Sans" panose="00000600000000000000" pitchFamily="2" charset="-18"/>
                <a:ea typeface="Univerza Sans" panose="00000600000000000000" pitchFamily="2" charset="-18"/>
              </a:rPr>
              <a:t>FAKULTETA ZA DRUŽBENE VEDE</a:t>
            </a:r>
            <a:endParaRPr lang="en-GB" noProof="0" dirty="0">
              <a:latin typeface="Univerza Sans" panose="00000600000000000000" pitchFamily="2" charset="-18"/>
              <a:ea typeface="Univerza Sans" panose="00000600000000000000" pitchFamily="2" charset="-18"/>
            </a:endParaRPr>
          </a:p>
          <a:p>
            <a:r>
              <a:rPr lang="en-GB" dirty="0">
                <a:latin typeface="Univerza Sans" panose="00000600000000000000" pitchFamily="2" charset="-18"/>
                <a:ea typeface="Univerza Sans" panose="00000600000000000000" pitchFamily="2" charset="-18"/>
              </a:rPr>
              <a:t>Ljubljana, 6. 11. 2025</a:t>
            </a:r>
            <a:endParaRPr lang="sl-SI" noProof="0" dirty="0">
              <a:latin typeface="Univerza Sans" panose="00000600000000000000" pitchFamily="2" charset="-18"/>
              <a:ea typeface="Univerza Sans" panose="00000600000000000000" pitchFamily="2" charset="-18"/>
            </a:endParaRPr>
          </a:p>
          <a:p>
            <a:endParaRPr lang="sl-SI" noProof="0" dirty="0"/>
          </a:p>
          <a:p>
            <a:endParaRPr lang="sl-SI"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t="30638" b="28671"/>
          <a:stretch/>
        </p:blipFill>
        <p:spPr>
          <a:xfrm>
            <a:off x="485504" y="5690663"/>
            <a:ext cx="2565570" cy="10439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743" y="5690663"/>
            <a:ext cx="3309257" cy="684807"/>
          </a:xfrm>
          <a:prstGeom prst="rect">
            <a:avLst/>
          </a:prstGeom>
        </p:spPr>
      </p:pic>
      <p:pic>
        <p:nvPicPr>
          <p:cNvPr id="6" name="Slika 2" descr="Slika, ki vsebuje besede besedilo, pisava, grafika, grafično oblikovanje&#10;&#10;Opis je samodejno ustvarj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6819" y="377791"/>
            <a:ext cx="1689445" cy="710770"/>
          </a:xfrm>
          <a:prstGeom prst="rect">
            <a:avLst/>
          </a:prstGeom>
        </p:spPr>
      </p:pic>
      <p:pic>
        <p:nvPicPr>
          <p:cNvPr id="11" name="Picture 10" descr="A black and white sign with red and white text&#10;&#10;AI-generated content may be incorrect.">
            <a:extLst>
              <a:ext uri="{FF2B5EF4-FFF2-40B4-BE49-F238E27FC236}">
                <a16:creationId xmlns:a16="http://schemas.microsoft.com/office/drawing/2014/main" id="{FEA7EB74-0168-D303-4A82-5639452888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448" y="123371"/>
            <a:ext cx="2390879" cy="1766992"/>
          </a:xfrm>
          <a:prstGeom prst="rect">
            <a:avLst/>
          </a:prstGeom>
        </p:spPr>
      </p:pic>
    </p:spTree>
    <p:extLst>
      <p:ext uri="{BB962C8B-B14F-4D97-AF65-F5344CB8AC3E}">
        <p14:creationId xmlns:p14="http://schemas.microsoft.com/office/powerpoint/2010/main" val="3080508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C9A4-F759-F6CF-048C-EAB2B9585EB8}"/>
              </a:ext>
            </a:extLst>
          </p:cNvPr>
          <p:cNvSpPr>
            <a:spLocks noGrp="1"/>
          </p:cNvSpPr>
          <p:nvPr>
            <p:ph type="title"/>
          </p:nvPr>
        </p:nvSpPr>
        <p:spPr/>
        <p:txBody>
          <a:bodyPr>
            <a:normAutofit/>
          </a:bodyPr>
          <a:lstStyle/>
          <a:p>
            <a:r>
              <a:rPr lang="sl-SI" b="1" dirty="0">
                <a:latin typeface="Univerza Sans" panose="00000600000000000000"/>
                <a:cs typeface="Arial" panose="020B0604020202020204" pitchFamily="34" charset="0"/>
              </a:rPr>
              <a:t>Pri-/odseljevanje oseb z doktoratom: 2011–2021</a:t>
            </a:r>
            <a:endParaRPr lang="sl-SI" dirty="0">
              <a:latin typeface="Univerza Sans" panose="00000600000000000000"/>
            </a:endParaRPr>
          </a:p>
        </p:txBody>
      </p:sp>
      <p:sp>
        <p:nvSpPr>
          <p:cNvPr id="5" name="TextBox 4">
            <a:extLst>
              <a:ext uri="{FF2B5EF4-FFF2-40B4-BE49-F238E27FC236}">
                <a16:creationId xmlns:a16="http://schemas.microsoft.com/office/drawing/2014/main" id="{4A5A22C6-E2B8-C66D-BB51-4F38E8ECE3A7}"/>
              </a:ext>
            </a:extLst>
          </p:cNvPr>
          <p:cNvSpPr txBox="1"/>
          <p:nvPr/>
        </p:nvSpPr>
        <p:spPr>
          <a:xfrm>
            <a:off x="7418923" y="6308209"/>
            <a:ext cx="4373027" cy="369332"/>
          </a:xfrm>
          <a:prstGeom prst="rect">
            <a:avLst/>
          </a:prstGeom>
          <a:noFill/>
        </p:spPr>
        <p:txBody>
          <a:bodyPr wrap="square" rtlCol="0">
            <a:spAutoFit/>
          </a:bodyPr>
          <a:lstStyle/>
          <a:p>
            <a:pPr algn="ctr"/>
            <a:r>
              <a:rPr lang="sl-SI" dirty="0">
                <a:latin typeface="Univerza Sans" panose="00000600000000000000"/>
              </a:rPr>
              <a:t>Vir: Lukšič Hacin</a:t>
            </a:r>
            <a:r>
              <a:rPr lang="en-GB" dirty="0"/>
              <a:t> &amp; </a:t>
            </a:r>
            <a:r>
              <a:rPr lang="sl-SI" dirty="0">
                <a:latin typeface="Univerza Sans" panose="00000600000000000000"/>
              </a:rPr>
              <a:t>Vižintin</a:t>
            </a:r>
            <a:r>
              <a:rPr lang="en-GB" dirty="0"/>
              <a:t> (9. 1. 2025)</a:t>
            </a:r>
            <a:endParaRPr lang="sl-SI" dirty="0">
              <a:latin typeface="Univerza Sans" panose="00000600000000000000"/>
            </a:endParaRPr>
          </a:p>
        </p:txBody>
      </p:sp>
      <p:graphicFrame>
        <p:nvGraphicFramePr>
          <p:cNvPr id="7" name="Predmet 6">
            <a:extLst>
              <a:ext uri="{FF2B5EF4-FFF2-40B4-BE49-F238E27FC236}">
                <a16:creationId xmlns:a16="http://schemas.microsoft.com/office/drawing/2014/main" id="{48F64E21-C5E2-ABD4-6169-62E490B54470}"/>
              </a:ext>
            </a:extLst>
          </p:cNvPr>
          <p:cNvGraphicFramePr>
            <a:graphicFrameLocks noChangeAspect="1"/>
          </p:cNvGraphicFramePr>
          <p:nvPr>
            <p:extLst>
              <p:ext uri="{D42A27DB-BD31-4B8C-83A1-F6EECF244321}">
                <p14:modId xmlns:p14="http://schemas.microsoft.com/office/powerpoint/2010/main" val="4085454314"/>
              </p:ext>
            </p:extLst>
          </p:nvPr>
        </p:nvGraphicFramePr>
        <p:xfrm>
          <a:off x="6674537" y="1819275"/>
          <a:ext cx="6093530" cy="1701691"/>
        </p:xfrm>
        <a:graphic>
          <a:graphicData uri="http://schemas.openxmlformats.org/presentationml/2006/ole">
            <mc:AlternateContent xmlns:mc="http://schemas.openxmlformats.org/markup-compatibility/2006">
              <mc:Choice xmlns:v="urn:schemas-microsoft-com:vml" Requires="v">
                <p:oleObj spid="_x0000_s1027" name="Document" r:id="rId3" imgW="5766396" imgH="1612618" progId="Word.Document.12">
                  <p:embed/>
                </p:oleObj>
              </mc:Choice>
              <mc:Fallback>
                <p:oleObj name="Document" r:id="rId3" imgW="5766396" imgH="1612618" progId="Word.Document.12">
                  <p:embed/>
                  <p:pic>
                    <p:nvPicPr>
                      <p:cNvPr id="7" name="Predmet 6">
                        <a:extLst>
                          <a:ext uri="{FF2B5EF4-FFF2-40B4-BE49-F238E27FC236}">
                            <a16:creationId xmlns:a16="http://schemas.microsoft.com/office/drawing/2014/main" id="{48F64E21-C5E2-ABD4-6169-62E490B54470}"/>
                          </a:ext>
                        </a:extLst>
                      </p:cNvPr>
                      <p:cNvPicPr/>
                      <p:nvPr/>
                    </p:nvPicPr>
                    <p:blipFill>
                      <a:blip r:embed="rId4"/>
                      <a:stretch>
                        <a:fillRect/>
                      </a:stretch>
                    </p:blipFill>
                    <p:spPr>
                      <a:xfrm>
                        <a:off x="6674537" y="1819275"/>
                        <a:ext cx="6093530" cy="1701691"/>
                      </a:xfrm>
                      <a:prstGeom prst="rect">
                        <a:avLst/>
                      </a:prstGeom>
                    </p:spPr>
                  </p:pic>
                </p:oleObj>
              </mc:Fallback>
            </mc:AlternateContent>
          </a:graphicData>
        </a:graphic>
      </p:graphicFrame>
      <p:pic>
        <p:nvPicPr>
          <p:cNvPr id="10" name="Content Placeholder 9" descr="A screenshot of a white sheet with numbers and red text&#10;&#10;Description automatically generated">
            <a:extLst>
              <a:ext uri="{FF2B5EF4-FFF2-40B4-BE49-F238E27FC236}">
                <a16:creationId xmlns:a16="http://schemas.microsoft.com/office/drawing/2014/main" id="{0A8B38BA-EDED-D703-5B8B-90BF594C1835}"/>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l="6062" r="5359"/>
          <a:stretch/>
        </p:blipFill>
        <p:spPr>
          <a:xfrm>
            <a:off x="82727" y="2902431"/>
            <a:ext cx="6445595" cy="3590443"/>
          </a:xfrm>
          <a:prstGeom prst="rect">
            <a:avLst/>
          </a:prstGeom>
          <a:effectLst>
            <a:outerShdw blurRad="50800" dist="50800" algn="ctr" rotWithShape="0">
              <a:srgbClr val="000000"/>
            </a:outerShdw>
          </a:effectLst>
        </p:spPr>
      </p:pic>
    </p:spTree>
    <p:extLst>
      <p:ext uri="{BB962C8B-B14F-4D97-AF65-F5344CB8AC3E}">
        <p14:creationId xmlns:p14="http://schemas.microsoft.com/office/powerpoint/2010/main" val="349724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5F3C3-666E-4089-3ECB-9630B78FBFF6}"/>
            </a:ext>
          </a:extLst>
        </p:cNvPr>
        <p:cNvGrpSpPr/>
        <p:nvPr/>
      </p:nvGrpSpPr>
      <p:grpSpPr>
        <a:xfrm>
          <a:off x="0" y="0"/>
          <a:ext cx="0" cy="0"/>
          <a:chOff x="0" y="0"/>
          <a:chExt cx="0" cy="0"/>
        </a:xfrm>
      </p:grpSpPr>
      <p:sp>
        <p:nvSpPr>
          <p:cNvPr id="6" name="Naslov 5">
            <a:extLst>
              <a:ext uri="{FF2B5EF4-FFF2-40B4-BE49-F238E27FC236}">
                <a16:creationId xmlns:a16="http://schemas.microsoft.com/office/drawing/2014/main" id="{552DA5F6-EF12-31A1-1CAC-3EA95421DF92}"/>
              </a:ext>
            </a:extLst>
          </p:cNvPr>
          <p:cNvSpPr>
            <a:spLocks noGrp="1"/>
          </p:cNvSpPr>
          <p:nvPr>
            <p:ph type="title"/>
          </p:nvPr>
        </p:nvSpPr>
        <p:spPr>
          <a:xfrm>
            <a:off x="374304" y="830347"/>
            <a:ext cx="11071794" cy="4113127"/>
          </a:xfrm>
        </p:spPr>
        <p:txBody>
          <a:bodyPr>
            <a:normAutofit/>
          </a:bodyPr>
          <a:lstStyle/>
          <a:p>
            <a:pPr algn="ctr"/>
            <a:br>
              <a:rPr lang="sl-SI" sz="1800" b="1" noProof="0" dirty="0">
                <a:effectLst/>
                <a:latin typeface="Times New Roman" panose="02020603050405020304" pitchFamily="18" charset="0"/>
                <a:ea typeface="Aptos" panose="020B0004020202020204" pitchFamily="34" charset="0"/>
                <a:cs typeface="Times New Roman" panose="02020603050405020304" pitchFamily="18" charset="0"/>
              </a:rPr>
            </a:br>
            <a:br>
              <a:rPr lang="sl-SI" sz="1800" b="1" noProof="0" dirty="0">
                <a:effectLst/>
                <a:latin typeface="Times New Roman" panose="02020603050405020304" pitchFamily="18" charset="0"/>
                <a:ea typeface="Aptos" panose="020B0004020202020204" pitchFamily="34" charset="0"/>
                <a:cs typeface="Times New Roman" panose="02020603050405020304" pitchFamily="18" charset="0"/>
              </a:rPr>
            </a:br>
            <a:br>
              <a:rPr lang="sl-SI" sz="2200" b="0" noProof="0" dirty="0">
                <a:effectLst/>
                <a:latin typeface="Times New Roman" panose="02020603050405020304" pitchFamily="18" charset="0"/>
                <a:ea typeface="Aptos" panose="020B0004020202020204" pitchFamily="34" charset="0"/>
                <a:cs typeface="Times New Roman" panose="02020603050405020304" pitchFamily="18" charset="0"/>
              </a:rPr>
            </a:br>
            <a:br>
              <a:rPr lang="sl-SI" sz="2200" b="0" noProof="0" dirty="0">
                <a:effectLst/>
                <a:latin typeface="Times New Roman" panose="02020603050405020304" pitchFamily="18" charset="0"/>
                <a:ea typeface="Aptos" panose="020B0004020202020204" pitchFamily="34" charset="0"/>
                <a:cs typeface="Times New Roman" panose="02020603050405020304" pitchFamily="18" charset="0"/>
              </a:rPr>
            </a:br>
            <a:br>
              <a:rPr lang="sl-SI" sz="2200" b="0" noProof="0" dirty="0">
                <a:effectLst/>
                <a:latin typeface="Times New Roman" panose="02020603050405020304" pitchFamily="18" charset="0"/>
                <a:ea typeface="Aptos" panose="020B0004020202020204" pitchFamily="34" charset="0"/>
                <a:cs typeface="Times New Roman" panose="02020603050405020304" pitchFamily="18" charset="0"/>
              </a:rPr>
            </a:br>
            <a:br>
              <a:rPr lang="sl-SI" sz="2200" b="0" noProof="0" dirty="0">
                <a:effectLst/>
                <a:latin typeface="Times New Roman" panose="02020603050405020304" pitchFamily="18" charset="0"/>
                <a:ea typeface="Aptos" panose="020B0004020202020204" pitchFamily="34" charset="0"/>
                <a:cs typeface="Times New Roman" panose="02020603050405020304" pitchFamily="18" charset="0"/>
              </a:rPr>
            </a:br>
            <a:r>
              <a:rPr lang="en-GB" sz="5000" dirty="0">
                <a:latin typeface="Univerza Sans" panose="00000600000000000000" pitchFamily="2" charset="-18"/>
                <a:ea typeface="Univerza Sans" panose="00000600000000000000" pitchFamily="2" charset="-18"/>
              </a:rPr>
              <a:t>KVANTITATIVNA RAZISKAVA:</a:t>
            </a:r>
            <a:br>
              <a:rPr lang="sl-SI" sz="5000" dirty="0">
                <a:latin typeface="Univerza Sans" panose="00000600000000000000" pitchFamily="2" charset="-18"/>
                <a:ea typeface="Univerza Sans" panose="00000600000000000000" pitchFamily="2" charset="-18"/>
              </a:rPr>
            </a:br>
            <a:r>
              <a:rPr lang="en-GB" sz="5000" dirty="0">
                <a:latin typeface="Univerza Sans" panose="00000600000000000000" pitchFamily="2" charset="-18"/>
                <a:ea typeface="Univerza Sans" panose="00000600000000000000" pitchFamily="2" charset="-18"/>
              </a:rPr>
              <a:t>“</a:t>
            </a:r>
            <a:r>
              <a:rPr lang="en-GB" sz="5000" dirty="0" err="1">
                <a:latin typeface="Univerza Sans" panose="00000600000000000000" pitchFamily="2" charset="-18"/>
                <a:ea typeface="Univerza Sans" panose="00000600000000000000" pitchFamily="2" charset="-18"/>
              </a:rPr>
              <a:t>nadgradnja</a:t>
            </a:r>
            <a:r>
              <a:rPr lang="en-GB" sz="5000" dirty="0">
                <a:latin typeface="Univerza Sans" panose="00000600000000000000" pitchFamily="2" charset="-18"/>
                <a:ea typeface="Univerza Sans" panose="00000600000000000000" pitchFamily="2" charset="-18"/>
              </a:rPr>
              <a:t> CRP”</a:t>
            </a:r>
            <a:br>
              <a:rPr lang="sl-SI" dirty="0">
                <a:latin typeface="Univerza Sans" panose="00000600000000000000" pitchFamily="2" charset="-18"/>
                <a:ea typeface="Univerza Sans" panose="00000600000000000000" pitchFamily="2" charset="-18"/>
              </a:rPr>
            </a:br>
            <a:endPar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endParaRPr>
          </a:p>
        </p:txBody>
      </p:sp>
      <p:sp>
        <p:nvSpPr>
          <p:cNvPr id="3" name="Označba mesta številke diapozitiva 2">
            <a:extLst>
              <a:ext uri="{FF2B5EF4-FFF2-40B4-BE49-F238E27FC236}">
                <a16:creationId xmlns:a16="http://schemas.microsoft.com/office/drawing/2014/main" id="{65B73B2D-A06F-A02C-E025-54120F8A4A71}"/>
              </a:ext>
            </a:extLst>
          </p:cNvPr>
          <p:cNvSpPr>
            <a:spLocks noGrp="1"/>
          </p:cNvSpPr>
          <p:nvPr>
            <p:ph type="sldNum" sz="quarter" idx="12"/>
          </p:nvPr>
        </p:nvSpPr>
        <p:spPr/>
        <p:txBody>
          <a:bodyPr/>
          <a:lstStyle/>
          <a:p>
            <a:fld id="{BEF6EA49-1D49-4C98-B784-A96DA3E6E2D2}" type="slidenum">
              <a:rPr lang="sl-SI" noProof="0" smtClean="0"/>
              <a:pPr/>
              <a:t>11</a:t>
            </a:fld>
            <a:endParaRPr lang="sl-SI" noProof="0" dirty="0"/>
          </a:p>
        </p:txBody>
      </p:sp>
    </p:spTree>
    <p:extLst>
      <p:ext uri="{BB962C8B-B14F-4D97-AF65-F5344CB8AC3E}">
        <p14:creationId xmlns:p14="http://schemas.microsoft.com/office/powerpoint/2010/main" val="396945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A3C4-EDE6-5B09-32CF-3B8A682E3E78}"/>
              </a:ext>
            </a:extLst>
          </p:cNvPr>
          <p:cNvSpPr>
            <a:spLocks noGrp="1"/>
          </p:cNvSpPr>
          <p:nvPr>
            <p:ph type="title"/>
          </p:nvPr>
        </p:nvSpPr>
        <p:spPr/>
        <p:txBody>
          <a:bodyPr>
            <a:normAutofit/>
          </a:bodyPr>
          <a:lstStyle/>
          <a:p>
            <a:pPr algn="ctr"/>
            <a:r>
              <a:rPr lang="en-GB" sz="4200" b="1" dirty="0" err="1">
                <a:latin typeface="Univerza Sans" panose="00000600000000000000"/>
                <a:cs typeface="Arial" panose="020B0604020202020204" pitchFamily="34" charset="0"/>
              </a:rPr>
              <a:t>Razlogi</a:t>
            </a:r>
            <a:r>
              <a:rPr lang="en-GB" sz="4200" b="1" dirty="0">
                <a:latin typeface="Univerza Sans" panose="00000600000000000000"/>
                <a:cs typeface="Arial" panose="020B0604020202020204" pitchFamily="34" charset="0"/>
              </a:rPr>
              <a:t> za </a:t>
            </a:r>
            <a:r>
              <a:rPr lang="en-GB" sz="4200" b="1" dirty="0" err="1">
                <a:latin typeface="Univerza Sans" panose="00000600000000000000"/>
                <a:cs typeface="Arial" panose="020B0604020202020204" pitchFamily="34" charset="0"/>
              </a:rPr>
              <a:t>empirično</a:t>
            </a:r>
            <a:r>
              <a:rPr lang="en-GB" sz="4200" b="1" dirty="0">
                <a:latin typeface="Univerza Sans" panose="00000600000000000000"/>
                <a:cs typeface="Arial" panose="020B0604020202020204" pitchFamily="34" charset="0"/>
              </a:rPr>
              <a:t> </a:t>
            </a:r>
            <a:r>
              <a:rPr lang="en-GB" sz="4200" b="1" dirty="0" err="1">
                <a:latin typeface="Univerza Sans" panose="00000600000000000000"/>
                <a:cs typeface="Arial" panose="020B0604020202020204" pitchFamily="34" charset="0"/>
              </a:rPr>
              <a:t>kvantitativno</a:t>
            </a:r>
            <a:r>
              <a:rPr lang="en-GB" sz="4200" b="1" dirty="0">
                <a:latin typeface="Univerza Sans" panose="00000600000000000000"/>
                <a:cs typeface="Arial" panose="020B0604020202020204" pitchFamily="34" charset="0"/>
              </a:rPr>
              <a:t> </a:t>
            </a:r>
            <a:r>
              <a:rPr lang="en-GB" sz="4200" b="1" dirty="0" err="1">
                <a:latin typeface="Univerza Sans" panose="00000600000000000000"/>
                <a:cs typeface="Arial" panose="020B0604020202020204" pitchFamily="34" charset="0"/>
              </a:rPr>
              <a:t>raziskavo</a:t>
            </a:r>
            <a:endParaRPr lang="sl-SI" sz="4200" dirty="0"/>
          </a:p>
        </p:txBody>
      </p:sp>
      <p:sp>
        <p:nvSpPr>
          <p:cNvPr id="3" name="Content Placeholder 2">
            <a:extLst>
              <a:ext uri="{FF2B5EF4-FFF2-40B4-BE49-F238E27FC236}">
                <a16:creationId xmlns:a16="http://schemas.microsoft.com/office/drawing/2014/main" id="{6C3640DA-81A7-DB76-BA45-3CA14034D251}"/>
              </a:ext>
            </a:extLst>
          </p:cNvPr>
          <p:cNvSpPr>
            <a:spLocks noGrp="1"/>
          </p:cNvSpPr>
          <p:nvPr>
            <p:ph idx="1"/>
          </p:nvPr>
        </p:nvSpPr>
        <p:spPr>
          <a:xfrm>
            <a:off x="357352" y="1906437"/>
            <a:ext cx="10996448" cy="4270525"/>
          </a:xfrm>
        </p:spPr>
        <p:txBody>
          <a:bodyPr>
            <a:normAutofit/>
          </a:bodyPr>
          <a:lstStyle/>
          <a:p>
            <a:pPr algn="just"/>
            <a:r>
              <a:rPr lang="sl-SI" sz="2600" noProof="0" dirty="0">
                <a:latin typeface="Univerza Sans" panose="00000600000000000000" pitchFamily="2" charset="-18"/>
                <a:ea typeface="Univerza Sans" panose="00000600000000000000" pitchFamily="2" charset="-18"/>
              </a:rPr>
              <a:t>Navzkrižno preverjanje ugotovitev z delavnice, izvedene v januarju 2025, in komentarjev, prispelih po e-pošti (testiranje ugotovitev)</a:t>
            </a:r>
          </a:p>
          <a:p>
            <a:pPr marL="0" indent="0" algn="just">
              <a:buNone/>
            </a:pPr>
            <a:endParaRPr lang="sl-SI" sz="1500" noProof="0" dirty="0">
              <a:latin typeface="Univerza Sans" panose="00000600000000000000" pitchFamily="2" charset="-18"/>
              <a:ea typeface="Univerza Sans" panose="00000600000000000000" pitchFamily="2" charset="-18"/>
            </a:endParaRPr>
          </a:p>
          <a:p>
            <a:pPr algn="just"/>
            <a:r>
              <a:rPr lang="sl-SI" sz="2600" noProof="0" dirty="0">
                <a:latin typeface="Univerza Sans" panose="00000600000000000000" pitchFamily="2" charset="-18"/>
                <a:ea typeface="Univerza Sans" panose="00000600000000000000" pitchFamily="2" charset="-18"/>
              </a:rPr>
              <a:t>Želja po večji reprezentativnosti: delavnica je lahko “pristranska”, samo sodelujoči, vprašalnik, če dosežemo visok vzorec, je lahko bolj reprezentativen.</a:t>
            </a:r>
          </a:p>
          <a:p>
            <a:pPr marL="0" indent="0" algn="just">
              <a:buNone/>
            </a:pPr>
            <a:endParaRPr lang="sl-SI" sz="1500" noProof="0" dirty="0">
              <a:latin typeface="Univerza Sans" panose="00000600000000000000" pitchFamily="2" charset="-18"/>
              <a:ea typeface="Univerza Sans" panose="00000600000000000000" pitchFamily="2" charset="-18"/>
            </a:endParaRPr>
          </a:p>
          <a:p>
            <a:r>
              <a:rPr lang="sl-SI" sz="2600" noProof="0" dirty="0">
                <a:latin typeface="Univerza Sans" panose="00000600000000000000" pitchFamily="2" charset="-18"/>
                <a:ea typeface="Univerza Sans" panose="00000600000000000000" pitchFamily="2" charset="-18"/>
              </a:rPr>
              <a:t>Nadgradnja ugotovitev z delavnice: česa nismo na delavnici vprašali, pa bi morali (to je bilo pomembno pri oblikovanju vprašalnika).</a:t>
            </a:r>
          </a:p>
        </p:txBody>
      </p:sp>
    </p:spTree>
    <p:extLst>
      <p:ext uri="{BB962C8B-B14F-4D97-AF65-F5344CB8AC3E}">
        <p14:creationId xmlns:p14="http://schemas.microsoft.com/office/powerpoint/2010/main" val="18210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AF59-8A65-EFC8-1487-C927085EA0E8}"/>
              </a:ext>
            </a:extLst>
          </p:cNvPr>
          <p:cNvSpPr>
            <a:spLocks noGrp="1"/>
          </p:cNvSpPr>
          <p:nvPr>
            <p:ph type="title"/>
          </p:nvPr>
        </p:nvSpPr>
        <p:spPr/>
        <p:txBody>
          <a:bodyPr>
            <a:normAutofit fontScale="90000"/>
          </a:bodyPr>
          <a:lstStyle/>
          <a:p>
            <a:pPr algn="ctr"/>
            <a:r>
              <a:rPr lang="en-GB" b="1" dirty="0" err="1">
                <a:latin typeface="Univerza Sans" panose="00000600000000000000"/>
                <a:cs typeface="Arial" panose="020B0604020202020204" pitchFamily="34" charset="0"/>
              </a:rPr>
              <a:t>Izhodišča</a:t>
            </a:r>
            <a:r>
              <a:rPr lang="en-GB" b="1" dirty="0">
                <a:latin typeface="Univerza Sans" panose="00000600000000000000"/>
                <a:cs typeface="Arial" panose="020B0604020202020204" pitchFamily="34" charset="0"/>
              </a:rPr>
              <a:t> </a:t>
            </a:r>
            <a:r>
              <a:rPr lang="en-GB" b="1" dirty="0" err="1">
                <a:latin typeface="Univerza Sans" panose="00000600000000000000"/>
                <a:cs typeface="Arial" panose="020B0604020202020204" pitchFamily="34" charset="0"/>
              </a:rPr>
              <a:t>raziskave</a:t>
            </a:r>
            <a:br>
              <a:rPr lang="en-GB" b="1" dirty="0">
                <a:latin typeface="Univerza Sans" panose="00000600000000000000"/>
                <a:cs typeface="Arial" panose="020B0604020202020204" pitchFamily="34" charset="0"/>
              </a:rPr>
            </a:br>
            <a:r>
              <a:rPr lang="en-GB" sz="2200" b="1" dirty="0" err="1"/>
              <a:t>Izhajajoč</a:t>
            </a:r>
            <a:r>
              <a:rPr lang="en-GB" sz="2200" b="1" dirty="0"/>
              <a:t> </a:t>
            </a:r>
            <a:r>
              <a:rPr lang="en-GB" sz="2200" b="1" dirty="0" err="1"/>
              <a:t>iz</a:t>
            </a:r>
            <a:r>
              <a:rPr lang="en-GB" sz="2200" b="1" dirty="0"/>
              <a:t> 28. 1. 2025 </a:t>
            </a:r>
            <a:r>
              <a:rPr lang="en-GB" sz="2200" b="1" dirty="0" err="1"/>
              <a:t>smo</a:t>
            </a:r>
            <a:r>
              <a:rPr lang="en-GB" sz="2200" b="1" dirty="0"/>
              <a:t> </a:t>
            </a:r>
            <a:r>
              <a:rPr lang="en-GB" sz="2200" b="1" dirty="0" err="1"/>
              <a:t>postavili</a:t>
            </a:r>
            <a:r>
              <a:rPr lang="en-GB" sz="2200" b="1" dirty="0"/>
              <a:t> 6 </a:t>
            </a:r>
            <a:r>
              <a:rPr lang="en-GB" sz="2200" b="1" dirty="0" err="1"/>
              <a:t>raziskovalnih</a:t>
            </a:r>
            <a:r>
              <a:rPr lang="en-GB" sz="2200" b="1" dirty="0"/>
              <a:t> </a:t>
            </a:r>
            <a:r>
              <a:rPr lang="en-GB" sz="2200" b="1" dirty="0" err="1"/>
              <a:t>vprašanj</a:t>
            </a:r>
            <a:r>
              <a:rPr lang="en-GB" sz="2200" b="1" dirty="0"/>
              <a:t>, </a:t>
            </a:r>
            <a:r>
              <a:rPr lang="en-GB" sz="2200" b="1" dirty="0" err="1"/>
              <a:t>na</a:t>
            </a:r>
            <a:r>
              <a:rPr lang="en-GB" sz="2200" b="1" dirty="0"/>
              <a:t> </a:t>
            </a:r>
            <a:r>
              <a:rPr lang="en-GB" sz="2200" b="1" dirty="0" err="1"/>
              <a:t>katera</a:t>
            </a:r>
            <a:r>
              <a:rPr lang="en-GB" sz="2200" b="1" dirty="0"/>
              <a:t> </a:t>
            </a:r>
            <a:r>
              <a:rPr lang="en-GB" sz="2200" b="1" dirty="0" err="1"/>
              <a:t>smo</a:t>
            </a:r>
            <a:r>
              <a:rPr lang="en-GB" sz="2200" b="1" dirty="0"/>
              <a:t> </a:t>
            </a:r>
            <a:r>
              <a:rPr lang="en-GB" sz="2200" b="1" dirty="0" err="1"/>
              <a:t>želeli</a:t>
            </a:r>
            <a:r>
              <a:rPr lang="en-GB" sz="2200" b="1" dirty="0"/>
              <a:t> </a:t>
            </a:r>
            <a:r>
              <a:rPr lang="en-GB" sz="2200" b="1" dirty="0" err="1"/>
              <a:t>odgovoriti</a:t>
            </a:r>
            <a:r>
              <a:rPr lang="en-GB" sz="2200" b="1" dirty="0"/>
              <a:t>:</a:t>
            </a:r>
            <a:br>
              <a:rPr lang="en-GB" sz="2000" b="1" dirty="0"/>
            </a:br>
            <a:endParaRPr lang="sl-SI" dirty="0"/>
          </a:p>
        </p:txBody>
      </p:sp>
      <p:sp>
        <p:nvSpPr>
          <p:cNvPr id="3" name="Content Placeholder 2">
            <a:extLst>
              <a:ext uri="{FF2B5EF4-FFF2-40B4-BE49-F238E27FC236}">
                <a16:creationId xmlns:a16="http://schemas.microsoft.com/office/drawing/2014/main" id="{E067A1A3-D9E4-9A69-6F53-861DCDB6A8FE}"/>
              </a:ext>
            </a:extLst>
          </p:cNvPr>
          <p:cNvSpPr>
            <a:spLocks noGrp="1"/>
          </p:cNvSpPr>
          <p:nvPr>
            <p:ph sz="half" idx="1"/>
          </p:nvPr>
        </p:nvSpPr>
        <p:spPr>
          <a:xfrm>
            <a:off x="340095" y="1568531"/>
            <a:ext cx="10632705" cy="5278583"/>
          </a:xfrm>
        </p:spPr>
        <p:txBody>
          <a:bodyPr>
            <a:normAutofit fontScale="25000" lnSpcReduction="20000"/>
          </a:bodyPr>
          <a:lstStyle/>
          <a:p>
            <a:pPr lvl="0"/>
            <a:r>
              <a:rPr lang="sl-SI" sz="10000" dirty="0">
                <a:latin typeface="Univerza Sans" panose="00000600000000000000" pitchFamily="2" charset="-18"/>
                <a:ea typeface="Univerza Sans" panose="00000600000000000000" pitchFamily="2" charset="-18"/>
              </a:rPr>
              <a:t>RV1: </a:t>
            </a:r>
            <a:r>
              <a:rPr lang="sl-SI" sz="10000" b="1" dirty="0">
                <a:latin typeface="Univerza Sans" panose="00000600000000000000" pitchFamily="2" charset="-18"/>
                <a:ea typeface="Univerza Sans" panose="00000600000000000000" pitchFamily="2" charset="-18"/>
              </a:rPr>
              <a:t>Zakaj</a:t>
            </a:r>
            <a:r>
              <a:rPr lang="sl-SI" sz="10000" dirty="0">
                <a:latin typeface="Univerza Sans" panose="00000600000000000000" pitchFamily="2" charset="-18"/>
                <a:ea typeface="Univerza Sans" panose="00000600000000000000" pitchFamily="2" charset="-18"/>
              </a:rPr>
              <a:t> se je posameznik/</a:t>
            </a:r>
            <a:r>
              <a:rPr lang="en-GB" sz="10000" dirty="0">
                <a:latin typeface="Univerza Sans" panose="00000600000000000000" pitchFamily="2" charset="-18"/>
                <a:ea typeface="Univerza Sans" panose="00000600000000000000" pitchFamily="2" charset="-18"/>
              </a:rPr>
              <a:t>-</a:t>
            </a:r>
            <a:r>
              <a:rPr lang="sl-SI" sz="10000" dirty="0">
                <a:latin typeface="Univerza Sans" panose="00000600000000000000" pitchFamily="2" charset="-18"/>
                <a:ea typeface="Univerza Sans" panose="00000600000000000000" pitchFamily="2" charset="-18"/>
              </a:rPr>
              <a:t>ca odločil/a za začetek in nadaljevanje raziskovalne kariere?</a:t>
            </a:r>
          </a:p>
          <a:p>
            <a:pPr lvl="0"/>
            <a:r>
              <a:rPr lang="sl-SI" sz="10000" dirty="0">
                <a:latin typeface="Univerza Sans" panose="00000600000000000000" pitchFamily="2" charset="-18"/>
                <a:ea typeface="Univerza Sans" panose="00000600000000000000" pitchFamily="2" charset="-18"/>
              </a:rPr>
              <a:t>RV2: </a:t>
            </a:r>
            <a:r>
              <a:rPr lang="sl-SI" sz="10000" b="1" dirty="0">
                <a:latin typeface="Univerza Sans" panose="00000600000000000000" pitchFamily="2" charset="-18"/>
                <a:ea typeface="Univerza Sans" panose="00000600000000000000" pitchFamily="2" charset="-18"/>
              </a:rPr>
              <a:t>Kako</a:t>
            </a:r>
            <a:r>
              <a:rPr lang="sl-SI" sz="10000" dirty="0">
                <a:latin typeface="Univerza Sans" panose="00000600000000000000" pitchFamily="2" charset="-18"/>
                <a:ea typeface="Univerza Sans" panose="00000600000000000000" pitchFamily="2" charset="-18"/>
              </a:rPr>
              <a:t> posameznik/</a:t>
            </a:r>
            <a:r>
              <a:rPr lang="en-GB" sz="10000" dirty="0">
                <a:latin typeface="Univerza Sans" panose="00000600000000000000" pitchFamily="2" charset="-18"/>
                <a:ea typeface="Univerza Sans" panose="00000600000000000000" pitchFamily="2" charset="-18"/>
              </a:rPr>
              <a:t>-</a:t>
            </a:r>
            <a:r>
              <a:rPr lang="sl-SI" sz="10000" dirty="0">
                <a:latin typeface="Univerza Sans" panose="00000600000000000000" pitchFamily="2" charset="-18"/>
                <a:ea typeface="Univerza Sans" panose="00000600000000000000" pitchFamily="2" charset="-18"/>
              </a:rPr>
              <a:t>ca ocenjuje značilnosti raziskovalnega prostora v Sloveniji?</a:t>
            </a:r>
          </a:p>
          <a:p>
            <a:pPr lvl="0"/>
            <a:r>
              <a:rPr lang="sl-SI" sz="10000" dirty="0">
                <a:latin typeface="Univerza Sans" panose="00000600000000000000" pitchFamily="2" charset="-18"/>
                <a:ea typeface="Univerza Sans" panose="00000600000000000000" pitchFamily="2" charset="-18"/>
              </a:rPr>
              <a:t>RV3: Kako posameznik/</a:t>
            </a:r>
            <a:r>
              <a:rPr lang="en-GB" sz="10000" dirty="0">
                <a:latin typeface="Univerza Sans" panose="00000600000000000000" pitchFamily="2" charset="-18"/>
                <a:ea typeface="Univerza Sans" panose="00000600000000000000" pitchFamily="2" charset="-18"/>
              </a:rPr>
              <a:t>-</a:t>
            </a:r>
            <a:r>
              <a:rPr lang="sl-SI" sz="10000" dirty="0">
                <a:latin typeface="Univerza Sans" panose="00000600000000000000" pitchFamily="2" charset="-18"/>
                <a:ea typeface="Univerza Sans" panose="00000600000000000000" pitchFamily="2" charset="-18"/>
              </a:rPr>
              <a:t>ca doživlja vpliv raziskovalnega prostora v Sloveniji </a:t>
            </a:r>
            <a:r>
              <a:rPr lang="sl-SI" sz="10000" b="1" dirty="0">
                <a:latin typeface="Univerza Sans" panose="00000600000000000000" pitchFamily="2" charset="-18"/>
                <a:ea typeface="Univerza Sans" panose="00000600000000000000" pitchFamily="2" charset="-18"/>
              </a:rPr>
              <a:t>na razvoj svoje kariere</a:t>
            </a:r>
            <a:r>
              <a:rPr lang="sl-SI" sz="10000" dirty="0">
                <a:latin typeface="Univerza Sans" panose="00000600000000000000" pitchFamily="2" charset="-18"/>
                <a:ea typeface="Univerza Sans" panose="00000600000000000000" pitchFamily="2" charset="-18"/>
              </a:rPr>
              <a:t>?</a:t>
            </a:r>
          </a:p>
          <a:p>
            <a:pPr lvl="0" algn="just"/>
            <a:r>
              <a:rPr lang="sl-SI" sz="10000" dirty="0">
                <a:latin typeface="Univerza Sans" panose="00000600000000000000" pitchFamily="2" charset="-18"/>
                <a:ea typeface="Univerza Sans" panose="00000600000000000000" pitchFamily="2" charset="-18"/>
              </a:rPr>
              <a:t>RV4: </a:t>
            </a:r>
            <a:r>
              <a:rPr lang="sl-SI" sz="10000" b="1" dirty="0">
                <a:latin typeface="Univerza Sans" panose="00000600000000000000" pitchFamily="2" charset="-18"/>
                <a:ea typeface="Univerza Sans" panose="00000600000000000000" pitchFamily="2" charset="-18"/>
              </a:rPr>
              <a:t>Kateri dejavniki </a:t>
            </a:r>
            <a:r>
              <a:rPr lang="sl-SI" sz="10000" dirty="0">
                <a:latin typeface="Univerza Sans" panose="00000600000000000000" pitchFamily="2" charset="-18"/>
                <a:ea typeface="Univerza Sans" panose="00000600000000000000" pitchFamily="2" charset="-18"/>
              </a:rPr>
              <a:t>so za posameznika/</a:t>
            </a:r>
            <a:r>
              <a:rPr lang="en-GB" sz="10000" dirty="0">
                <a:latin typeface="Univerza Sans" panose="00000600000000000000" pitchFamily="2" charset="-18"/>
                <a:ea typeface="Univerza Sans" panose="00000600000000000000" pitchFamily="2" charset="-18"/>
              </a:rPr>
              <a:t>-</a:t>
            </a:r>
            <a:r>
              <a:rPr lang="sl-SI" sz="10000" dirty="0" err="1">
                <a:latin typeface="Univerza Sans" panose="00000600000000000000" pitchFamily="2" charset="-18"/>
                <a:ea typeface="Univerza Sans" panose="00000600000000000000" pitchFamily="2" charset="-18"/>
              </a:rPr>
              <a:t>co</a:t>
            </a:r>
            <a:r>
              <a:rPr lang="sl-SI" sz="10000" dirty="0">
                <a:latin typeface="Univerza Sans" panose="00000600000000000000" pitchFamily="2" charset="-18"/>
                <a:ea typeface="Univerza Sans" panose="00000600000000000000" pitchFamily="2" charset="-18"/>
              </a:rPr>
              <a:t> najpomembnejši pri definiranju in/ali privlačnosti kariere raziskovalca nasploh in lastne kariere raziskovalca?</a:t>
            </a:r>
          </a:p>
          <a:p>
            <a:pPr lvl="0"/>
            <a:r>
              <a:rPr lang="sl-SI" sz="10000" dirty="0">
                <a:latin typeface="Univerza Sans" panose="00000600000000000000" pitchFamily="2" charset="-18"/>
                <a:ea typeface="Univerza Sans" panose="00000600000000000000" pitchFamily="2" charset="-18"/>
              </a:rPr>
              <a:t>RV5: Kako posameznik/</a:t>
            </a:r>
            <a:r>
              <a:rPr lang="en-GB" sz="10000" dirty="0">
                <a:latin typeface="Univerza Sans" panose="00000600000000000000" pitchFamily="2" charset="-18"/>
                <a:ea typeface="Univerza Sans" panose="00000600000000000000" pitchFamily="2" charset="-18"/>
              </a:rPr>
              <a:t>-</a:t>
            </a:r>
            <a:r>
              <a:rPr lang="sl-SI" sz="10000" dirty="0">
                <a:latin typeface="Univerza Sans" panose="00000600000000000000" pitchFamily="2" charset="-18"/>
                <a:ea typeface="Univerza Sans" panose="00000600000000000000" pitchFamily="2" charset="-18"/>
              </a:rPr>
              <a:t>ca ocenjuje ukrep </a:t>
            </a:r>
            <a:r>
              <a:rPr lang="sl-SI" sz="10000" b="1" dirty="0">
                <a:latin typeface="Univerza Sans" panose="00000600000000000000" pitchFamily="2" charset="-18"/>
                <a:ea typeface="Univerza Sans" panose="00000600000000000000" pitchFamily="2" charset="-18"/>
              </a:rPr>
              <a:t>»Mladi raziskoval</a:t>
            </a:r>
            <a:r>
              <a:rPr lang="en-GB" sz="10000" b="1" dirty="0">
                <a:latin typeface="Univerza Sans" panose="00000600000000000000" pitchFamily="2" charset="-18"/>
                <a:ea typeface="Univerza Sans" panose="00000600000000000000" pitchFamily="2" charset="-18"/>
              </a:rPr>
              <a:t>ci</a:t>
            </a:r>
            <a:r>
              <a:rPr lang="sl-SI" sz="10000" b="1" dirty="0">
                <a:latin typeface="Univerza Sans" panose="00000600000000000000" pitchFamily="2" charset="-18"/>
                <a:ea typeface="Univerza Sans" panose="00000600000000000000" pitchFamily="2" charset="-18"/>
              </a:rPr>
              <a:t>«</a:t>
            </a:r>
            <a:r>
              <a:rPr lang="sl-SI" sz="10000" dirty="0">
                <a:latin typeface="Univerza Sans" panose="00000600000000000000" pitchFamily="2" charset="-18"/>
                <a:ea typeface="Univerza Sans" panose="00000600000000000000" pitchFamily="2" charset="-18"/>
              </a:rPr>
              <a:t> ter njegov vpliv na razvoj raziskovalnih karier tako raziskovalcev kot mentorjev, vključenih vanj?</a:t>
            </a:r>
          </a:p>
          <a:p>
            <a:pPr lvl="0"/>
            <a:r>
              <a:rPr lang="sl-SI" sz="10000" dirty="0">
                <a:latin typeface="Univerza Sans" panose="00000600000000000000" pitchFamily="2" charset="-18"/>
                <a:ea typeface="Univerza Sans" panose="00000600000000000000" pitchFamily="2" charset="-18"/>
              </a:rPr>
              <a:t>RV6: Kakšno </a:t>
            </a:r>
            <a:r>
              <a:rPr lang="sl-SI" sz="10000" b="1" dirty="0">
                <a:latin typeface="Univerza Sans" panose="00000600000000000000" pitchFamily="2" charset="-18"/>
                <a:ea typeface="Univerza Sans" panose="00000600000000000000" pitchFamily="2" charset="-18"/>
              </a:rPr>
              <a:t>podporo</a:t>
            </a:r>
            <a:r>
              <a:rPr lang="sl-SI" sz="10000" dirty="0">
                <a:latin typeface="Univerza Sans" panose="00000600000000000000" pitchFamily="2" charset="-18"/>
                <a:ea typeface="Univerza Sans" panose="00000600000000000000" pitchFamily="2" charset="-18"/>
              </a:rPr>
              <a:t> </a:t>
            </a:r>
            <a:r>
              <a:rPr lang="sl-SI" sz="10000" b="1" dirty="0">
                <a:latin typeface="Univerza Sans" panose="00000600000000000000" pitchFamily="2" charset="-18"/>
                <a:ea typeface="Univerza Sans" panose="00000600000000000000" pitchFamily="2" charset="-18"/>
              </a:rPr>
              <a:t>pristojnega ministrstva </a:t>
            </a:r>
            <a:r>
              <a:rPr lang="sl-SI" sz="10000" dirty="0">
                <a:latin typeface="Univerza Sans" panose="00000600000000000000" pitchFamily="2" charset="-18"/>
                <a:ea typeface="Univerza Sans" panose="00000600000000000000" pitchFamily="2" charset="-18"/>
              </a:rPr>
              <a:t>in institucij, v katerih raziskovalec/</a:t>
            </a:r>
            <a:r>
              <a:rPr lang="en-GB" sz="10000" dirty="0">
                <a:latin typeface="Univerza Sans" panose="00000600000000000000" pitchFamily="2" charset="-18"/>
                <a:ea typeface="Univerza Sans" panose="00000600000000000000" pitchFamily="2" charset="-18"/>
              </a:rPr>
              <a:t>-</a:t>
            </a:r>
            <a:r>
              <a:rPr lang="sl-SI" sz="10000" dirty="0" err="1">
                <a:latin typeface="Univerza Sans" panose="00000600000000000000" pitchFamily="2" charset="-18"/>
                <a:ea typeface="Univerza Sans" panose="00000600000000000000" pitchFamily="2" charset="-18"/>
              </a:rPr>
              <a:t>ka</a:t>
            </a:r>
            <a:r>
              <a:rPr lang="sl-SI" sz="10000" dirty="0">
                <a:latin typeface="Univerza Sans" panose="00000600000000000000" pitchFamily="2" charset="-18"/>
                <a:ea typeface="Univerza Sans" panose="00000600000000000000" pitchFamily="2" charset="-18"/>
              </a:rPr>
              <a:t> deluje, ta pričakuje/želi pri oblikovanju kariernih poti raziskovalcev?</a:t>
            </a:r>
          </a:p>
          <a:p>
            <a:endParaRPr lang="sl-SI" dirty="0"/>
          </a:p>
        </p:txBody>
      </p:sp>
    </p:spTree>
    <p:extLst>
      <p:ext uri="{BB962C8B-B14F-4D97-AF65-F5344CB8AC3E}">
        <p14:creationId xmlns:p14="http://schemas.microsoft.com/office/powerpoint/2010/main" val="37718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23FA79-2929-C701-8749-B3B9AE526497}"/>
              </a:ext>
            </a:extLst>
          </p:cNvPr>
          <p:cNvSpPr>
            <a:spLocks noGrp="1"/>
          </p:cNvSpPr>
          <p:nvPr>
            <p:ph idx="1"/>
          </p:nvPr>
        </p:nvSpPr>
        <p:spPr>
          <a:xfrm>
            <a:off x="762000" y="424543"/>
            <a:ext cx="10515600" cy="5932714"/>
          </a:xfrm>
        </p:spPr>
        <p:txBody>
          <a:bodyPr>
            <a:noAutofit/>
          </a:bodyPr>
          <a:lstStyle/>
          <a:p>
            <a:pPr lvl="0" algn="just"/>
            <a:r>
              <a:rPr lang="sl-SI" sz="2500" dirty="0">
                <a:latin typeface="Univerza Sans" panose="00000600000000000000" pitchFamily="2" charset="-18"/>
                <a:ea typeface="Univerza Sans" panose="00000600000000000000" pitchFamily="2" charset="-18"/>
              </a:rPr>
              <a:t>H1: </a:t>
            </a:r>
            <a:r>
              <a:rPr lang="sl-SI" sz="2500" b="1" dirty="0">
                <a:latin typeface="Univerza Sans" panose="00000600000000000000" pitchFamily="2" charset="-18"/>
                <a:ea typeface="Univerza Sans" panose="00000600000000000000" pitchFamily="2" charset="-18"/>
              </a:rPr>
              <a:t>Ključne ovire </a:t>
            </a:r>
            <a:r>
              <a:rPr lang="sl-SI" sz="2500" dirty="0">
                <a:latin typeface="Univerza Sans" panose="00000600000000000000" pitchFamily="2" charset="-18"/>
                <a:ea typeface="Univerza Sans" panose="00000600000000000000" pitchFamily="2" charset="-18"/>
              </a:rPr>
              <a:t>za razvoj raziskovalnih karier raziskovalkam in raziskovalcem </a:t>
            </a:r>
            <a:r>
              <a:rPr lang="sl-SI" sz="2500" b="1" dirty="0">
                <a:latin typeface="Univerza Sans" panose="00000600000000000000" pitchFamily="2" charset="-18"/>
                <a:ea typeface="Univerza Sans" panose="00000600000000000000" pitchFamily="2" charset="-18"/>
              </a:rPr>
              <a:t>predstavljajo strukturni dejavniki</a:t>
            </a:r>
            <a:r>
              <a:rPr lang="sl-SI" sz="2500" dirty="0">
                <a:latin typeface="Univerza Sans" panose="00000600000000000000" pitchFamily="2" charset="-18"/>
                <a:ea typeface="Univerza Sans" panose="00000600000000000000" pitchFamily="2" charset="-18"/>
              </a:rPr>
              <a:t> (pomanjkanje sistemske in/ali institucionalne podpore, 'luknje' med razpisi, oteženo prehajanje v gospodarstvo, zapleten prenos nazivov itd.).</a:t>
            </a:r>
          </a:p>
          <a:p>
            <a:pPr lvl="0" algn="just"/>
            <a:r>
              <a:rPr lang="sl-SI" sz="2500" dirty="0">
                <a:latin typeface="Univerza Sans" panose="00000600000000000000" pitchFamily="2" charset="-18"/>
                <a:ea typeface="Univerza Sans" panose="00000600000000000000" pitchFamily="2" charset="-18"/>
              </a:rPr>
              <a:t>H2: </a:t>
            </a:r>
            <a:r>
              <a:rPr lang="sl-SI" sz="2500" b="1" dirty="0">
                <a:latin typeface="Univerza Sans" panose="00000600000000000000" pitchFamily="2" charset="-18"/>
                <a:ea typeface="Univerza Sans" panose="00000600000000000000" pitchFamily="2" charset="-18"/>
              </a:rPr>
              <a:t>Dojemanje ključnih ovir in priložnosti za razvoj raziskovalnih karier</a:t>
            </a:r>
            <a:r>
              <a:rPr lang="sl-SI" sz="2500" dirty="0">
                <a:latin typeface="Univerza Sans" panose="00000600000000000000" pitchFamily="2" charset="-18"/>
                <a:ea typeface="Univerza Sans" panose="00000600000000000000" pitchFamily="2" charset="-18"/>
              </a:rPr>
              <a:t> (pa tudi izvajanja raziskav) se razlikuje </a:t>
            </a:r>
            <a:r>
              <a:rPr lang="sl-SI" sz="2500" b="1" dirty="0">
                <a:latin typeface="Univerza Sans" panose="00000600000000000000" pitchFamily="2" charset="-18"/>
                <a:ea typeface="Univerza Sans" panose="00000600000000000000" pitchFamily="2" charset="-18"/>
              </a:rPr>
              <a:t>po področjih</a:t>
            </a:r>
            <a:r>
              <a:rPr lang="sl-SI" sz="2500" dirty="0">
                <a:latin typeface="Univerza Sans" panose="00000600000000000000" pitchFamily="2" charset="-18"/>
                <a:ea typeface="Univerza Sans" panose="00000600000000000000" pitchFamily="2" charset="-18"/>
              </a:rPr>
              <a:t>, na katerih raziskovalke in raziskovalci delujejo.</a:t>
            </a:r>
          </a:p>
          <a:p>
            <a:pPr lvl="0" algn="just"/>
            <a:r>
              <a:rPr lang="sl-SI" sz="2500" dirty="0">
                <a:latin typeface="Univerza Sans" panose="00000600000000000000" pitchFamily="2" charset="-18"/>
                <a:ea typeface="Univerza Sans" panose="00000600000000000000" pitchFamily="2" charset="-18"/>
              </a:rPr>
              <a:t>H3: Pri oceni stanja lastnih ali splošnih pogojev in dejavnikov za oblikovanje raziskovalnih karier so </a:t>
            </a:r>
            <a:r>
              <a:rPr lang="sl-SI" sz="2500" b="1" dirty="0">
                <a:latin typeface="Univerza Sans" panose="00000600000000000000" pitchFamily="2" charset="-18"/>
                <a:ea typeface="Univerza Sans" panose="00000600000000000000" pitchFamily="2" charset="-18"/>
              </a:rPr>
              <a:t>raziskovalci in raziskovalke na začetku karierne poti bolj kritični </a:t>
            </a:r>
            <a:r>
              <a:rPr lang="sl-SI" sz="2500" dirty="0">
                <a:latin typeface="Univerza Sans" panose="00000600000000000000" pitchFamily="2" charset="-18"/>
                <a:ea typeface="Univerza Sans" panose="00000600000000000000" pitchFamily="2" charset="-18"/>
              </a:rPr>
              <a:t>od bolj izkušenih raziskovalk in raziskovalcev.</a:t>
            </a:r>
          </a:p>
          <a:p>
            <a:pPr lvl="0" algn="just"/>
            <a:r>
              <a:rPr lang="sl-SI" sz="2500" dirty="0">
                <a:latin typeface="Univerza Sans" panose="00000600000000000000" pitchFamily="2" charset="-18"/>
                <a:ea typeface="Univerza Sans" panose="00000600000000000000" pitchFamily="2" charset="-18"/>
              </a:rPr>
              <a:t>H4: Pri oceni stanja lastnih ali splošnih pogojev in dejavnikov za oblikovanje raziskovalnih karier </a:t>
            </a:r>
            <a:r>
              <a:rPr lang="sl-SI" sz="2500" b="1" dirty="0">
                <a:latin typeface="Univerza Sans" panose="00000600000000000000" pitchFamily="2" charset="-18"/>
                <a:ea typeface="Univerza Sans" panose="00000600000000000000" pitchFamily="2" charset="-18"/>
              </a:rPr>
              <a:t>obstaja razlika med spoloma</a:t>
            </a:r>
            <a:r>
              <a:rPr lang="sl-SI" sz="2500" dirty="0">
                <a:latin typeface="Univerza Sans" panose="00000600000000000000" pitchFamily="2" charset="-18"/>
                <a:ea typeface="Univerza Sans" panose="00000600000000000000" pitchFamily="2" charset="-18"/>
              </a:rPr>
              <a:t>.</a:t>
            </a:r>
          </a:p>
          <a:p>
            <a:pPr lvl="0" algn="just"/>
            <a:r>
              <a:rPr lang="sl-SI" sz="2500" dirty="0">
                <a:latin typeface="Univerza Sans" panose="00000600000000000000" pitchFamily="2" charset="-18"/>
                <a:ea typeface="Univerza Sans" panose="00000600000000000000" pitchFamily="2" charset="-18"/>
              </a:rPr>
              <a:t>H5: </a:t>
            </a:r>
            <a:r>
              <a:rPr lang="sl-SI" sz="2500" b="1" dirty="0">
                <a:latin typeface="Univerza Sans" panose="00000600000000000000" pitchFamily="2" charset="-18"/>
                <a:ea typeface="Univerza Sans" panose="00000600000000000000" pitchFamily="2" charset="-18"/>
              </a:rPr>
              <a:t>Raziskovalke in raziskovalci so bolj kritični do pogojev za razvoj lastne karierne poti </a:t>
            </a:r>
            <a:r>
              <a:rPr lang="sl-SI" sz="2500" dirty="0">
                <a:latin typeface="Univerza Sans" panose="00000600000000000000" pitchFamily="2" charset="-18"/>
                <a:ea typeface="Univerza Sans" panose="00000600000000000000" pitchFamily="2" charset="-18"/>
              </a:rPr>
              <a:t>kot pri oceni splošnega stanja pogojev za razvoj raziskovalnih kariernih poti.</a:t>
            </a:r>
          </a:p>
        </p:txBody>
      </p:sp>
    </p:spTree>
    <p:extLst>
      <p:ext uri="{BB962C8B-B14F-4D97-AF65-F5344CB8AC3E}">
        <p14:creationId xmlns:p14="http://schemas.microsoft.com/office/powerpoint/2010/main" val="48715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4B47-8D76-CD39-73D9-16CCE161FA31}"/>
              </a:ext>
            </a:extLst>
          </p:cNvPr>
          <p:cNvSpPr>
            <a:spLocks noGrp="1"/>
          </p:cNvSpPr>
          <p:nvPr>
            <p:ph type="title"/>
          </p:nvPr>
        </p:nvSpPr>
        <p:spPr>
          <a:xfrm>
            <a:off x="838200" y="217980"/>
            <a:ext cx="10515600" cy="1043261"/>
          </a:xfrm>
        </p:spPr>
        <p:txBody>
          <a:bodyPr/>
          <a:lstStyle/>
          <a:p>
            <a:pPr algn="ctr"/>
            <a:r>
              <a:rPr lang="en-GB" b="1" dirty="0" err="1">
                <a:latin typeface="Univerza Sans" panose="00000600000000000000" pitchFamily="2" charset="-18"/>
                <a:ea typeface="Univerza Sans" panose="00000600000000000000" pitchFamily="2" charset="-18"/>
              </a:rPr>
              <a:t>Metodologija</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raziskave</a:t>
            </a:r>
            <a:endParaRPr lang="sl-SI" b="1" dirty="0">
              <a:latin typeface="Univerza Sans" panose="00000600000000000000" pitchFamily="2" charset="-18"/>
              <a:ea typeface="Univerza Sans" panose="00000600000000000000" pitchFamily="2" charset="-18"/>
            </a:endParaRPr>
          </a:p>
        </p:txBody>
      </p:sp>
      <p:sp>
        <p:nvSpPr>
          <p:cNvPr id="3" name="Content Placeholder 2">
            <a:extLst>
              <a:ext uri="{FF2B5EF4-FFF2-40B4-BE49-F238E27FC236}">
                <a16:creationId xmlns:a16="http://schemas.microsoft.com/office/drawing/2014/main" id="{1F719355-469A-4F56-17DD-AEF50AB67BE1}"/>
              </a:ext>
            </a:extLst>
          </p:cNvPr>
          <p:cNvSpPr>
            <a:spLocks noGrp="1"/>
          </p:cNvSpPr>
          <p:nvPr>
            <p:ph idx="1"/>
          </p:nvPr>
        </p:nvSpPr>
        <p:spPr>
          <a:xfrm>
            <a:off x="126124" y="1408386"/>
            <a:ext cx="11488933" cy="5612524"/>
          </a:xfrm>
        </p:spPr>
        <p:txBody>
          <a:bodyPr>
            <a:normAutofit fontScale="85000" lnSpcReduction="20000"/>
          </a:bodyPr>
          <a:lstStyle/>
          <a:p>
            <a:pPr algn="just"/>
            <a:r>
              <a:rPr lang="sl-SI" dirty="0">
                <a:latin typeface="Univerza Sans" panose="00000600000000000000" pitchFamily="2" charset="-18"/>
                <a:ea typeface="Univerza Sans" panose="00000600000000000000" pitchFamily="2" charset="-18"/>
              </a:rPr>
              <a:t>Anketa s 16 vprašanji, ki so vsebovala 71 spremenljivk. </a:t>
            </a:r>
          </a:p>
          <a:p>
            <a:pPr marL="0" indent="0" algn="just">
              <a:buNone/>
            </a:pPr>
            <a:endParaRPr lang="en-GB" sz="300" dirty="0">
              <a:latin typeface="Univerza Sans" panose="00000600000000000000" pitchFamily="2" charset="-18"/>
              <a:ea typeface="Univerza Sans" panose="00000600000000000000" pitchFamily="2" charset="-18"/>
            </a:endParaRPr>
          </a:p>
          <a:p>
            <a:pPr algn="just"/>
            <a:r>
              <a:rPr lang="sl-SI" dirty="0">
                <a:latin typeface="Univerza Sans" panose="00000600000000000000" pitchFamily="2" charset="-18"/>
                <a:ea typeface="Univerza Sans" panose="00000600000000000000" pitchFamily="2" charset="-18"/>
              </a:rPr>
              <a:t>Pripravljena je bila v slovenskem jeziku s pomočjo spletnega orodja </a:t>
            </a:r>
            <a:r>
              <a:rPr lang="sl-SI" i="1" dirty="0">
                <a:latin typeface="Univerza Sans" panose="00000600000000000000" pitchFamily="2" charset="-18"/>
                <a:ea typeface="Univerza Sans" panose="00000600000000000000" pitchFamily="2" charset="-18"/>
              </a:rPr>
              <a:t>1ka</a:t>
            </a:r>
            <a:r>
              <a:rPr lang="sl-SI" dirty="0">
                <a:latin typeface="Univerza Sans" panose="00000600000000000000" pitchFamily="2" charset="-18"/>
                <a:ea typeface="Univerza Sans" panose="00000600000000000000" pitchFamily="2" charset="-18"/>
              </a:rPr>
              <a:t>. </a:t>
            </a:r>
          </a:p>
          <a:p>
            <a:pPr marL="0" indent="0" algn="just">
              <a:buNone/>
            </a:pPr>
            <a:endParaRPr lang="en-GB" sz="300" dirty="0">
              <a:latin typeface="Univerza Sans" panose="00000600000000000000" pitchFamily="2" charset="-18"/>
              <a:ea typeface="Univerza Sans" panose="00000600000000000000" pitchFamily="2" charset="-18"/>
            </a:endParaRPr>
          </a:p>
          <a:p>
            <a:pPr algn="just"/>
            <a:r>
              <a:rPr lang="sl-SI" dirty="0">
                <a:latin typeface="Univerza Sans" panose="00000600000000000000" pitchFamily="2" charset="-18"/>
                <a:ea typeface="Univerza Sans" panose="00000600000000000000" pitchFamily="2" charset="-18"/>
              </a:rPr>
              <a:t>V izpolnjevanje je bila poslana več kot 350 naslovnikom – predstavnikom uradno zabeleženih nosilcev raziskovalne dejavnosti v Sloveniji</a:t>
            </a:r>
            <a:r>
              <a:rPr lang="en-GB" dirty="0">
                <a:latin typeface="Univerza Sans" panose="00000600000000000000" pitchFamily="2" charset="-18"/>
                <a:ea typeface="Univerza Sans" panose="00000600000000000000" pitchFamily="2" charset="-18"/>
              </a:rPr>
              <a:t>.</a:t>
            </a:r>
          </a:p>
          <a:p>
            <a:pPr lvl="1" algn="just"/>
            <a:r>
              <a:rPr lang="sl-SI" dirty="0">
                <a:latin typeface="Univerza Sans" panose="00000600000000000000" pitchFamily="2" charset="-18"/>
                <a:ea typeface="Univerza Sans" panose="00000600000000000000" pitchFamily="2" charset="-18"/>
              </a:rPr>
              <a:t>Vir za oblikovanje baze naslovnikov je bila baza SICRIS, ki je bila dopolnjena z drugimi relevantnimi viri in podatki. </a:t>
            </a:r>
            <a:endParaRPr lang="en-GB" dirty="0">
              <a:latin typeface="Univerza Sans" panose="00000600000000000000" pitchFamily="2" charset="-18"/>
              <a:ea typeface="Univerza Sans" panose="00000600000000000000" pitchFamily="2" charset="-18"/>
            </a:endParaRPr>
          </a:p>
          <a:p>
            <a:pPr lvl="1" algn="just"/>
            <a:r>
              <a:rPr lang="sl-SI" dirty="0">
                <a:latin typeface="Univerza Sans" panose="00000600000000000000" pitchFamily="2" charset="-18"/>
                <a:ea typeface="Univerza Sans" panose="00000600000000000000" pitchFamily="2" charset="-18"/>
              </a:rPr>
              <a:t>Baza je vključevala kontaktne podatke direktorjev javnih raziskovalnih zavodov, pristojnih dekanov ali prodekanov, nosilcev raziskovalne dejavnosti itd. </a:t>
            </a:r>
            <a:endParaRPr lang="en-GB" dirty="0">
              <a:latin typeface="Univerza Sans" panose="00000600000000000000" pitchFamily="2" charset="-18"/>
              <a:ea typeface="Univerza Sans" panose="00000600000000000000" pitchFamily="2" charset="-18"/>
            </a:endParaRPr>
          </a:p>
          <a:p>
            <a:pPr lvl="1" algn="just"/>
            <a:r>
              <a:rPr lang="sl-SI" dirty="0">
                <a:latin typeface="Univerza Sans" panose="00000600000000000000" pitchFamily="2" charset="-18"/>
                <a:ea typeface="Univerza Sans" panose="00000600000000000000" pitchFamily="2" charset="-18"/>
              </a:rPr>
              <a:t>Ti so na svoje elektronske naslove prejeli prošnjo, da vprašalnik izpolnijo ter posredujejo raziskovalcem in strokovnim sodelavcem v raziskovanju v svoji raziskovalni organizaciji.</a:t>
            </a:r>
          </a:p>
          <a:p>
            <a:pPr marL="457200" lvl="1" indent="0" algn="just">
              <a:buNone/>
            </a:pPr>
            <a:endParaRPr lang="sl-SI" sz="300" dirty="0">
              <a:latin typeface="Univerza Sans" panose="00000600000000000000" pitchFamily="2" charset="-18"/>
              <a:ea typeface="Univerza Sans" panose="00000600000000000000" pitchFamily="2" charset="-18"/>
            </a:endParaRPr>
          </a:p>
          <a:p>
            <a:pPr algn="just"/>
            <a:r>
              <a:rPr lang="sl-SI" dirty="0">
                <a:latin typeface="Univerza Sans" panose="00000600000000000000" pitchFamily="2" charset="-18"/>
                <a:ea typeface="Univerza Sans" panose="00000600000000000000" pitchFamily="2" charset="-18"/>
              </a:rPr>
              <a:t>Anketa je bila naslovnikom prvič poslana 19. 5. 2025, drugič (kot opomnik) 30. 5. 2025. </a:t>
            </a:r>
          </a:p>
          <a:p>
            <a:pPr marL="0" indent="0" algn="just">
              <a:buNone/>
            </a:pPr>
            <a:endParaRPr lang="en-GB" sz="300" dirty="0">
              <a:latin typeface="Univerza Sans" panose="00000600000000000000" pitchFamily="2" charset="-18"/>
              <a:ea typeface="Univerza Sans" panose="00000600000000000000" pitchFamily="2" charset="-18"/>
            </a:endParaRPr>
          </a:p>
          <a:p>
            <a:pPr algn="just"/>
            <a:r>
              <a:rPr lang="sl-SI" dirty="0">
                <a:latin typeface="Univerza Sans" panose="00000600000000000000" pitchFamily="2" charset="-18"/>
                <a:ea typeface="Univerza Sans" panose="00000600000000000000" pitchFamily="2" charset="-18"/>
              </a:rPr>
              <a:t>Anketiranje je potekalo do 15. 6. 2025. </a:t>
            </a:r>
          </a:p>
          <a:p>
            <a:pPr marL="0" indent="0" algn="just">
              <a:buNone/>
            </a:pPr>
            <a:endParaRPr lang="en-GB" sz="300" dirty="0">
              <a:latin typeface="Univerza Sans" panose="00000600000000000000" pitchFamily="2" charset="-18"/>
              <a:ea typeface="Univerza Sans" panose="00000600000000000000" pitchFamily="2" charset="-18"/>
            </a:endParaRPr>
          </a:p>
          <a:p>
            <a:pPr algn="just"/>
            <a:r>
              <a:rPr lang="sl-SI" dirty="0">
                <a:latin typeface="Univerza Sans" panose="00000600000000000000" pitchFamily="2" charset="-18"/>
                <a:ea typeface="Univerza Sans" panose="00000600000000000000" pitchFamily="2" charset="-18"/>
              </a:rPr>
              <a:t>Čas reševanja (Mediana) posameznega vprašalnika je znašal 7 minut in 40 sekund. </a:t>
            </a:r>
          </a:p>
          <a:p>
            <a:pPr marL="0" indent="0" algn="just">
              <a:buNone/>
            </a:pPr>
            <a:endParaRPr lang="en-GB" sz="300" dirty="0">
              <a:latin typeface="Univerza Sans" panose="00000600000000000000" pitchFamily="2" charset="-18"/>
              <a:ea typeface="Univerza Sans" panose="00000600000000000000" pitchFamily="2" charset="-18"/>
            </a:endParaRPr>
          </a:p>
          <a:p>
            <a:pPr algn="just"/>
            <a:r>
              <a:rPr lang="sl-SI" dirty="0">
                <a:latin typeface="Univerza Sans" panose="00000600000000000000" pitchFamily="2" charset="-18"/>
                <a:ea typeface="Univerza Sans" panose="00000600000000000000" pitchFamily="2" charset="-18"/>
              </a:rPr>
              <a:t>Nagovor na anketo je kliknilo 2.348 </a:t>
            </a:r>
            <a:r>
              <a:rPr lang="sl-SI" sz="2600" dirty="0">
                <a:latin typeface="Univerza Sans" panose="00000600000000000000" pitchFamily="2" charset="-18"/>
                <a:ea typeface="Univerza Sans" panose="00000600000000000000" pitchFamily="2" charset="-18"/>
              </a:rPr>
              <a:t>respondentov</a:t>
            </a:r>
            <a:r>
              <a:rPr lang="sl-SI" dirty="0">
                <a:latin typeface="Univerza Sans" panose="00000600000000000000" pitchFamily="2" charset="-18"/>
                <a:ea typeface="Univerza Sans" panose="00000600000000000000" pitchFamily="2" charset="-18"/>
              </a:rPr>
              <a:t>, anketo zaključilo 1.000 </a:t>
            </a:r>
            <a:r>
              <a:rPr lang="sl-SI" sz="2600" dirty="0">
                <a:latin typeface="Univerza Sans" panose="00000600000000000000" pitchFamily="2" charset="-18"/>
                <a:ea typeface="Univerza Sans" panose="00000600000000000000" pitchFamily="2" charset="-18"/>
              </a:rPr>
              <a:t>respondentov. </a:t>
            </a:r>
            <a:endParaRPr lang="en-GB" sz="2600" dirty="0">
              <a:latin typeface="Univerza Sans" panose="00000600000000000000" pitchFamily="2" charset="-18"/>
              <a:ea typeface="Univerza Sans" panose="00000600000000000000" pitchFamily="2" charset="-18"/>
            </a:endParaRPr>
          </a:p>
          <a:p>
            <a:pPr lvl="1" algn="just"/>
            <a:r>
              <a:rPr lang="sl-SI" dirty="0">
                <a:latin typeface="Univerza Sans" panose="00000600000000000000" pitchFamily="2" charset="-18"/>
                <a:ea typeface="Univerza Sans" panose="00000600000000000000" pitchFamily="2" charset="-18"/>
              </a:rPr>
              <a:t>Ta </a:t>
            </a:r>
            <a:r>
              <a:rPr lang="sl-SI" i="1" dirty="0">
                <a:latin typeface="Univerza Sans" panose="00000600000000000000" pitchFamily="2" charset="-18"/>
                <a:ea typeface="Univerza Sans" panose="00000600000000000000" pitchFamily="2" charset="-18"/>
              </a:rPr>
              <a:t>numerus</a:t>
            </a:r>
            <a:r>
              <a:rPr lang="sl-SI" dirty="0">
                <a:latin typeface="Univerza Sans" panose="00000600000000000000" pitchFamily="2" charset="-18"/>
                <a:ea typeface="Univerza Sans" panose="00000600000000000000" pitchFamily="2" charset="-18"/>
              </a:rPr>
              <a:t> ni enak pri vseh vprašanjih, </a:t>
            </a:r>
            <a:r>
              <a:rPr lang="en-GB" dirty="0" err="1">
                <a:latin typeface="Univerza Sans" panose="00000600000000000000" pitchFamily="2" charset="-18"/>
                <a:ea typeface="Univerza Sans" panose="00000600000000000000" pitchFamily="2" charset="-18"/>
              </a:rPr>
              <a:t>saj</a:t>
            </a:r>
            <a:r>
              <a:rPr lang="en-GB" dirty="0">
                <a:latin typeface="Univerza Sans" panose="00000600000000000000" pitchFamily="2" charset="-18"/>
                <a:ea typeface="Univerza Sans" panose="00000600000000000000" pitchFamily="2" charset="-18"/>
              </a:rPr>
              <a:t> </a:t>
            </a:r>
            <a:r>
              <a:rPr lang="en-GB" dirty="0" err="1">
                <a:latin typeface="Univerza Sans" panose="00000600000000000000" pitchFamily="2" charset="-18"/>
                <a:ea typeface="Univerza Sans" panose="00000600000000000000" pitchFamily="2" charset="-18"/>
              </a:rPr>
              <a:t>vprašanja</a:t>
            </a:r>
            <a:r>
              <a:rPr lang="en-GB" dirty="0">
                <a:latin typeface="Univerza Sans" panose="00000600000000000000" pitchFamily="2" charset="-18"/>
                <a:ea typeface="Univerza Sans" panose="00000600000000000000" pitchFamily="2" charset="-18"/>
              </a:rPr>
              <a:t> </a:t>
            </a:r>
            <a:r>
              <a:rPr lang="en-GB" dirty="0" err="1">
                <a:latin typeface="Univerza Sans" panose="00000600000000000000" pitchFamily="2" charset="-18"/>
                <a:ea typeface="Univerza Sans" panose="00000600000000000000" pitchFamily="2" charset="-18"/>
              </a:rPr>
              <a:t>niso</a:t>
            </a:r>
            <a:r>
              <a:rPr lang="en-GB" dirty="0">
                <a:latin typeface="Univerza Sans" panose="00000600000000000000" pitchFamily="2" charset="-18"/>
                <a:ea typeface="Univerza Sans" panose="00000600000000000000" pitchFamily="2" charset="-18"/>
              </a:rPr>
              <a:t> </a:t>
            </a:r>
            <a:r>
              <a:rPr lang="en-GB" dirty="0" err="1">
                <a:latin typeface="Univerza Sans" panose="00000600000000000000" pitchFamily="2" charset="-18"/>
                <a:ea typeface="Univerza Sans" panose="00000600000000000000" pitchFamily="2" charset="-18"/>
              </a:rPr>
              <a:t>bila</a:t>
            </a:r>
            <a:r>
              <a:rPr lang="en-GB" dirty="0">
                <a:latin typeface="Univerza Sans" panose="00000600000000000000" pitchFamily="2" charset="-18"/>
                <a:ea typeface="Univerza Sans" panose="00000600000000000000" pitchFamily="2" charset="-18"/>
              </a:rPr>
              <a:t> “</a:t>
            </a:r>
            <a:r>
              <a:rPr lang="en-GB" dirty="0" err="1">
                <a:latin typeface="Univerza Sans" panose="00000600000000000000" pitchFamily="2" charset="-18"/>
                <a:ea typeface="Univerza Sans" panose="00000600000000000000" pitchFamily="2" charset="-18"/>
              </a:rPr>
              <a:t>obvezna</a:t>
            </a:r>
            <a:r>
              <a:rPr lang="en-GB" dirty="0">
                <a:latin typeface="Univerza Sans" panose="00000600000000000000" pitchFamily="2" charset="-18"/>
                <a:ea typeface="Univerza Sans" panose="00000600000000000000" pitchFamily="2" charset="-18"/>
              </a:rPr>
              <a:t>”</a:t>
            </a:r>
            <a:r>
              <a:rPr lang="sl-SI" dirty="0">
                <a:latin typeface="Univerza Sans" panose="00000600000000000000" pitchFamily="2" charset="-18"/>
                <a:ea typeface="Univerza Sans" panose="00000600000000000000" pitchFamily="2" charset="-18"/>
              </a:rPr>
              <a:t>.</a:t>
            </a:r>
          </a:p>
          <a:p>
            <a:pPr algn="just"/>
            <a:endParaRPr lang="sl-SI" dirty="0"/>
          </a:p>
        </p:txBody>
      </p:sp>
    </p:spTree>
    <p:extLst>
      <p:ext uri="{BB962C8B-B14F-4D97-AF65-F5344CB8AC3E}">
        <p14:creationId xmlns:p14="http://schemas.microsoft.com/office/powerpoint/2010/main" val="86234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3506-893F-DD74-492F-30D0DB7937B0}"/>
              </a:ext>
            </a:extLst>
          </p:cNvPr>
          <p:cNvSpPr>
            <a:spLocks noGrp="1"/>
          </p:cNvSpPr>
          <p:nvPr>
            <p:ph type="title"/>
          </p:nvPr>
        </p:nvSpPr>
        <p:spPr/>
        <p:txBody>
          <a:bodyPr/>
          <a:lstStyle/>
          <a:p>
            <a:pPr algn="ctr"/>
            <a:r>
              <a:rPr lang="en-GB" b="1" dirty="0" err="1">
                <a:latin typeface="Univerza Sans" panose="00000600000000000000" pitchFamily="2" charset="-18"/>
                <a:ea typeface="Univerza Sans" panose="00000600000000000000" pitchFamily="2" charset="-18"/>
              </a:rPr>
              <a:t>Demografija</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vzorca</a:t>
            </a:r>
            <a:r>
              <a:rPr lang="en-GB" b="1" dirty="0">
                <a:latin typeface="Univerza Sans" panose="00000600000000000000" pitchFamily="2" charset="-18"/>
                <a:ea typeface="Univerza Sans" panose="00000600000000000000" pitchFamily="2" charset="-18"/>
              </a:rPr>
              <a:t> 1</a:t>
            </a:r>
            <a:endParaRPr lang="sl-SI" b="1" dirty="0">
              <a:latin typeface="Univerza Sans" panose="00000600000000000000" pitchFamily="2" charset="-18"/>
              <a:ea typeface="Univerza Sans" panose="00000600000000000000" pitchFamily="2" charset="-18"/>
            </a:endParaRPr>
          </a:p>
        </p:txBody>
      </p:sp>
      <p:sp>
        <p:nvSpPr>
          <p:cNvPr id="3" name="Content Placeholder 2">
            <a:extLst>
              <a:ext uri="{FF2B5EF4-FFF2-40B4-BE49-F238E27FC236}">
                <a16:creationId xmlns:a16="http://schemas.microsoft.com/office/drawing/2014/main" id="{F42ED7BE-2A32-DDF4-07F5-048412C6D33E}"/>
              </a:ext>
            </a:extLst>
          </p:cNvPr>
          <p:cNvSpPr>
            <a:spLocks noGrp="1"/>
          </p:cNvSpPr>
          <p:nvPr>
            <p:ph idx="1"/>
          </p:nvPr>
        </p:nvSpPr>
        <p:spPr>
          <a:xfrm>
            <a:off x="578069" y="1825625"/>
            <a:ext cx="11140965" cy="4351338"/>
          </a:xfrm>
        </p:spPr>
        <p:txBody>
          <a:bodyPr>
            <a:noAutofit/>
          </a:bodyPr>
          <a:lstStyle/>
          <a:p>
            <a:r>
              <a:rPr lang="sl-SI" sz="2200" dirty="0">
                <a:latin typeface="Univerza Sans" panose="00000600000000000000" pitchFamily="2" charset="-18"/>
                <a:ea typeface="Univerza Sans" panose="00000600000000000000" pitchFamily="2" charset="-18"/>
              </a:rPr>
              <a:t>Na anketno vprašanje o spolu se je 275 oseb opredelilo kot moški, 458 kot ženske, 24 jih je izrecno označilo, da ne želijo odgovarjati, preostali pa na to vprašanje niso podali odgovora (vprašanje so preskočili).</a:t>
            </a:r>
            <a:endParaRPr lang="en-GB" sz="2200" dirty="0">
              <a:latin typeface="Univerza Sans" panose="00000600000000000000" pitchFamily="2" charset="-18"/>
              <a:ea typeface="Univerza Sans" panose="00000600000000000000" pitchFamily="2" charset="-18"/>
            </a:endParaRPr>
          </a:p>
          <a:p>
            <a:r>
              <a:rPr lang="sl-SI" sz="2200" dirty="0">
                <a:latin typeface="Univerza Sans" panose="00000600000000000000" pitchFamily="2" charset="-18"/>
                <a:ea typeface="Univerza Sans" panose="00000600000000000000" pitchFamily="2" charset="-18"/>
              </a:rPr>
              <a:t>Povprečna starost respondentov je bila 42,1 let (s = 11,39 let). </a:t>
            </a:r>
            <a:endParaRPr lang="en-GB" sz="2200" dirty="0">
              <a:latin typeface="Univerza Sans" panose="00000600000000000000" pitchFamily="2" charset="-18"/>
              <a:ea typeface="Univerza Sans" panose="00000600000000000000" pitchFamily="2" charset="-18"/>
            </a:endParaRPr>
          </a:p>
          <a:p>
            <a:r>
              <a:rPr lang="sl-SI" sz="2200" dirty="0">
                <a:latin typeface="Univerza Sans" panose="00000600000000000000" pitchFamily="2" charset="-18"/>
                <a:ea typeface="Univerza Sans" panose="00000600000000000000" pitchFamily="2" charset="-18"/>
              </a:rPr>
              <a:t>Glede karierne stopnje je bilo med vsemi respondenti 17 % raziskovalcev na začetku kariere (R1), 16 % podoktorskih raziskovalcev (R2), 24 % uveljavljenih raziskovalcev (R3) in 11 % vodilnih raziskovalcev (R4). 5 % anketirancev je </a:t>
            </a:r>
            <a:r>
              <a:rPr lang="en-GB" sz="2200" dirty="0" err="1">
                <a:latin typeface="Univerza Sans" panose="00000600000000000000" pitchFamily="2" charset="-18"/>
                <a:ea typeface="Univerza Sans" panose="00000600000000000000" pitchFamily="2" charset="-18"/>
              </a:rPr>
              <a:t>bilo</a:t>
            </a:r>
            <a:r>
              <a:rPr lang="en-GB" sz="2200" dirty="0">
                <a:latin typeface="Univerza Sans" panose="00000600000000000000" pitchFamily="2" charset="-18"/>
                <a:ea typeface="Univerza Sans" panose="00000600000000000000" pitchFamily="2" charset="-18"/>
              </a:rPr>
              <a:t> </a:t>
            </a:r>
            <a:r>
              <a:rPr lang="sl-SI" sz="2200" dirty="0">
                <a:latin typeface="Univerza Sans" panose="00000600000000000000" pitchFamily="2" charset="-18"/>
                <a:ea typeface="Univerza Sans" panose="00000600000000000000" pitchFamily="2" charset="-18"/>
              </a:rPr>
              <a:t>strokovnih sodelavcev (tehnikov in strokovnega podpornega osebja), 3 % pa se je opredelilo kot »drugo«. </a:t>
            </a:r>
            <a:endParaRPr lang="en-GB" sz="2200" dirty="0">
              <a:latin typeface="Univerza Sans" panose="00000600000000000000" pitchFamily="2" charset="-18"/>
              <a:ea typeface="Univerza Sans" panose="00000600000000000000" pitchFamily="2" charset="-18"/>
            </a:endParaRPr>
          </a:p>
          <a:p>
            <a:pPr lvl="1"/>
            <a:r>
              <a:rPr lang="sl-SI" sz="2000" dirty="0">
                <a:latin typeface="Univerza Sans" panose="00000600000000000000" pitchFamily="2" charset="-18"/>
                <a:ea typeface="Univerza Sans" panose="00000600000000000000" pitchFamily="2" charset="-18"/>
              </a:rPr>
              <a:t>Kvalitativni odgovori pri kategoriji »drugo« so pokazali, da nekateri respondenti niso razumeli ARIS-</a:t>
            </a:r>
            <a:r>
              <a:rPr lang="sl-SI" sz="2000" dirty="0" err="1">
                <a:latin typeface="Univerza Sans" panose="00000600000000000000" pitchFamily="2" charset="-18"/>
                <a:ea typeface="Univerza Sans" panose="00000600000000000000" pitchFamily="2" charset="-18"/>
              </a:rPr>
              <a:t>ovega</a:t>
            </a:r>
            <a:r>
              <a:rPr lang="sl-SI" sz="2000" dirty="0">
                <a:latin typeface="Univerza Sans" panose="00000600000000000000" pitchFamily="2" charset="-18"/>
                <a:ea typeface="Univerza Sans" panose="00000600000000000000" pitchFamily="2" charset="-18"/>
              </a:rPr>
              <a:t> sistema klasifikacije raziskovalcev, drugi (predvsem pedagoški delavci na univerzah) niso točno vedeli, kako bi se </a:t>
            </a:r>
            <a:r>
              <a:rPr lang="sl-SI" sz="2000" dirty="0" err="1">
                <a:latin typeface="Univerza Sans" panose="00000600000000000000" pitchFamily="2" charset="-18"/>
                <a:ea typeface="Univerza Sans" panose="00000600000000000000" pitchFamily="2" charset="-18"/>
              </a:rPr>
              <a:t>samoopredelili</a:t>
            </a:r>
            <a:r>
              <a:rPr lang="sl-SI" sz="2000" dirty="0">
                <a:latin typeface="Univerza Sans" panose="00000600000000000000" pitchFamily="2" charset="-18"/>
                <a:ea typeface="Univerza Sans" panose="00000600000000000000" pitchFamily="2" charset="-18"/>
              </a:rPr>
              <a:t>, tretji pa so se po </a:t>
            </a:r>
            <a:r>
              <a:rPr lang="sl-SI" sz="2000" dirty="0" err="1">
                <a:latin typeface="Univerza Sans" panose="00000600000000000000" pitchFamily="2" charset="-18"/>
                <a:ea typeface="Univerza Sans" panose="00000600000000000000" pitchFamily="2" charset="-18"/>
              </a:rPr>
              <a:t>samoklasifikaciji</a:t>
            </a:r>
            <a:r>
              <a:rPr lang="sl-SI" sz="2000" dirty="0">
                <a:latin typeface="Univerza Sans" panose="00000600000000000000" pitchFamily="2" charset="-18"/>
                <a:ea typeface="Univerza Sans" panose="00000600000000000000" pitchFamily="2" charset="-18"/>
              </a:rPr>
              <a:t> znašli med rangi ter zato niso označili nobenega.</a:t>
            </a:r>
          </a:p>
        </p:txBody>
      </p:sp>
    </p:spTree>
    <p:extLst>
      <p:ext uri="{BB962C8B-B14F-4D97-AF65-F5344CB8AC3E}">
        <p14:creationId xmlns:p14="http://schemas.microsoft.com/office/powerpoint/2010/main" val="1051163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9919-139B-D371-951B-3FF80125A404}"/>
              </a:ext>
            </a:extLst>
          </p:cNvPr>
          <p:cNvSpPr>
            <a:spLocks noGrp="1"/>
          </p:cNvSpPr>
          <p:nvPr>
            <p:ph type="title"/>
          </p:nvPr>
        </p:nvSpPr>
        <p:spPr/>
        <p:txBody>
          <a:bodyPr/>
          <a:lstStyle/>
          <a:p>
            <a:pPr algn="ctr"/>
            <a:r>
              <a:rPr lang="en-GB" b="1" dirty="0" err="1">
                <a:latin typeface="Univerza Sans" panose="00000600000000000000" pitchFamily="2" charset="-18"/>
                <a:ea typeface="Univerza Sans" panose="00000600000000000000" pitchFamily="2" charset="-18"/>
              </a:rPr>
              <a:t>Demografija</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vzorca</a:t>
            </a:r>
            <a:r>
              <a:rPr lang="en-GB" b="1" dirty="0">
                <a:latin typeface="Univerza Sans" panose="00000600000000000000" pitchFamily="2" charset="-18"/>
                <a:ea typeface="Univerza Sans" panose="00000600000000000000" pitchFamily="2" charset="-18"/>
              </a:rPr>
              <a:t> 2</a:t>
            </a:r>
            <a:endParaRPr lang="sl-SI" dirty="0"/>
          </a:p>
        </p:txBody>
      </p:sp>
      <p:sp>
        <p:nvSpPr>
          <p:cNvPr id="3" name="Content Placeholder 2">
            <a:extLst>
              <a:ext uri="{FF2B5EF4-FFF2-40B4-BE49-F238E27FC236}">
                <a16:creationId xmlns:a16="http://schemas.microsoft.com/office/drawing/2014/main" id="{61175066-0C57-C78D-884D-654CE0596975}"/>
              </a:ext>
            </a:extLst>
          </p:cNvPr>
          <p:cNvSpPr>
            <a:spLocks noGrp="1"/>
          </p:cNvSpPr>
          <p:nvPr>
            <p:ph idx="1"/>
          </p:nvPr>
        </p:nvSpPr>
        <p:spPr>
          <a:xfrm>
            <a:off x="838200" y="1429407"/>
            <a:ext cx="10515600" cy="5297213"/>
          </a:xfrm>
        </p:spPr>
        <p:txBody>
          <a:bodyPr>
            <a:normAutofit fontScale="92500" lnSpcReduction="20000"/>
          </a:bodyPr>
          <a:lstStyle/>
          <a:p>
            <a:pPr algn="just"/>
            <a:r>
              <a:rPr lang="sl-SI" dirty="0">
                <a:latin typeface="Univerza Sans" panose="00000600000000000000" pitchFamily="2" charset="-18"/>
                <a:ea typeface="Univerza Sans" panose="00000600000000000000" pitchFamily="2" charset="-18"/>
              </a:rPr>
              <a:t>Večina (65 %) respondentov je bila zaposlena na univerzah, 25 % respondentov je bilo zaposlenih v javnih raziskovalnih zavodih, 3 % v zasebnih raziskovalnih organizacijah, 1 % v podjetjih, 5 % v javnih zavodih (bolnišnice in drugo).</a:t>
            </a:r>
          </a:p>
          <a:p>
            <a:pPr algn="just"/>
            <a:endParaRPr lang="en-GB" sz="200" dirty="0">
              <a:latin typeface="Univerza Sans" panose="00000600000000000000" pitchFamily="2" charset="-18"/>
              <a:ea typeface="Univerza Sans" panose="00000600000000000000" pitchFamily="2" charset="-18"/>
            </a:endParaRPr>
          </a:p>
          <a:p>
            <a:pPr algn="just"/>
            <a:r>
              <a:rPr lang="sl-SI" dirty="0">
                <a:latin typeface="Univerza Sans" panose="00000600000000000000" pitchFamily="2" charset="-18"/>
                <a:ea typeface="Univerza Sans" panose="00000600000000000000" pitchFamily="2" charset="-18"/>
              </a:rPr>
              <a:t>Velika večina (89 %) respondentov je prihajala iz institucije, ki ima več kot 50 zaposlenih, 11 % je bilo zaposlenih na instituciji z manj kot 50 zaposlenimi.</a:t>
            </a:r>
          </a:p>
          <a:p>
            <a:pPr algn="just"/>
            <a:endParaRPr lang="sl-SI" sz="200" dirty="0">
              <a:latin typeface="Univerza Sans" panose="00000600000000000000" pitchFamily="2" charset="-18"/>
              <a:ea typeface="Univerza Sans" panose="00000600000000000000" pitchFamily="2" charset="-18"/>
            </a:endParaRPr>
          </a:p>
          <a:p>
            <a:pPr algn="just"/>
            <a:r>
              <a:rPr lang="sl-SI" dirty="0">
                <a:latin typeface="Univerza Sans" panose="00000600000000000000" pitchFamily="2" charset="-18"/>
                <a:ea typeface="Univerza Sans" panose="00000600000000000000" pitchFamily="2" charset="-18"/>
              </a:rPr>
              <a:t>Poleg področja zaposlitve nas je zanimal tudi položaj posameznika, ki je na anketo odgovarjal, in sicer z vidika organizacijskega in vsebinskega področja njegove zaposlitve:</a:t>
            </a:r>
            <a:endParaRPr lang="en-GB" dirty="0">
              <a:latin typeface="Univerza Sans" panose="00000600000000000000" pitchFamily="2" charset="-18"/>
              <a:ea typeface="Univerza Sans" panose="00000600000000000000" pitchFamily="2" charset="-18"/>
            </a:endParaRPr>
          </a:p>
          <a:p>
            <a:pPr lvl="1" algn="just"/>
            <a:r>
              <a:rPr lang="sl-SI" dirty="0">
                <a:latin typeface="Univerza Sans" panose="00000600000000000000" pitchFamily="2" charset="-18"/>
                <a:ea typeface="Univerza Sans" panose="00000600000000000000" pitchFamily="2" charset="-18"/>
              </a:rPr>
              <a:t>Med anketiranci je bilo 48 % takšnih, ki so predvsem raziskovalci, 22 % takšnih, ki so zaposleni kot pedagogi, 19 % takšnih, ki kombinirajo obe profesiji, ter 11 % strokovnih sodelavcev. </a:t>
            </a:r>
            <a:endParaRPr lang="en-GB" dirty="0">
              <a:latin typeface="Univerza Sans" panose="00000600000000000000" pitchFamily="2" charset="-18"/>
              <a:ea typeface="Univerza Sans" panose="00000600000000000000" pitchFamily="2" charset="-18"/>
            </a:endParaRPr>
          </a:p>
          <a:p>
            <a:pPr lvl="1" algn="just"/>
            <a:r>
              <a:rPr lang="sl-SI" dirty="0">
                <a:latin typeface="Univerza Sans" panose="00000600000000000000" pitchFamily="2" charset="-18"/>
                <a:ea typeface="Univerza Sans" panose="00000600000000000000" pitchFamily="2" charset="-18"/>
              </a:rPr>
              <a:t>Med vsemi respondenti je bilo po samoopredelitvi 24 % naravoslovcev, 20 % družboslovcev, 14 % humanistov, 11 % tehnikov, 11 % raziskovalcev s področja medicine in ved o življenju ter 9 % tistih, ki so se opredelili kot interdisciplinarni raziskovalci ali strokovni sodelavci. 11 % respondentov se ni želelo opredeliti. </a:t>
            </a:r>
          </a:p>
          <a:p>
            <a:endParaRPr lang="sl-SI" dirty="0"/>
          </a:p>
        </p:txBody>
      </p:sp>
    </p:spTree>
    <p:extLst>
      <p:ext uri="{BB962C8B-B14F-4D97-AF65-F5344CB8AC3E}">
        <p14:creationId xmlns:p14="http://schemas.microsoft.com/office/powerpoint/2010/main" val="253905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BF98-E566-2C89-F893-A6D76256F855}"/>
              </a:ext>
            </a:extLst>
          </p:cNvPr>
          <p:cNvSpPr>
            <a:spLocks noGrp="1"/>
          </p:cNvSpPr>
          <p:nvPr>
            <p:ph type="title"/>
          </p:nvPr>
        </p:nvSpPr>
        <p:spPr/>
        <p:txBody>
          <a:bodyPr>
            <a:normAutofit/>
          </a:bodyPr>
          <a:lstStyle/>
          <a:p>
            <a:pPr algn="ctr"/>
            <a:r>
              <a:rPr lang="sl-SI" b="1" dirty="0">
                <a:latin typeface="Univerza Sans" panose="00000600000000000000" pitchFamily="2" charset="-18"/>
                <a:ea typeface="Univerza Sans" panose="00000600000000000000" pitchFamily="2" charset="-18"/>
              </a:rPr>
              <a:t>Razlogi za odločitev za raziskovalno kariero (trije možni odgovori)</a:t>
            </a:r>
          </a:p>
        </p:txBody>
      </p:sp>
      <p:graphicFrame>
        <p:nvGraphicFramePr>
          <p:cNvPr id="4" name="Content Placeholder 3">
            <a:extLst>
              <a:ext uri="{FF2B5EF4-FFF2-40B4-BE49-F238E27FC236}">
                <a16:creationId xmlns:a16="http://schemas.microsoft.com/office/drawing/2014/main" id="{5599858A-24C3-296F-0A56-81FA62EF3D76}"/>
              </a:ext>
            </a:extLst>
          </p:cNvPr>
          <p:cNvGraphicFramePr>
            <a:graphicFrameLocks noGrp="1"/>
          </p:cNvGraphicFramePr>
          <p:nvPr>
            <p:ph idx="1"/>
            <p:extLst>
              <p:ext uri="{D42A27DB-BD31-4B8C-83A1-F6EECF244321}">
                <p14:modId xmlns:p14="http://schemas.microsoft.com/office/powerpoint/2010/main" val="3883533308"/>
              </p:ext>
            </p:extLst>
          </p:nvPr>
        </p:nvGraphicFramePr>
        <p:xfrm>
          <a:off x="249382" y="1764145"/>
          <a:ext cx="11674763" cy="4728728"/>
        </p:xfrm>
        <a:graphic>
          <a:graphicData uri="http://schemas.openxmlformats.org/drawingml/2006/table">
            <a:tbl>
              <a:tblPr>
                <a:tableStyleId>{5C22544A-7EE6-4342-B048-85BDC9FD1C3A}</a:tableStyleId>
              </a:tblPr>
              <a:tblGrid>
                <a:gridCol w="713730">
                  <a:extLst>
                    <a:ext uri="{9D8B030D-6E8A-4147-A177-3AD203B41FA5}">
                      <a16:colId xmlns:a16="http://schemas.microsoft.com/office/drawing/2014/main" val="3910695913"/>
                    </a:ext>
                  </a:extLst>
                </a:gridCol>
                <a:gridCol w="6570434">
                  <a:extLst>
                    <a:ext uri="{9D8B030D-6E8A-4147-A177-3AD203B41FA5}">
                      <a16:colId xmlns:a16="http://schemas.microsoft.com/office/drawing/2014/main" val="3772681328"/>
                    </a:ext>
                  </a:extLst>
                </a:gridCol>
                <a:gridCol w="1643897">
                  <a:extLst>
                    <a:ext uri="{9D8B030D-6E8A-4147-A177-3AD203B41FA5}">
                      <a16:colId xmlns:a16="http://schemas.microsoft.com/office/drawing/2014/main" val="2956836432"/>
                    </a:ext>
                  </a:extLst>
                </a:gridCol>
                <a:gridCol w="1278016">
                  <a:extLst>
                    <a:ext uri="{9D8B030D-6E8A-4147-A177-3AD203B41FA5}">
                      <a16:colId xmlns:a16="http://schemas.microsoft.com/office/drawing/2014/main" val="2255831634"/>
                    </a:ext>
                  </a:extLst>
                </a:gridCol>
                <a:gridCol w="1468686">
                  <a:extLst>
                    <a:ext uri="{9D8B030D-6E8A-4147-A177-3AD203B41FA5}">
                      <a16:colId xmlns:a16="http://schemas.microsoft.com/office/drawing/2014/main" val="3434189262"/>
                    </a:ext>
                  </a:extLst>
                </a:gridCol>
              </a:tblGrid>
              <a:tr h="730672">
                <a:tc>
                  <a:txBody>
                    <a:bodyPr/>
                    <a:lstStyle/>
                    <a:p>
                      <a:pPr>
                        <a:lnSpc>
                          <a:spcPct val="100000"/>
                        </a:lnSpc>
                        <a:buNone/>
                      </a:pPr>
                      <a:r>
                        <a:rPr lang="sl-SI" sz="2000">
                          <a:effectLst/>
                        </a:rPr>
                        <a:t> </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 </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Frekvence (f)</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Veljavni (n*)</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Veljavni (%)</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180514729"/>
                  </a:ext>
                </a:extLst>
              </a:tr>
              <a:tr h="344697">
                <a:tc>
                  <a:txBody>
                    <a:bodyPr/>
                    <a:lstStyle/>
                    <a:p>
                      <a:pPr>
                        <a:lnSpc>
                          <a:spcPct val="100000"/>
                        </a:lnSpc>
                        <a:buNone/>
                      </a:pPr>
                      <a:r>
                        <a:rPr lang="sl-SI" sz="2000">
                          <a:effectLst/>
                        </a:rPr>
                        <a:t>Q1a</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a:effectLst/>
                        </a:rPr>
                        <a:t>Slučajno se je tako odvilo, ker se mi je ponudila priložnost.</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472</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996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47</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297837525"/>
                  </a:ext>
                </a:extLst>
              </a:tr>
              <a:tr h="730672">
                <a:tc>
                  <a:txBody>
                    <a:bodyPr/>
                    <a:lstStyle/>
                    <a:p>
                      <a:pPr>
                        <a:lnSpc>
                          <a:spcPct val="100000"/>
                        </a:lnSpc>
                        <a:buNone/>
                      </a:pPr>
                      <a:r>
                        <a:rPr lang="sl-SI" sz="2000">
                          <a:effectLst/>
                        </a:rPr>
                        <a:t>Q1b</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Veseli me odkrivanje novih znanj in prispevanje k napredku znanosti.</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606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996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61</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301558056"/>
                  </a:ext>
                </a:extLst>
              </a:tr>
              <a:tr h="1116646">
                <a:tc>
                  <a:txBody>
                    <a:bodyPr/>
                    <a:lstStyle/>
                    <a:p>
                      <a:pPr>
                        <a:lnSpc>
                          <a:spcPct val="100000"/>
                        </a:lnSpc>
                        <a:buNone/>
                      </a:pPr>
                      <a:r>
                        <a:rPr lang="sl-SI" sz="2000">
                          <a:effectLst/>
                        </a:rPr>
                        <a:t>Q1c</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Želim prispevati k iskanju in razvoju novih rešitev za ključne družbene izzive ter s tem doprinesti k splošni dobrobiti človeštva.</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365</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996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37</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802412644"/>
                  </a:ext>
                </a:extLst>
              </a:tr>
              <a:tr h="730672">
                <a:tc>
                  <a:txBody>
                    <a:bodyPr/>
                    <a:lstStyle/>
                    <a:p>
                      <a:pPr>
                        <a:lnSpc>
                          <a:spcPct val="100000"/>
                        </a:lnSpc>
                        <a:buNone/>
                      </a:pPr>
                      <a:r>
                        <a:rPr lang="sl-SI" sz="2000">
                          <a:effectLst/>
                        </a:rPr>
                        <a:t>Q1d</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V raziskovalnem okolju cenim timsko delo, izmenjavo znanja ter sodelovanje z vrhunskimi strokovnjaki z različnih področij.</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186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996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19</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916181003"/>
                  </a:ext>
                </a:extLst>
              </a:tr>
              <a:tr h="730672">
                <a:tc>
                  <a:txBody>
                    <a:bodyPr/>
                    <a:lstStyle/>
                    <a:p>
                      <a:pPr>
                        <a:lnSpc>
                          <a:spcPct val="100000"/>
                        </a:lnSpc>
                        <a:buNone/>
                      </a:pPr>
                      <a:r>
                        <a:rPr lang="sl-SI" sz="2000">
                          <a:effectLst/>
                        </a:rPr>
                        <a:t>Q1e</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a:effectLst/>
                        </a:rPr>
                        <a:t>Raziskovalno delo predstavlja odlično priložnost za strokovno rast in karierni razvoj.</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307</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996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31</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855347954"/>
                  </a:ext>
                </a:extLst>
              </a:tr>
              <a:tr h="344697">
                <a:tc>
                  <a:txBody>
                    <a:bodyPr/>
                    <a:lstStyle/>
                    <a:p>
                      <a:pPr>
                        <a:lnSpc>
                          <a:spcPct val="100000"/>
                        </a:lnSpc>
                        <a:buNone/>
                      </a:pPr>
                      <a:r>
                        <a:rPr lang="sl-SI" sz="2000" dirty="0">
                          <a:effectLst/>
                        </a:rPr>
                        <a:t>Q1f</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Drugo</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64</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996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effectLst/>
                        </a:rPr>
                        <a:t>6</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22604118"/>
                  </a:ext>
                </a:extLst>
              </a:tr>
            </a:tbl>
          </a:graphicData>
        </a:graphic>
      </p:graphicFrame>
    </p:spTree>
    <p:extLst>
      <p:ext uri="{BB962C8B-B14F-4D97-AF65-F5344CB8AC3E}">
        <p14:creationId xmlns:p14="http://schemas.microsoft.com/office/powerpoint/2010/main" val="2581879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774E-C3BC-399C-21D0-372ADC39DA37}"/>
              </a:ext>
            </a:extLst>
          </p:cNvPr>
          <p:cNvSpPr>
            <a:spLocks noGrp="1"/>
          </p:cNvSpPr>
          <p:nvPr>
            <p:ph type="title"/>
          </p:nvPr>
        </p:nvSpPr>
        <p:spPr/>
        <p:txBody>
          <a:bodyPr/>
          <a:lstStyle/>
          <a:p>
            <a:pPr algn="ct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drugo</a:t>
            </a:r>
            <a:endParaRPr lang="sl-SI" b="1" dirty="0">
              <a:latin typeface="Univerza Sans" panose="00000600000000000000" pitchFamily="2" charset="-18"/>
              <a:ea typeface="Univerza Sans" panose="00000600000000000000" pitchFamily="2" charset="-18"/>
            </a:endParaRPr>
          </a:p>
        </p:txBody>
      </p:sp>
      <p:graphicFrame>
        <p:nvGraphicFramePr>
          <p:cNvPr id="21" name="Content Placeholder 20">
            <a:extLst>
              <a:ext uri="{FF2B5EF4-FFF2-40B4-BE49-F238E27FC236}">
                <a16:creationId xmlns:a16="http://schemas.microsoft.com/office/drawing/2014/main" id="{A51512D8-14DA-A03C-949E-6797252C0D0E}"/>
              </a:ext>
            </a:extLst>
          </p:cNvPr>
          <p:cNvGraphicFramePr>
            <a:graphicFrameLocks noGrp="1"/>
          </p:cNvGraphicFramePr>
          <p:nvPr>
            <p:ph idx="1"/>
            <p:extLst>
              <p:ext uri="{D42A27DB-BD31-4B8C-83A1-F6EECF244321}">
                <p14:modId xmlns:p14="http://schemas.microsoft.com/office/powerpoint/2010/main" val="2409019656"/>
              </p:ext>
            </p:extLst>
          </p:nvPr>
        </p:nvGraphicFramePr>
        <p:xfrm>
          <a:off x="507999" y="1579417"/>
          <a:ext cx="11092874" cy="5126181"/>
        </p:xfrm>
        <a:graphic>
          <a:graphicData uri="http://schemas.openxmlformats.org/drawingml/2006/table">
            <a:tbl>
              <a:tblPr firstRow="1" firstCol="1" bandRow="1">
                <a:tableStyleId>{5C22544A-7EE6-4342-B048-85BDC9FD1C3A}</a:tableStyleId>
              </a:tblPr>
              <a:tblGrid>
                <a:gridCol w="5546437">
                  <a:extLst>
                    <a:ext uri="{9D8B030D-6E8A-4147-A177-3AD203B41FA5}">
                      <a16:colId xmlns:a16="http://schemas.microsoft.com/office/drawing/2014/main" val="3867664963"/>
                    </a:ext>
                  </a:extLst>
                </a:gridCol>
                <a:gridCol w="5546437">
                  <a:extLst>
                    <a:ext uri="{9D8B030D-6E8A-4147-A177-3AD203B41FA5}">
                      <a16:colId xmlns:a16="http://schemas.microsoft.com/office/drawing/2014/main" val="3866733817"/>
                    </a:ext>
                  </a:extLst>
                </a:gridCol>
              </a:tblGrid>
              <a:tr h="927271">
                <a:tc>
                  <a:txBody>
                    <a:bodyPr/>
                    <a:lstStyle/>
                    <a:p>
                      <a:pPr>
                        <a:lnSpc>
                          <a:spcPct val="150000"/>
                        </a:lnSpc>
                        <a:buNone/>
                      </a:pPr>
                      <a:r>
                        <a:rPr lang="sl-SI" sz="2000">
                          <a:effectLst/>
                        </a:rPr>
                        <a:t>Vse od osnovne šole sem si želela pridobiti doktorat.</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tc>
                <a:tc>
                  <a:txBody>
                    <a:bodyPr/>
                    <a:lstStyle/>
                    <a:p>
                      <a:pPr>
                        <a:lnSpc>
                          <a:spcPct val="150000"/>
                        </a:lnSpc>
                        <a:buNone/>
                      </a:pPr>
                      <a:r>
                        <a:rPr lang="sl-SI" sz="2000">
                          <a:effectLst/>
                        </a:rPr>
                        <a:t>Ker sem pedagog na fakulteti, zraven paše tudi raziskovalno delo.</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91895742"/>
                  </a:ext>
                </a:extLst>
              </a:tr>
              <a:tr h="927271">
                <a:tc>
                  <a:txBody>
                    <a:bodyPr/>
                    <a:lstStyle/>
                    <a:p>
                      <a:pPr>
                        <a:lnSpc>
                          <a:spcPct val="150000"/>
                        </a:lnSpc>
                        <a:buNone/>
                      </a:pPr>
                      <a:r>
                        <a:rPr lang="sl-SI" sz="2000" dirty="0">
                          <a:effectLst/>
                        </a:rPr>
                        <a:t>Cenim intelektualno svobodo, ki mi jo [raziskovalno] delo daje.</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tc>
                <a:tc>
                  <a:txBody>
                    <a:bodyPr/>
                    <a:lstStyle/>
                    <a:p>
                      <a:pPr>
                        <a:lnSpc>
                          <a:spcPct val="150000"/>
                        </a:lnSpc>
                        <a:buNone/>
                      </a:pPr>
                      <a:r>
                        <a:rPr lang="sl-SI" sz="2000">
                          <a:effectLst/>
                        </a:rPr>
                        <a:t>V bistvu me bolj privlači pedagoško kot raziskovalno delo.</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02196055"/>
                  </a:ext>
                </a:extLst>
              </a:tr>
              <a:tr h="927271">
                <a:tc>
                  <a:txBody>
                    <a:bodyPr/>
                    <a:lstStyle/>
                    <a:p>
                      <a:pPr>
                        <a:lnSpc>
                          <a:spcPct val="150000"/>
                        </a:lnSpc>
                        <a:buNone/>
                      </a:pPr>
                      <a:r>
                        <a:rPr lang="sl-SI" sz="2000">
                          <a:effectLst/>
                        </a:rPr>
                        <a:t>Bil sem odličen študent in so mi na fakulteti ponudili asistentsko mesto.</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tc>
                <a:tc>
                  <a:txBody>
                    <a:bodyPr/>
                    <a:lstStyle/>
                    <a:p>
                      <a:pPr>
                        <a:lnSpc>
                          <a:spcPct val="150000"/>
                        </a:lnSpc>
                        <a:buNone/>
                      </a:pPr>
                      <a:r>
                        <a:rPr lang="sl-SI" sz="2000">
                          <a:effectLst/>
                        </a:rPr>
                        <a:t>Prej sem delal v gospodarstvu, a je bilo delo preveč rutinsko.</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51493458"/>
                  </a:ext>
                </a:extLst>
              </a:tr>
              <a:tr h="1417097">
                <a:tc>
                  <a:txBody>
                    <a:bodyPr/>
                    <a:lstStyle/>
                    <a:p>
                      <a:pPr>
                        <a:lnSpc>
                          <a:spcPct val="150000"/>
                        </a:lnSpc>
                        <a:buNone/>
                      </a:pPr>
                      <a:r>
                        <a:rPr lang="sl-SI" sz="2000">
                          <a:effectLst/>
                        </a:rPr>
                        <a:t>Vedno sem bil vedoželjen, ampak priložnost za znanost se je ponudila čisto naključno in se je izkazala za najboljšo odločitev ever.</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tc>
                <a:tc>
                  <a:txBody>
                    <a:bodyPr/>
                    <a:lstStyle/>
                    <a:p>
                      <a:pPr>
                        <a:lnSpc>
                          <a:spcPct val="150000"/>
                        </a:lnSpc>
                        <a:buNone/>
                      </a:pPr>
                      <a:r>
                        <a:rPr lang="sl-SI" sz="2000" dirty="0">
                          <a:effectLst/>
                        </a:rPr>
                        <a:t>Ker je akademsko polje v politiki pomembna protiutež gospodarskim lobijem, ki jih zanima le profit (vsaj morala bi biti).</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90553406"/>
                  </a:ext>
                </a:extLst>
              </a:tr>
              <a:tr h="927271">
                <a:tc>
                  <a:txBody>
                    <a:bodyPr/>
                    <a:lstStyle/>
                    <a:p>
                      <a:pPr>
                        <a:lnSpc>
                          <a:spcPct val="150000"/>
                        </a:lnSpc>
                        <a:buNone/>
                      </a:pPr>
                      <a:r>
                        <a:rPr lang="sl-SI" sz="2000">
                          <a:effectLst/>
                        </a:rPr>
                        <a:t>Videti je bilo, da sem primeren in sposoben za to delo.</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tc>
                <a:tc>
                  <a:txBody>
                    <a:bodyPr/>
                    <a:lstStyle/>
                    <a:p>
                      <a:pPr>
                        <a:lnSpc>
                          <a:spcPct val="150000"/>
                        </a:lnSpc>
                        <a:buNone/>
                      </a:pPr>
                      <a:r>
                        <a:rPr lang="sl-SI" sz="2000" dirty="0">
                          <a:effectLst/>
                        </a:rPr>
                        <a:t>Zanimivo in dinamično delovno okolje.</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20954211"/>
                  </a:ext>
                </a:extLst>
              </a:tr>
            </a:tbl>
          </a:graphicData>
        </a:graphic>
      </p:graphicFrame>
    </p:spTree>
    <p:extLst>
      <p:ext uri="{BB962C8B-B14F-4D97-AF65-F5344CB8AC3E}">
        <p14:creationId xmlns:p14="http://schemas.microsoft.com/office/powerpoint/2010/main" val="242895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a:extLst>
              <a:ext uri="{FF2B5EF4-FFF2-40B4-BE49-F238E27FC236}">
                <a16:creationId xmlns:a16="http://schemas.microsoft.com/office/drawing/2014/main" id="{8CEA5D74-27CD-C89F-6ABF-381B041E5A09}"/>
              </a:ext>
            </a:extLst>
          </p:cNvPr>
          <p:cNvSpPr>
            <a:spLocks noGrp="1"/>
          </p:cNvSpPr>
          <p:nvPr>
            <p:ph type="title"/>
          </p:nvPr>
        </p:nvSpPr>
        <p:spPr>
          <a:xfrm>
            <a:off x="374304" y="2481942"/>
            <a:ext cx="11071794" cy="4376057"/>
          </a:xfrm>
        </p:spPr>
        <p:txBody>
          <a:bodyPr>
            <a:normAutofit fontScale="90000"/>
          </a:bodyPr>
          <a:lstStyle/>
          <a:p>
            <a:br>
              <a:rPr lang="sl-SI" sz="1800" b="1" noProof="0" dirty="0">
                <a:effectLst/>
                <a:latin typeface="Times New Roman" panose="02020603050405020304" pitchFamily="18" charset="0"/>
                <a:ea typeface="Aptos" panose="020B0004020202020204" pitchFamily="34" charset="0"/>
                <a:cs typeface="Times New Roman" panose="02020603050405020304" pitchFamily="18" charset="0"/>
              </a:rPr>
            </a:br>
            <a:br>
              <a:rPr lang="sl-SI" sz="1800" b="1" noProof="0" dirty="0">
                <a:effectLst/>
                <a:latin typeface="Times New Roman" panose="02020603050405020304" pitchFamily="18" charset="0"/>
                <a:ea typeface="Aptos" panose="020B0004020202020204" pitchFamily="34" charset="0"/>
                <a:cs typeface="Times New Roman" panose="02020603050405020304" pitchFamily="18" charset="0"/>
              </a:rPr>
            </a:br>
            <a:br>
              <a:rPr lang="sl-SI" sz="2200" b="0" noProof="0" dirty="0">
                <a:effectLst/>
                <a:latin typeface="Times New Roman" panose="02020603050405020304" pitchFamily="18" charset="0"/>
                <a:ea typeface="Aptos" panose="020B0004020202020204" pitchFamily="34" charset="0"/>
                <a:cs typeface="Times New Roman" panose="02020603050405020304" pitchFamily="18" charset="0"/>
              </a:rPr>
            </a:br>
            <a:br>
              <a:rPr lang="sl-SI" sz="2200" b="0" noProof="0" dirty="0">
                <a:effectLst/>
                <a:latin typeface="Times New Roman" panose="02020603050405020304" pitchFamily="18" charset="0"/>
                <a:ea typeface="Aptos" panose="020B0004020202020204" pitchFamily="34" charset="0"/>
                <a:cs typeface="Times New Roman" panose="02020603050405020304" pitchFamily="18" charset="0"/>
              </a:rPr>
            </a:br>
            <a:br>
              <a:rPr lang="sl-SI" sz="2200" b="0" noProof="0" dirty="0">
                <a:effectLst/>
                <a:latin typeface="Times New Roman" panose="02020603050405020304" pitchFamily="18" charset="0"/>
                <a:ea typeface="Aptos" panose="020B0004020202020204" pitchFamily="34" charset="0"/>
                <a:cs typeface="Times New Roman" panose="02020603050405020304" pitchFamily="18" charset="0"/>
              </a:rPr>
            </a:br>
            <a:br>
              <a:rPr lang="sl-SI" sz="2200" b="0" noProof="0" dirty="0">
                <a:effectLst/>
                <a:latin typeface="Times New Roman" panose="02020603050405020304" pitchFamily="18" charset="0"/>
                <a:ea typeface="Aptos" panose="020B0004020202020204" pitchFamily="34" charset="0"/>
                <a:cs typeface="Times New Roman" panose="02020603050405020304" pitchFamily="18" charset="0"/>
              </a:rPr>
            </a:br>
            <a:r>
              <a:rPr lang="sl-SI"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cs typeface="Times New Roman" panose="02020603050405020304" pitchFamily="18" charset="0"/>
              </a:rPr>
              <a:t>PROGRAM SREČANJA: </a:t>
            </a:r>
            <a:br>
              <a:rPr lang="sl-SI"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cs typeface="Times New Roman" panose="02020603050405020304" pitchFamily="18" charset="0"/>
              </a:rPr>
            </a:b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cs typeface="Times New Roman" panose="02020603050405020304" pitchFamily="18" charset="0"/>
              </a:rPr>
              <a:t> </a:t>
            </a:r>
            <a:b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8:30–9:00	Prijava in zbiranje udeležencev</a:t>
            </a:r>
            <a:b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9:00–9:15	Uvodni pozdrav </a:t>
            </a:r>
            <a:r>
              <a:rPr lang="sl-SI"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prodekanje</a:t>
            </a: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za znanstvenoraziskovalno dejavnost prof. dr.  </a:t>
            </a:r>
            <a:b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Andreje Jaklič</a:t>
            </a:r>
            <a:b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9:15–</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10</a:t>
            </a: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00</a:t>
            </a: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Predstavitev</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rezultatov</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družboslovne</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ankete</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na</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temo</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kariernih</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poti 			</a:t>
            </a: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raziskovalk</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in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raziskovalcev</a:t>
            </a:r>
            <a:b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10:00</a:t>
            </a: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–11:</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00</a:t>
            </a: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Razprava</a:t>
            </a:r>
            <a:b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11:00</a:t>
            </a: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–1</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2:00</a:t>
            </a: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Vsebinsko</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druženje</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ob</a:t>
            </a:r>
            <a:r>
              <a:rPr lang="en-GB"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 </a:t>
            </a:r>
            <a:r>
              <a:rPr lang="en-GB" sz="2200" b="0" noProof="0" dirty="0" err="1">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t>prigrizku</a:t>
            </a:r>
            <a:b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b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b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cs typeface="Times New Roman" panose="02020603050405020304" pitchFamily="18" charset="0"/>
              </a:rPr>
            </a:br>
            <a:r>
              <a:rPr lang="sl-SI" sz="2200" b="0" i="1"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cs typeface="Times New Roman" panose="02020603050405020304" pitchFamily="18" charset="0"/>
              </a:rPr>
              <a:t>Moderator: prof. dr. Boštjan Udovič, UL Fakulteta za družbene vede</a:t>
            </a:r>
            <a: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cs typeface="Times New Roman" panose="02020603050405020304" pitchFamily="18" charset="0"/>
              </a:rPr>
              <a:t> </a:t>
            </a:r>
            <a:b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br>
              <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rPr>
            </a:br>
            <a:endParaRPr lang="sl-SI" sz="2200" b="0" noProof="0" dirty="0">
              <a:effectLst>
                <a:outerShdw blurRad="38100" dist="38100" dir="2700000" algn="tl">
                  <a:srgbClr val="000000">
                    <a:alpha val="43137"/>
                  </a:srgbClr>
                </a:outerShdw>
              </a:effectLst>
              <a:latin typeface="Univerza Sans" panose="00000600000000000000" pitchFamily="2" charset="-18"/>
              <a:ea typeface="Univerza Sans" panose="00000600000000000000" pitchFamily="2" charset="-18"/>
            </a:endParaRPr>
          </a:p>
        </p:txBody>
      </p:sp>
      <p:sp>
        <p:nvSpPr>
          <p:cNvPr id="3" name="Označba mesta številke diapozitiva 2">
            <a:extLst>
              <a:ext uri="{FF2B5EF4-FFF2-40B4-BE49-F238E27FC236}">
                <a16:creationId xmlns:a16="http://schemas.microsoft.com/office/drawing/2014/main" id="{9074699C-9812-95C1-CF23-261DDD60B2A1}"/>
              </a:ext>
            </a:extLst>
          </p:cNvPr>
          <p:cNvSpPr>
            <a:spLocks noGrp="1"/>
          </p:cNvSpPr>
          <p:nvPr>
            <p:ph type="sldNum" sz="quarter" idx="12"/>
          </p:nvPr>
        </p:nvSpPr>
        <p:spPr/>
        <p:txBody>
          <a:bodyPr/>
          <a:lstStyle/>
          <a:p>
            <a:fld id="{BEF6EA49-1D49-4C98-B784-A96DA3E6E2D2}" type="slidenum">
              <a:rPr lang="sl-SI" noProof="0" smtClean="0"/>
              <a:pPr/>
              <a:t>2</a:t>
            </a:fld>
            <a:endParaRPr lang="sl-SI" noProof="0" dirty="0"/>
          </a:p>
        </p:txBody>
      </p:sp>
      <p:pic>
        <p:nvPicPr>
          <p:cNvPr id="5" name="Picture 4" descr="A black and white sign with white text&#10;&#10;AI-generated content may be incorrect.">
            <a:extLst>
              <a:ext uri="{FF2B5EF4-FFF2-40B4-BE49-F238E27FC236}">
                <a16:creationId xmlns:a16="http://schemas.microsoft.com/office/drawing/2014/main" id="{654893AA-00D2-D361-72AC-C0D549A135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707" y="412296"/>
            <a:ext cx="3385219" cy="2501864"/>
          </a:xfrm>
          <a:prstGeom prst="rect">
            <a:avLst/>
          </a:prstGeom>
        </p:spPr>
      </p:pic>
    </p:spTree>
    <p:extLst>
      <p:ext uri="{BB962C8B-B14F-4D97-AF65-F5344CB8AC3E}">
        <p14:creationId xmlns:p14="http://schemas.microsoft.com/office/powerpoint/2010/main" val="180435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2C24-DD3B-B461-11A3-3990236F1043}"/>
              </a:ext>
            </a:extLst>
          </p:cNvPr>
          <p:cNvSpPr>
            <a:spLocks noGrp="1"/>
          </p:cNvSpPr>
          <p:nvPr>
            <p:ph type="title"/>
          </p:nvPr>
        </p:nvSpPr>
        <p:spPr/>
        <p:txBody>
          <a:bodyPr>
            <a:normAutofit fontScale="90000"/>
          </a:bodyPr>
          <a:lstStyle/>
          <a:p>
            <a:pPr algn="ctr"/>
            <a:r>
              <a:rPr lang="en-GB" b="1" dirty="0" err="1">
                <a:latin typeface="Univerza Sans" panose="00000600000000000000" pitchFamily="2" charset="-18"/>
                <a:ea typeface="Univerza Sans" panose="00000600000000000000" pitchFamily="2" charset="-18"/>
              </a:rPr>
              <a:t>Privlačnost</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slovenskega</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raziskovalnega</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prostora</a:t>
            </a:r>
            <a:r>
              <a:rPr lang="en-GB" b="1" dirty="0">
                <a:latin typeface="Univerza Sans" panose="00000600000000000000" pitchFamily="2" charset="-18"/>
                <a:ea typeface="Univerza Sans" panose="00000600000000000000" pitchFamily="2" charset="-18"/>
              </a:rPr>
              <a:t>: SPLOŠNO </a:t>
            </a:r>
            <a:br>
              <a:rPr lang="en-GB" b="1" dirty="0">
                <a:latin typeface="Univerza Sans" panose="00000600000000000000" pitchFamily="2" charset="-18"/>
                <a:ea typeface="Univerza Sans" panose="00000600000000000000" pitchFamily="2" charset="-18"/>
              </a:rPr>
            </a:br>
            <a:r>
              <a:rPr lang="en-GB" sz="2200" b="1" dirty="0">
                <a:latin typeface="Univerza Sans" panose="00000600000000000000" pitchFamily="2" charset="-18"/>
                <a:ea typeface="Univerza Sans" panose="00000600000000000000" pitchFamily="2" charset="-18"/>
              </a:rPr>
              <a:t>(1 = </a:t>
            </a:r>
            <a:r>
              <a:rPr lang="en-GB" sz="2200" b="1" dirty="0" err="1">
                <a:latin typeface="Univerza Sans" panose="00000600000000000000" pitchFamily="2" charset="-18"/>
                <a:ea typeface="Univerza Sans" panose="00000600000000000000" pitchFamily="2" charset="-18"/>
              </a:rPr>
              <a:t>sploh</a:t>
            </a:r>
            <a:r>
              <a:rPr lang="en-GB" sz="2200" b="1" dirty="0">
                <a:latin typeface="Univerza Sans" panose="00000600000000000000" pitchFamily="2" charset="-18"/>
                <a:ea typeface="Univerza Sans" panose="00000600000000000000" pitchFamily="2" charset="-18"/>
              </a:rPr>
              <a:t> se ne </a:t>
            </a:r>
            <a:r>
              <a:rPr lang="en-GB" sz="2200" b="1" dirty="0" err="1">
                <a:latin typeface="Univerza Sans" panose="00000600000000000000" pitchFamily="2" charset="-18"/>
                <a:ea typeface="Univerza Sans" panose="00000600000000000000" pitchFamily="2" charset="-18"/>
              </a:rPr>
              <a:t>strinjam</a:t>
            </a:r>
            <a:r>
              <a:rPr lang="en-GB" sz="2200" b="1" dirty="0">
                <a:latin typeface="Univerza Sans" panose="00000600000000000000" pitchFamily="2" charset="-18"/>
                <a:ea typeface="Univerza Sans" panose="00000600000000000000" pitchFamily="2" charset="-18"/>
              </a:rPr>
              <a:t>, 5 = </a:t>
            </a:r>
            <a:r>
              <a:rPr lang="en-GB" sz="2200" b="1" dirty="0" err="1">
                <a:latin typeface="Univerza Sans" panose="00000600000000000000" pitchFamily="2" charset="-18"/>
                <a:ea typeface="Univerza Sans" panose="00000600000000000000" pitchFamily="2" charset="-18"/>
              </a:rPr>
              <a:t>popolnoma</a:t>
            </a:r>
            <a:r>
              <a:rPr lang="en-GB" sz="2200" b="1" dirty="0">
                <a:latin typeface="Univerza Sans" panose="00000600000000000000" pitchFamily="2" charset="-18"/>
                <a:ea typeface="Univerza Sans" panose="00000600000000000000" pitchFamily="2" charset="-18"/>
              </a:rPr>
              <a:t> se </a:t>
            </a:r>
            <a:r>
              <a:rPr lang="en-GB" sz="2200" b="1" dirty="0" err="1">
                <a:latin typeface="Univerza Sans" panose="00000600000000000000" pitchFamily="2" charset="-18"/>
                <a:ea typeface="Univerza Sans" panose="00000600000000000000" pitchFamily="2" charset="-18"/>
              </a:rPr>
              <a:t>strinjam</a:t>
            </a:r>
            <a:r>
              <a:rPr lang="en-GB" sz="2200" b="1" dirty="0">
                <a:latin typeface="Univerza Sans" panose="00000600000000000000" pitchFamily="2" charset="-18"/>
                <a:ea typeface="Univerza Sans" panose="00000600000000000000" pitchFamily="2" charset="-18"/>
              </a:rPr>
              <a:t>)</a:t>
            </a:r>
            <a:endParaRPr lang="sl-SI" sz="2200" b="1" dirty="0">
              <a:latin typeface="Univerza Sans" panose="00000600000000000000" pitchFamily="2" charset="-18"/>
              <a:ea typeface="Univerza Sans" panose="00000600000000000000" pitchFamily="2" charset="-18"/>
            </a:endParaRPr>
          </a:p>
        </p:txBody>
      </p:sp>
      <p:graphicFrame>
        <p:nvGraphicFramePr>
          <p:cNvPr id="4" name="Content Placeholder 3">
            <a:extLst>
              <a:ext uri="{FF2B5EF4-FFF2-40B4-BE49-F238E27FC236}">
                <a16:creationId xmlns:a16="http://schemas.microsoft.com/office/drawing/2014/main" id="{6D1E10CB-7029-FDCD-50EC-661C1321E212}"/>
              </a:ext>
            </a:extLst>
          </p:cNvPr>
          <p:cNvGraphicFramePr>
            <a:graphicFrameLocks noGrp="1"/>
          </p:cNvGraphicFramePr>
          <p:nvPr>
            <p:ph idx="1"/>
            <p:extLst>
              <p:ext uri="{D42A27DB-BD31-4B8C-83A1-F6EECF244321}">
                <p14:modId xmlns:p14="http://schemas.microsoft.com/office/powerpoint/2010/main" val="135519783"/>
              </p:ext>
            </p:extLst>
          </p:nvPr>
        </p:nvGraphicFramePr>
        <p:xfrm>
          <a:off x="434109" y="1801090"/>
          <a:ext cx="11397673" cy="4996877"/>
        </p:xfrm>
        <a:graphic>
          <a:graphicData uri="http://schemas.openxmlformats.org/drawingml/2006/table">
            <a:tbl>
              <a:tblPr>
                <a:tableStyleId>{5C22544A-7EE6-4342-B048-85BDC9FD1C3A}</a:tableStyleId>
              </a:tblPr>
              <a:tblGrid>
                <a:gridCol w="1053275">
                  <a:extLst>
                    <a:ext uri="{9D8B030D-6E8A-4147-A177-3AD203B41FA5}">
                      <a16:colId xmlns:a16="http://schemas.microsoft.com/office/drawing/2014/main" val="1942420255"/>
                    </a:ext>
                  </a:extLst>
                </a:gridCol>
                <a:gridCol w="6831419">
                  <a:extLst>
                    <a:ext uri="{9D8B030D-6E8A-4147-A177-3AD203B41FA5}">
                      <a16:colId xmlns:a16="http://schemas.microsoft.com/office/drawing/2014/main" val="604972679"/>
                    </a:ext>
                  </a:extLst>
                </a:gridCol>
                <a:gridCol w="1170993">
                  <a:extLst>
                    <a:ext uri="{9D8B030D-6E8A-4147-A177-3AD203B41FA5}">
                      <a16:colId xmlns:a16="http://schemas.microsoft.com/office/drawing/2014/main" val="996491582"/>
                    </a:ext>
                  </a:extLst>
                </a:gridCol>
                <a:gridCol w="1170993">
                  <a:extLst>
                    <a:ext uri="{9D8B030D-6E8A-4147-A177-3AD203B41FA5}">
                      <a16:colId xmlns:a16="http://schemas.microsoft.com/office/drawing/2014/main" val="1844302458"/>
                    </a:ext>
                  </a:extLst>
                </a:gridCol>
                <a:gridCol w="1170993">
                  <a:extLst>
                    <a:ext uri="{9D8B030D-6E8A-4147-A177-3AD203B41FA5}">
                      <a16:colId xmlns:a16="http://schemas.microsoft.com/office/drawing/2014/main" val="2953808239"/>
                    </a:ext>
                  </a:extLst>
                </a:gridCol>
              </a:tblGrid>
              <a:tr h="292483">
                <a:tc>
                  <a:txBody>
                    <a:bodyPr/>
                    <a:lstStyle/>
                    <a:p>
                      <a:pPr algn="ctr">
                        <a:lnSpc>
                          <a:spcPct val="100000"/>
                        </a:lnSpc>
                        <a:buNone/>
                      </a:pPr>
                      <a:r>
                        <a:rPr lang="sl-SI" sz="2000">
                          <a:effectLst/>
                        </a:rPr>
                        <a:t> </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a:effectLst/>
                        </a:rPr>
                        <a:t> </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n*</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x̄*</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s*</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722511451"/>
                  </a:ext>
                </a:extLst>
              </a:tr>
              <a:tr h="619991">
                <a:tc>
                  <a:txBody>
                    <a:bodyPr/>
                    <a:lstStyle/>
                    <a:p>
                      <a:pPr algn="ctr">
                        <a:lnSpc>
                          <a:spcPct val="100000"/>
                        </a:lnSpc>
                        <a:buNone/>
                      </a:pPr>
                      <a:r>
                        <a:rPr lang="sl-SI" sz="2000">
                          <a:effectLst/>
                        </a:rPr>
                        <a:t>Q4a</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je slovenski raziskovalni prostor </a:t>
                      </a:r>
                      <a:r>
                        <a:rPr lang="sl-SI" sz="2000" b="1" u="sng" dirty="0">
                          <a:effectLst/>
                        </a:rPr>
                        <a:t>privlačen</a:t>
                      </a:r>
                      <a:r>
                        <a:rPr lang="sl-SI" sz="2000" dirty="0">
                          <a:effectLst/>
                        </a:rPr>
                        <a:t> za raziskovalce.</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886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2,9</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0,9</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4089900093"/>
                  </a:ext>
                </a:extLst>
              </a:tr>
              <a:tr h="619991">
                <a:tc>
                  <a:txBody>
                    <a:bodyPr/>
                    <a:lstStyle/>
                    <a:p>
                      <a:pPr algn="ctr">
                        <a:lnSpc>
                          <a:spcPct val="100000"/>
                        </a:lnSpc>
                        <a:buNone/>
                      </a:pPr>
                      <a:r>
                        <a:rPr lang="sl-SI" sz="2000">
                          <a:effectLst/>
                        </a:rPr>
                        <a:t>Q4b</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imajo raziskovalci v Sloveniji </a:t>
                      </a:r>
                      <a:r>
                        <a:rPr lang="sl-SI" sz="2000" b="1" u="sng" dirty="0">
                          <a:effectLst/>
                        </a:rPr>
                        <a:t>dobre pogoje </a:t>
                      </a:r>
                      <a:r>
                        <a:rPr lang="sl-SI" sz="2000" dirty="0">
                          <a:effectLst/>
                        </a:rPr>
                        <a:t>za raziskovanje.</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882</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92671177"/>
                  </a:ext>
                </a:extLst>
              </a:tr>
              <a:tr h="619991">
                <a:tc>
                  <a:txBody>
                    <a:bodyPr/>
                    <a:lstStyle/>
                    <a:p>
                      <a:pPr algn="ctr">
                        <a:lnSpc>
                          <a:spcPct val="100000"/>
                        </a:lnSpc>
                        <a:buNone/>
                      </a:pPr>
                      <a:r>
                        <a:rPr lang="sl-SI" sz="2000">
                          <a:effectLst/>
                        </a:rPr>
                        <a:t>Q4c</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imajo raziskovalci v Sloveniji </a:t>
                      </a:r>
                      <a:r>
                        <a:rPr lang="sl-SI" sz="2000" b="1" u="sng" dirty="0">
                          <a:effectLst/>
                        </a:rPr>
                        <a:t>dobre finančne pogoje </a:t>
                      </a:r>
                      <a:r>
                        <a:rPr lang="sl-SI" sz="2000" dirty="0">
                          <a:effectLst/>
                        </a:rPr>
                        <a:t>za raziskovanje.</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878</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2,4</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104913725"/>
                  </a:ext>
                </a:extLst>
              </a:tr>
              <a:tr h="1602513">
                <a:tc>
                  <a:txBody>
                    <a:bodyPr/>
                    <a:lstStyle/>
                    <a:p>
                      <a:pPr algn="ctr">
                        <a:lnSpc>
                          <a:spcPct val="100000"/>
                        </a:lnSpc>
                        <a:buNone/>
                      </a:pPr>
                      <a:r>
                        <a:rPr lang="sl-SI" sz="2000">
                          <a:effectLst/>
                        </a:rPr>
                        <a:t>Q4d</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imajo raziskovalci v Sloveniji </a:t>
                      </a:r>
                      <a:r>
                        <a:rPr lang="sl-SI" sz="2000" b="1" u="sng" dirty="0">
                          <a:effectLst/>
                        </a:rPr>
                        <a:t>dobre vsebinske pogoje </a:t>
                      </a:r>
                      <a:r>
                        <a:rPr lang="sl-SI" sz="2000" dirty="0">
                          <a:effectLst/>
                        </a:rPr>
                        <a:t>za raziskovanje (npr. razpisani projekti in programi obravnavajo aktualne družbene izzive, omogočen je dostop do relevantnih virov in infrastrukture, spodbuja se povezovanje in sodelovanje, omogočena je raziskovalna svoboda ipd.).</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874</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3,1</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4071764199"/>
                  </a:ext>
                </a:extLst>
              </a:tr>
              <a:tr h="619991">
                <a:tc>
                  <a:txBody>
                    <a:bodyPr/>
                    <a:lstStyle/>
                    <a:p>
                      <a:pPr algn="ctr">
                        <a:lnSpc>
                          <a:spcPct val="100000"/>
                        </a:lnSpc>
                        <a:buNone/>
                      </a:pPr>
                      <a:r>
                        <a:rPr lang="sl-SI" sz="2000">
                          <a:effectLst/>
                        </a:rPr>
                        <a:t>Q4e</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je </a:t>
                      </a:r>
                      <a:r>
                        <a:rPr lang="sl-SI" sz="2000" b="1" u="sng" dirty="0">
                          <a:effectLst/>
                        </a:rPr>
                        <a:t>sobotno leto </a:t>
                      </a:r>
                      <a:r>
                        <a:rPr lang="sl-SI" sz="2000" dirty="0">
                          <a:effectLst/>
                        </a:rPr>
                        <a:t>za pedagoge/raziskovalce zgledno urejeno.</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800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2,3</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721505598"/>
                  </a:ext>
                </a:extLst>
              </a:tr>
              <a:tr h="292483">
                <a:tc>
                  <a:txBody>
                    <a:bodyPr/>
                    <a:lstStyle/>
                    <a:p>
                      <a:pPr algn="ctr">
                        <a:lnSpc>
                          <a:spcPct val="100000"/>
                        </a:lnSpc>
                        <a:buNone/>
                      </a:pPr>
                      <a:r>
                        <a:rPr lang="sl-SI" sz="2000">
                          <a:effectLst/>
                        </a:rPr>
                        <a:t>Q4f</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ima raziskovalno delo </a:t>
                      </a:r>
                      <a:r>
                        <a:rPr lang="sl-SI" sz="2000" b="1" u="sng" dirty="0">
                          <a:effectLst/>
                        </a:rPr>
                        <a:t>ugled v slovenski družbi</a:t>
                      </a:r>
                      <a:r>
                        <a:rPr lang="sl-SI" sz="2000" dirty="0">
                          <a:effectLst/>
                        </a:rPr>
                        <a:t>.</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883</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2,9</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48838615"/>
                  </a:ext>
                </a:extLst>
              </a:tr>
              <a:tr h="292483">
                <a:tc>
                  <a:txBody>
                    <a:bodyPr/>
                    <a:lstStyle/>
                    <a:p>
                      <a:pPr algn="ctr">
                        <a:lnSpc>
                          <a:spcPct val="100000"/>
                        </a:lnSpc>
                        <a:buNone/>
                      </a:pPr>
                      <a:r>
                        <a:rPr lang="sl-SI" sz="2000">
                          <a:effectLst/>
                        </a:rPr>
                        <a:t>Q4g</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je </a:t>
                      </a:r>
                      <a:r>
                        <a:rPr lang="sl-SI" sz="2000" b="1" u="sng" dirty="0">
                          <a:effectLst/>
                        </a:rPr>
                        <a:t>poklic raziskovalca </a:t>
                      </a:r>
                      <a:r>
                        <a:rPr lang="sl-SI" sz="2000" dirty="0">
                          <a:effectLst/>
                        </a:rPr>
                        <a:t>v slovenski družbi ugleden.</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884</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2,9</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effectLst/>
                        </a:rPr>
                        <a:t>1,1</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312527916"/>
                  </a:ext>
                </a:extLst>
              </a:tr>
            </a:tbl>
          </a:graphicData>
        </a:graphic>
      </p:graphicFrame>
    </p:spTree>
    <p:extLst>
      <p:ext uri="{BB962C8B-B14F-4D97-AF65-F5344CB8AC3E}">
        <p14:creationId xmlns:p14="http://schemas.microsoft.com/office/powerpoint/2010/main" val="144604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8119-0989-A315-8727-A0FC0ACB9547}"/>
              </a:ext>
            </a:extLst>
          </p:cNvPr>
          <p:cNvSpPr>
            <a:spLocks noGrp="1"/>
          </p:cNvSpPr>
          <p:nvPr>
            <p:ph type="title"/>
          </p:nvPr>
        </p:nvSpPr>
        <p:spPr/>
        <p:txBody>
          <a:bodyPr/>
          <a:lstStyle/>
          <a:p>
            <a:pPr algn="ctr"/>
            <a:r>
              <a:rPr lang="en-GB" b="1" dirty="0" err="1">
                <a:latin typeface="Univerza Sans" panose="00000600000000000000" pitchFamily="2" charset="-18"/>
                <a:ea typeface="Univerza Sans" panose="00000600000000000000" pitchFamily="2" charset="-18"/>
              </a:rPr>
              <a:t>Privlačnost</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slovenskega</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raziskovalnega</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prostora</a:t>
            </a:r>
            <a:r>
              <a:rPr lang="en-GB" b="1" dirty="0">
                <a:latin typeface="Univerza Sans" panose="00000600000000000000" pitchFamily="2" charset="-18"/>
                <a:ea typeface="Univerza Sans" panose="00000600000000000000" pitchFamily="2" charset="-18"/>
              </a:rPr>
              <a:t>: SPLOŠNO (</a:t>
            </a:r>
            <a:r>
              <a:rPr lang="en-GB" b="1" dirty="0" err="1">
                <a:latin typeface="Univerza Sans" panose="00000600000000000000" pitchFamily="2" charset="-18"/>
                <a:ea typeface="Univerza Sans" panose="00000600000000000000" pitchFamily="2" charset="-18"/>
              </a:rPr>
              <a:t>različni</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kriteriji</a:t>
            </a:r>
            <a:r>
              <a:rPr lang="en-GB" b="1" dirty="0">
                <a:latin typeface="Univerza Sans" panose="00000600000000000000" pitchFamily="2" charset="-18"/>
                <a:ea typeface="Univerza Sans" panose="00000600000000000000" pitchFamily="2" charset="-18"/>
              </a:rPr>
              <a:t>)</a:t>
            </a:r>
            <a:endParaRPr lang="sl-SI" dirty="0"/>
          </a:p>
        </p:txBody>
      </p:sp>
      <p:pic>
        <p:nvPicPr>
          <p:cNvPr id="12" name="Content Placeholder 11" descr="A graph of blue squares&#10;&#10;AI-generated content may be incorrect.">
            <a:extLst>
              <a:ext uri="{FF2B5EF4-FFF2-40B4-BE49-F238E27FC236}">
                <a16:creationId xmlns:a16="http://schemas.microsoft.com/office/drawing/2014/main" id="{081968BD-6752-FCCC-85EF-05FCD2FB50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1" y="1840303"/>
            <a:ext cx="10012217" cy="5017697"/>
          </a:xfrm>
        </p:spPr>
      </p:pic>
    </p:spTree>
    <p:extLst>
      <p:ext uri="{BB962C8B-B14F-4D97-AF65-F5344CB8AC3E}">
        <p14:creationId xmlns:p14="http://schemas.microsoft.com/office/powerpoint/2010/main" val="37962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3579-A94B-BB50-AAA0-CDF47656D302}"/>
              </a:ext>
            </a:extLst>
          </p:cNvPr>
          <p:cNvSpPr>
            <a:spLocks noGrp="1"/>
          </p:cNvSpPr>
          <p:nvPr>
            <p:ph type="title"/>
          </p:nvPr>
        </p:nvSpPr>
        <p:spPr/>
        <p:txBody>
          <a:bodyPr/>
          <a:lstStyle/>
          <a:p>
            <a:pPr algn="ctr"/>
            <a:r>
              <a:rPr lang="en-GB" b="1" dirty="0">
                <a:latin typeface="Univerza Sans" panose="00000600000000000000" pitchFamily="2" charset="-18"/>
                <a:ea typeface="Univerza Sans" panose="00000600000000000000" pitchFamily="2" charset="-18"/>
              </a:rPr>
              <a:t> …</a:t>
            </a:r>
            <a:endParaRPr lang="sl-SI" dirty="0"/>
          </a:p>
        </p:txBody>
      </p:sp>
      <p:pic>
        <p:nvPicPr>
          <p:cNvPr id="5" name="Content Placeholder 4" descr="A graph of different colored bars&#10;&#10;AI-generated content may be incorrect.">
            <a:extLst>
              <a:ext uri="{FF2B5EF4-FFF2-40B4-BE49-F238E27FC236}">
                <a16:creationId xmlns:a16="http://schemas.microsoft.com/office/drawing/2014/main" id="{EF319933-4B5C-C9AD-335A-4D235A9964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073" y="1279233"/>
            <a:ext cx="10889672" cy="5646683"/>
          </a:xfrm>
        </p:spPr>
      </p:pic>
    </p:spTree>
    <p:extLst>
      <p:ext uri="{BB962C8B-B14F-4D97-AF65-F5344CB8AC3E}">
        <p14:creationId xmlns:p14="http://schemas.microsoft.com/office/powerpoint/2010/main" val="126241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9B56-4C22-DF4E-622C-A6F238183973}"/>
              </a:ext>
            </a:extLst>
          </p:cNvPr>
          <p:cNvSpPr>
            <a:spLocks noGrp="1"/>
          </p:cNvSpPr>
          <p:nvPr>
            <p:ph type="title"/>
          </p:nvPr>
        </p:nvSpPr>
        <p:spPr>
          <a:xfrm>
            <a:off x="286326" y="365125"/>
            <a:ext cx="3592947" cy="5906366"/>
          </a:xfrm>
        </p:spPr>
        <p:txBody>
          <a:bodyPr>
            <a:normAutofit/>
          </a:bodyPr>
          <a:lstStyle/>
          <a:p>
            <a:r>
              <a:rPr lang="en-GB" sz="3600" b="1" dirty="0">
                <a:latin typeface="Univerza Sans" panose="00000600000000000000" pitchFamily="2" charset="-18"/>
                <a:ea typeface="Univerza Sans" panose="00000600000000000000" pitchFamily="2" charset="-18"/>
              </a:rPr>
              <a:t>… </a:t>
            </a:r>
            <a:r>
              <a:rPr lang="en-GB" sz="3600" b="1" dirty="0" err="1">
                <a:latin typeface="Univerza Sans" panose="00000600000000000000" pitchFamily="2" charset="-18"/>
                <a:ea typeface="Univerza Sans" panose="00000600000000000000" pitchFamily="2" charset="-18"/>
              </a:rPr>
              <a:t>strinjanje</a:t>
            </a:r>
            <a:r>
              <a:rPr lang="en-GB" sz="3600" b="1" dirty="0">
                <a:latin typeface="Univerza Sans" panose="00000600000000000000" pitchFamily="2" charset="-18"/>
                <a:ea typeface="Univerza Sans" panose="00000600000000000000" pitchFamily="2" charset="-18"/>
              </a:rPr>
              <a:t> “</a:t>
            </a:r>
            <a:r>
              <a:rPr lang="en-GB" sz="3600" b="1" dirty="0" err="1">
                <a:latin typeface="Univerza Sans" panose="00000600000000000000" pitchFamily="2" charset="-18"/>
                <a:ea typeface="Univerza Sans" panose="00000600000000000000" pitchFamily="2" charset="-18"/>
              </a:rPr>
              <a:t>dobri</a:t>
            </a:r>
            <a:r>
              <a:rPr lang="en-GB" sz="3600" b="1" dirty="0">
                <a:latin typeface="Univerza Sans" panose="00000600000000000000" pitchFamily="2" charset="-18"/>
                <a:ea typeface="Univerza Sans" panose="00000600000000000000" pitchFamily="2" charset="-18"/>
              </a:rPr>
              <a:t> </a:t>
            </a:r>
            <a:r>
              <a:rPr lang="en-GB" sz="3600" b="1" dirty="0" err="1">
                <a:latin typeface="Univerza Sans" panose="00000600000000000000" pitchFamily="2" charset="-18"/>
                <a:ea typeface="Univerza Sans" panose="00000600000000000000" pitchFamily="2" charset="-18"/>
              </a:rPr>
              <a:t>finančni</a:t>
            </a:r>
            <a:r>
              <a:rPr lang="en-GB" sz="3600" b="1" dirty="0">
                <a:latin typeface="Univerza Sans" panose="00000600000000000000" pitchFamily="2" charset="-18"/>
                <a:ea typeface="Univerza Sans" panose="00000600000000000000" pitchFamily="2" charset="-18"/>
              </a:rPr>
              <a:t> </a:t>
            </a:r>
            <a:r>
              <a:rPr lang="en-GB" sz="3600" b="1" dirty="0" err="1">
                <a:latin typeface="Univerza Sans" panose="00000600000000000000" pitchFamily="2" charset="-18"/>
                <a:ea typeface="Univerza Sans" panose="00000600000000000000" pitchFamily="2" charset="-18"/>
              </a:rPr>
              <a:t>pogoji</a:t>
            </a:r>
            <a:r>
              <a:rPr lang="en-GB" sz="3600" b="1" dirty="0">
                <a:latin typeface="Univerza Sans" panose="00000600000000000000" pitchFamily="2" charset="-18"/>
                <a:ea typeface="Univerza Sans" panose="00000600000000000000" pitchFamily="2" charset="-18"/>
              </a:rPr>
              <a:t>” po </a:t>
            </a:r>
            <a:r>
              <a:rPr lang="en-GB" sz="3600" b="1" dirty="0" err="1">
                <a:latin typeface="Univerza Sans" panose="00000600000000000000" pitchFamily="2" charset="-18"/>
                <a:ea typeface="Univerza Sans" panose="00000600000000000000" pitchFamily="2" charset="-18"/>
              </a:rPr>
              <a:t>spremenljivkah</a:t>
            </a:r>
            <a:br>
              <a:rPr lang="sl-SI" b="1" dirty="0"/>
            </a:br>
            <a:endParaRPr lang="sl-SI" dirty="0"/>
          </a:p>
        </p:txBody>
      </p:sp>
      <p:pic>
        <p:nvPicPr>
          <p:cNvPr id="15" name="Content Placeholder 14" descr="A screenshot of a graph&#10;&#10;AI-generated content may be incorrect.">
            <a:extLst>
              <a:ext uri="{FF2B5EF4-FFF2-40B4-BE49-F238E27FC236}">
                <a16:creationId xmlns:a16="http://schemas.microsoft.com/office/drawing/2014/main" id="{CC8131A3-6E92-DB47-A4BB-0B3911D612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503" y="-94593"/>
            <a:ext cx="7683063" cy="6952593"/>
          </a:xfrm>
        </p:spPr>
      </p:pic>
    </p:spTree>
    <p:extLst>
      <p:ext uri="{BB962C8B-B14F-4D97-AF65-F5344CB8AC3E}">
        <p14:creationId xmlns:p14="http://schemas.microsoft.com/office/powerpoint/2010/main" val="3288470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3E7A-DF20-7BE3-A5B1-287F576B7175}"/>
              </a:ext>
            </a:extLst>
          </p:cNvPr>
          <p:cNvSpPr>
            <a:spLocks noGrp="1"/>
          </p:cNvSpPr>
          <p:nvPr>
            <p:ph type="title"/>
          </p:nvPr>
        </p:nvSpPr>
        <p:spPr/>
        <p:txBody>
          <a:bodyPr>
            <a:normAutofit fontScale="90000"/>
          </a:bodyPr>
          <a:lstStyle/>
          <a:p>
            <a:pPr algn="ctr"/>
            <a:r>
              <a:rPr lang="en-GB" b="1" dirty="0" err="1">
                <a:latin typeface="Univerza Sans" panose="00000600000000000000" pitchFamily="2" charset="-18"/>
                <a:ea typeface="Univerza Sans" panose="00000600000000000000" pitchFamily="2" charset="-18"/>
              </a:rPr>
              <a:t>Privlačnost</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slovenskega</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raziskovalnega</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prostora</a:t>
            </a:r>
            <a:r>
              <a:rPr lang="en-GB" b="1" dirty="0">
                <a:latin typeface="Univerza Sans" panose="00000600000000000000" pitchFamily="2" charset="-18"/>
                <a:ea typeface="Univerza Sans" panose="00000600000000000000" pitchFamily="2" charset="-18"/>
              </a:rPr>
              <a:t>: KARIERNE POTI (</a:t>
            </a:r>
            <a:r>
              <a:rPr lang="en-GB" b="1" dirty="0" err="1">
                <a:latin typeface="Univerza Sans" panose="00000600000000000000" pitchFamily="2" charset="-18"/>
                <a:ea typeface="Univerza Sans" panose="00000600000000000000" pitchFamily="2" charset="-18"/>
              </a:rPr>
              <a:t>splošno</a:t>
            </a:r>
            <a:r>
              <a:rPr lang="en-GB" b="1" dirty="0">
                <a:latin typeface="Univerza Sans" panose="00000600000000000000" pitchFamily="2" charset="-18"/>
                <a:ea typeface="Univerza Sans" panose="00000600000000000000" pitchFamily="2" charset="-18"/>
              </a:rPr>
              <a:t>)</a:t>
            </a:r>
            <a:br>
              <a:rPr lang="en-GB" b="1" dirty="0">
                <a:latin typeface="Univerza Sans" panose="00000600000000000000" pitchFamily="2" charset="-18"/>
                <a:ea typeface="Univerza Sans" panose="00000600000000000000" pitchFamily="2" charset="-18"/>
              </a:rPr>
            </a:br>
            <a:r>
              <a:rPr lang="en-GB" sz="2200" b="1" dirty="0">
                <a:latin typeface="Univerza Sans" panose="00000600000000000000" pitchFamily="2" charset="-18"/>
                <a:ea typeface="Univerza Sans" panose="00000600000000000000" pitchFamily="2" charset="-18"/>
              </a:rPr>
              <a:t>(1 = </a:t>
            </a:r>
            <a:r>
              <a:rPr lang="en-GB" sz="2200" b="1" dirty="0" err="1">
                <a:latin typeface="Univerza Sans" panose="00000600000000000000" pitchFamily="2" charset="-18"/>
                <a:ea typeface="Univerza Sans" panose="00000600000000000000" pitchFamily="2" charset="-18"/>
              </a:rPr>
              <a:t>sploh</a:t>
            </a:r>
            <a:r>
              <a:rPr lang="en-GB" sz="2200" b="1" dirty="0">
                <a:latin typeface="Univerza Sans" panose="00000600000000000000" pitchFamily="2" charset="-18"/>
                <a:ea typeface="Univerza Sans" panose="00000600000000000000" pitchFamily="2" charset="-18"/>
              </a:rPr>
              <a:t> se ne </a:t>
            </a:r>
            <a:r>
              <a:rPr lang="en-GB" sz="2200" b="1" dirty="0" err="1">
                <a:latin typeface="Univerza Sans" panose="00000600000000000000" pitchFamily="2" charset="-18"/>
                <a:ea typeface="Univerza Sans" panose="00000600000000000000" pitchFamily="2" charset="-18"/>
              </a:rPr>
              <a:t>strinjam</a:t>
            </a:r>
            <a:r>
              <a:rPr lang="en-GB" sz="2200" b="1" dirty="0">
                <a:latin typeface="Univerza Sans" panose="00000600000000000000" pitchFamily="2" charset="-18"/>
                <a:ea typeface="Univerza Sans" panose="00000600000000000000" pitchFamily="2" charset="-18"/>
              </a:rPr>
              <a:t>, 5 = </a:t>
            </a:r>
            <a:r>
              <a:rPr lang="en-GB" sz="2200" b="1" dirty="0" err="1">
                <a:latin typeface="Univerza Sans" panose="00000600000000000000" pitchFamily="2" charset="-18"/>
                <a:ea typeface="Univerza Sans" panose="00000600000000000000" pitchFamily="2" charset="-18"/>
              </a:rPr>
              <a:t>popolnoma</a:t>
            </a:r>
            <a:r>
              <a:rPr lang="en-GB" sz="2200" b="1" dirty="0">
                <a:latin typeface="Univerza Sans" panose="00000600000000000000" pitchFamily="2" charset="-18"/>
                <a:ea typeface="Univerza Sans" panose="00000600000000000000" pitchFamily="2" charset="-18"/>
              </a:rPr>
              <a:t> se </a:t>
            </a:r>
            <a:r>
              <a:rPr lang="en-GB" sz="2200" b="1" dirty="0" err="1">
                <a:latin typeface="Univerza Sans" panose="00000600000000000000" pitchFamily="2" charset="-18"/>
                <a:ea typeface="Univerza Sans" panose="00000600000000000000" pitchFamily="2" charset="-18"/>
              </a:rPr>
              <a:t>strinjam</a:t>
            </a:r>
            <a:r>
              <a:rPr lang="en-GB" sz="2200" b="1" dirty="0">
                <a:latin typeface="Univerza Sans" panose="00000600000000000000" pitchFamily="2" charset="-18"/>
                <a:ea typeface="Univerza Sans" panose="00000600000000000000" pitchFamily="2" charset="-18"/>
              </a:rPr>
              <a:t>)</a:t>
            </a:r>
            <a:endParaRPr lang="sl-SI" dirty="0"/>
          </a:p>
        </p:txBody>
      </p:sp>
      <p:graphicFrame>
        <p:nvGraphicFramePr>
          <p:cNvPr id="4" name="Content Placeholder 3">
            <a:extLst>
              <a:ext uri="{FF2B5EF4-FFF2-40B4-BE49-F238E27FC236}">
                <a16:creationId xmlns:a16="http://schemas.microsoft.com/office/drawing/2014/main" id="{0E4ECBCC-8067-AC34-0D7C-7FCB5DCDC18D}"/>
              </a:ext>
            </a:extLst>
          </p:cNvPr>
          <p:cNvGraphicFramePr>
            <a:graphicFrameLocks noGrp="1"/>
          </p:cNvGraphicFramePr>
          <p:nvPr>
            <p:ph idx="1"/>
            <p:extLst>
              <p:ext uri="{D42A27DB-BD31-4B8C-83A1-F6EECF244321}">
                <p14:modId xmlns:p14="http://schemas.microsoft.com/office/powerpoint/2010/main" val="457793001"/>
              </p:ext>
            </p:extLst>
          </p:nvPr>
        </p:nvGraphicFramePr>
        <p:xfrm>
          <a:off x="203201" y="1737373"/>
          <a:ext cx="11785598" cy="5120627"/>
        </p:xfrm>
        <a:graphic>
          <a:graphicData uri="http://schemas.openxmlformats.org/drawingml/2006/table">
            <a:tbl>
              <a:tblPr>
                <a:tableStyleId>{5C22544A-7EE6-4342-B048-85BDC9FD1C3A}</a:tableStyleId>
              </a:tblPr>
              <a:tblGrid>
                <a:gridCol w="905784">
                  <a:extLst>
                    <a:ext uri="{9D8B030D-6E8A-4147-A177-3AD203B41FA5}">
                      <a16:colId xmlns:a16="http://schemas.microsoft.com/office/drawing/2014/main" val="4088985273"/>
                    </a:ext>
                  </a:extLst>
                </a:gridCol>
                <a:gridCol w="7563816">
                  <a:extLst>
                    <a:ext uri="{9D8B030D-6E8A-4147-A177-3AD203B41FA5}">
                      <a16:colId xmlns:a16="http://schemas.microsoft.com/office/drawing/2014/main" val="2879139051"/>
                    </a:ext>
                  </a:extLst>
                </a:gridCol>
                <a:gridCol w="1104899">
                  <a:extLst>
                    <a:ext uri="{9D8B030D-6E8A-4147-A177-3AD203B41FA5}">
                      <a16:colId xmlns:a16="http://schemas.microsoft.com/office/drawing/2014/main" val="1213081991"/>
                    </a:ext>
                  </a:extLst>
                </a:gridCol>
                <a:gridCol w="1104899">
                  <a:extLst>
                    <a:ext uri="{9D8B030D-6E8A-4147-A177-3AD203B41FA5}">
                      <a16:colId xmlns:a16="http://schemas.microsoft.com/office/drawing/2014/main" val="4290344104"/>
                    </a:ext>
                  </a:extLst>
                </a:gridCol>
                <a:gridCol w="1106200">
                  <a:extLst>
                    <a:ext uri="{9D8B030D-6E8A-4147-A177-3AD203B41FA5}">
                      <a16:colId xmlns:a16="http://schemas.microsoft.com/office/drawing/2014/main" val="2859551463"/>
                    </a:ext>
                  </a:extLst>
                </a:gridCol>
              </a:tblGrid>
              <a:tr h="328829">
                <a:tc>
                  <a:txBody>
                    <a:bodyPr/>
                    <a:lstStyle/>
                    <a:p>
                      <a:pPr algn="ctr">
                        <a:lnSpc>
                          <a:spcPct val="100000"/>
                        </a:lnSpc>
                        <a:buNone/>
                      </a:pPr>
                      <a:r>
                        <a:rPr lang="sl-SI" sz="2000">
                          <a:effectLst/>
                        </a:rPr>
                        <a:t> </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 </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n*</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x̄*</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s*</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097607804"/>
                  </a:ext>
                </a:extLst>
              </a:tr>
              <a:tr h="697033">
                <a:tc>
                  <a:txBody>
                    <a:bodyPr/>
                    <a:lstStyle/>
                    <a:p>
                      <a:pPr algn="ctr">
                        <a:lnSpc>
                          <a:spcPct val="100000"/>
                        </a:lnSpc>
                        <a:buNone/>
                      </a:pPr>
                      <a:r>
                        <a:rPr lang="sl-SI" sz="2000">
                          <a:effectLst/>
                        </a:rPr>
                        <a:t>Q5a</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imam kot raziskovalec v Sloveniji </a:t>
                      </a:r>
                      <a:r>
                        <a:rPr lang="sl-SI" sz="2000" b="1" u="sng" dirty="0">
                          <a:effectLst/>
                        </a:rPr>
                        <a:t>zagotovljeno stabilno financiranje</a:t>
                      </a:r>
                      <a:r>
                        <a:rPr lang="sl-SI" sz="2000" dirty="0">
                          <a:effectLst/>
                        </a:rPr>
                        <a:t>.</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811</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2,4</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1,1</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677480371"/>
                  </a:ext>
                </a:extLst>
              </a:tr>
              <a:tr h="328829">
                <a:tc>
                  <a:txBody>
                    <a:bodyPr/>
                    <a:lstStyle/>
                    <a:p>
                      <a:pPr algn="ctr">
                        <a:lnSpc>
                          <a:spcPct val="100000"/>
                        </a:lnSpc>
                        <a:buNone/>
                      </a:pPr>
                      <a:r>
                        <a:rPr lang="sl-SI" sz="2000">
                          <a:effectLst/>
                        </a:rPr>
                        <a:t>Q5b</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imam zagotovljen </a:t>
                      </a:r>
                      <a:r>
                        <a:rPr lang="sl-SI" sz="2000" b="1" u="sng" dirty="0">
                          <a:effectLst/>
                        </a:rPr>
                        <a:t>dober dostop do gradiv/literature</a:t>
                      </a:r>
                      <a:r>
                        <a:rPr lang="sl-SI" sz="2000" dirty="0">
                          <a:effectLst/>
                        </a:rPr>
                        <a:t>.</a:t>
                      </a:r>
                      <a:endParaRPr lang="en-GB" sz="2000" dirty="0">
                        <a:effectLst/>
                      </a:endParaRPr>
                    </a:p>
                    <a:p>
                      <a:pPr>
                        <a:lnSpc>
                          <a:spcPct val="100000"/>
                        </a:lnSpc>
                        <a:buNone/>
                      </a:pP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817</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4,0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0,9</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448585556"/>
                  </a:ext>
                </a:extLst>
              </a:tr>
              <a:tr h="697033">
                <a:tc>
                  <a:txBody>
                    <a:bodyPr/>
                    <a:lstStyle/>
                    <a:p>
                      <a:pPr algn="ctr">
                        <a:lnSpc>
                          <a:spcPct val="100000"/>
                        </a:lnSpc>
                        <a:buNone/>
                      </a:pPr>
                      <a:r>
                        <a:rPr lang="sl-SI" sz="2000">
                          <a:effectLst/>
                        </a:rPr>
                        <a:t>Q5c</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a:t>
                      </a:r>
                      <a:r>
                        <a:rPr lang="sl-SI" sz="2000" b="1" u="sng" dirty="0">
                          <a:effectLst/>
                        </a:rPr>
                        <a:t>da je sistem kadrovanja </a:t>
                      </a:r>
                      <a:r>
                        <a:rPr lang="sl-SI" sz="2000" dirty="0">
                          <a:effectLst/>
                        </a:rPr>
                        <a:t>(vključno z napredovanjem in nagrajevanjem) v raziskovalnem sektorju </a:t>
                      </a:r>
                      <a:r>
                        <a:rPr lang="sl-SI" sz="2000" b="1" u="sng" dirty="0">
                          <a:effectLst/>
                        </a:rPr>
                        <a:t>spodbuden</a:t>
                      </a:r>
                      <a:r>
                        <a:rPr lang="sl-SI" sz="2000" dirty="0">
                          <a:effectLst/>
                        </a:rPr>
                        <a:t>/stimulativen.</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806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effectLst/>
                        </a:rPr>
                        <a:t>2,4</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889918209"/>
                  </a:ext>
                </a:extLst>
              </a:tr>
              <a:tr h="697033">
                <a:tc>
                  <a:txBody>
                    <a:bodyPr/>
                    <a:lstStyle/>
                    <a:p>
                      <a:pPr algn="ctr">
                        <a:lnSpc>
                          <a:spcPct val="100000"/>
                        </a:lnSpc>
                        <a:buNone/>
                      </a:pPr>
                      <a:r>
                        <a:rPr lang="sl-SI" sz="2000">
                          <a:effectLst/>
                        </a:rPr>
                        <a:t>Q5d</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v Sloveniji v javnih raziskovalnih organizacijah obstaja </a:t>
                      </a:r>
                      <a:r>
                        <a:rPr lang="sl-SI" sz="2000" b="1" u="sng" dirty="0">
                          <a:effectLst/>
                        </a:rPr>
                        <a:t>jasen sistem razvoja kariernih poti raziskovalk in raziskovalcev</a:t>
                      </a:r>
                      <a:r>
                        <a:rPr lang="sl-SI" sz="2000" dirty="0">
                          <a:effectLst/>
                        </a:rPr>
                        <a:t>.</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793</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2,5</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495196852"/>
                  </a:ext>
                </a:extLst>
              </a:tr>
              <a:tr h="697033">
                <a:tc>
                  <a:txBody>
                    <a:bodyPr/>
                    <a:lstStyle/>
                    <a:p>
                      <a:pPr algn="ctr">
                        <a:lnSpc>
                          <a:spcPct val="100000"/>
                        </a:lnSpc>
                        <a:buNone/>
                      </a:pPr>
                      <a:r>
                        <a:rPr lang="sl-SI" sz="2000">
                          <a:effectLst/>
                        </a:rPr>
                        <a:t>Q5e</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Raziskovalne nazive je mogoče enostavno </a:t>
                      </a:r>
                      <a:r>
                        <a:rPr lang="sl-SI" sz="2000" b="1" u="sng" dirty="0">
                          <a:effectLst/>
                        </a:rPr>
                        <a:t>prenašati</a:t>
                      </a:r>
                      <a:r>
                        <a:rPr lang="sl-SI" sz="2000" dirty="0">
                          <a:effectLst/>
                        </a:rPr>
                        <a:t> med raziskovalnimi institucijami (</a:t>
                      </a:r>
                      <a:r>
                        <a:rPr lang="sl-SI" sz="2000" dirty="0" err="1">
                          <a:effectLst/>
                        </a:rPr>
                        <a:t>portability</a:t>
                      </a:r>
                      <a:r>
                        <a:rPr lang="sl-SI" sz="2000" dirty="0">
                          <a:effectLst/>
                        </a:rPr>
                        <a:t>).</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670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2,8</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719870356"/>
                  </a:ext>
                </a:extLst>
              </a:tr>
              <a:tr h="697033">
                <a:tc>
                  <a:txBody>
                    <a:bodyPr/>
                    <a:lstStyle/>
                    <a:p>
                      <a:pPr algn="ctr">
                        <a:lnSpc>
                          <a:spcPct val="100000"/>
                        </a:lnSpc>
                        <a:buNone/>
                      </a:pPr>
                      <a:r>
                        <a:rPr lang="sl-SI" sz="2000">
                          <a:effectLst/>
                        </a:rPr>
                        <a:t>Q5f</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je </a:t>
                      </a:r>
                      <a:r>
                        <a:rPr lang="sl-SI" sz="2000" b="1" u="sng" dirty="0">
                          <a:effectLst/>
                        </a:rPr>
                        <a:t>prehajanje v gospodarstvo in 'nazaj' </a:t>
                      </a:r>
                      <a:r>
                        <a:rPr lang="sl-SI" sz="2000" dirty="0">
                          <a:effectLst/>
                        </a:rPr>
                        <a:t>urejeno in v korist raziskovalca.</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682</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2,3</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0,8</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390109949"/>
                  </a:ext>
                </a:extLst>
              </a:tr>
              <a:tr h="697033">
                <a:tc>
                  <a:txBody>
                    <a:bodyPr/>
                    <a:lstStyle/>
                    <a:p>
                      <a:pPr algn="ctr">
                        <a:lnSpc>
                          <a:spcPct val="100000"/>
                        </a:lnSpc>
                        <a:buNone/>
                      </a:pPr>
                      <a:r>
                        <a:rPr lang="sl-SI" sz="2000">
                          <a:effectLst/>
                        </a:rPr>
                        <a:t>Q5g</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nSpc>
                          <a:spcPct val="100000"/>
                        </a:lnSpc>
                        <a:buNone/>
                      </a:pPr>
                      <a:r>
                        <a:rPr lang="sl-SI" sz="2000" dirty="0">
                          <a:effectLst/>
                        </a:rPr>
                        <a:t>Zdi se mi, da imajo raziskovalci pri svojem delu </a:t>
                      </a:r>
                      <a:r>
                        <a:rPr lang="sl-SI" sz="2000" b="1" u="sng" dirty="0">
                          <a:effectLst/>
                        </a:rPr>
                        <a:t>dovoljšno administrativno in strokovno podporo</a:t>
                      </a:r>
                      <a:r>
                        <a:rPr lang="sl-SI" sz="2000" dirty="0">
                          <a:effectLst/>
                        </a:rPr>
                        <a:t>.</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806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2,6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effectLst/>
                        </a:rPr>
                        <a:t>1,1</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542546797"/>
                  </a:ext>
                </a:extLst>
              </a:tr>
            </a:tbl>
          </a:graphicData>
        </a:graphic>
      </p:graphicFrame>
      <p:sp>
        <p:nvSpPr>
          <p:cNvPr id="5" name="Oval 4">
            <a:extLst>
              <a:ext uri="{FF2B5EF4-FFF2-40B4-BE49-F238E27FC236}">
                <a16:creationId xmlns:a16="http://schemas.microsoft.com/office/drawing/2014/main" id="{D398DE6F-2E16-7E49-C259-C68F726D0507}"/>
              </a:ext>
            </a:extLst>
          </p:cNvPr>
          <p:cNvSpPr/>
          <p:nvPr/>
        </p:nvSpPr>
        <p:spPr>
          <a:xfrm>
            <a:off x="10012217" y="2693554"/>
            <a:ext cx="665019" cy="54494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130293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10B7-C7B1-F992-7C30-C01259965CF5}"/>
              </a:ext>
            </a:extLst>
          </p:cNvPr>
          <p:cNvSpPr>
            <a:spLocks noGrp="1"/>
          </p:cNvSpPr>
          <p:nvPr>
            <p:ph type="title"/>
          </p:nvPr>
        </p:nvSpPr>
        <p:spPr>
          <a:xfrm>
            <a:off x="838200" y="106219"/>
            <a:ext cx="10515600" cy="1325563"/>
          </a:xfrm>
        </p:spPr>
        <p:txBody>
          <a:bodyPr/>
          <a:lstStyle/>
          <a:p>
            <a:pPr algn="ct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natančnejša</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analiza</a:t>
            </a:r>
            <a:r>
              <a:rPr lang="en-GB" b="1" dirty="0">
                <a:latin typeface="Univerza Sans" panose="00000600000000000000" pitchFamily="2" charset="-18"/>
                <a:ea typeface="Univerza Sans" panose="00000600000000000000" pitchFamily="2" charset="-18"/>
              </a:rPr>
              <a:t> …</a:t>
            </a:r>
            <a:endParaRPr lang="sl-SI" b="1" dirty="0">
              <a:latin typeface="Univerza Sans" panose="00000600000000000000" pitchFamily="2" charset="-18"/>
              <a:ea typeface="Univerza Sans" panose="00000600000000000000" pitchFamily="2" charset="-18"/>
            </a:endParaRPr>
          </a:p>
        </p:txBody>
      </p:sp>
      <p:sp>
        <p:nvSpPr>
          <p:cNvPr id="3" name="Content Placeholder 2">
            <a:extLst>
              <a:ext uri="{FF2B5EF4-FFF2-40B4-BE49-F238E27FC236}">
                <a16:creationId xmlns:a16="http://schemas.microsoft.com/office/drawing/2014/main" id="{76698C73-2913-3145-E66F-8B08445DB588}"/>
              </a:ext>
            </a:extLst>
          </p:cNvPr>
          <p:cNvSpPr>
            <a:spLocks noGrp="1"/>
          </p:cNvSpPr>
          <p:nvPr>
            <p:ph idx="1"/>
          </p:nvPr>
        </p:nvSpPr>
        <p:spPr>
          <a:xfrm>
            <a:off x="304799" y="1177160"/>
            <a:ext cx="11740055" cy="5574622"/>
          </a:xfrm>
        </p:spPr>
        <p:txBody>
          <a:bodyPr>
            <a:normAutofit fontScale="92500" lnSpcReduction="10000"/>
          </a:bodyPr>
          <a:lstStyle/>
          <a:p>
            <a:pPr lvl="0"/>
            <a:r>
              <a:rPr lang="en-GB" sz="2600" b="1" dirty="0">
                <a:latin typeface="Univerza Sans" panose="00000600000000000000" pitchFamily="2" charset="-18"/>
                <a:ea typeface="Univerza Sans" panose="00000600000000000000" pitchFamily="2" charset="-18"/>
              </a:rPr>
              <a:t>SISTEM STABILNEGA FINANCIRANJA</a:t>
            </a:r>
          </a:p>
          <a:p>
            <a:pPr lvl="1"/>
            <a:r>
              <a:rPr lang="sl-SI" sz="2200" dirty="0">
                <a:latin typeface="Univerza Sans" panose="00000600000000000000" pitchFamily="2" charset="-18"/>
                <a:ea typeface="Univerza Sans" panose="00000600000000000000" pitchFamily="2" charset="-18"/>
              </a:rPr>
              <a:t>58 % respondentov </a:t>
            </a:r>
            <a:r>
              <a:rPr lang="en-GB" sz="2200" dirty="0">
                <a:latin typeface="Univerza Sans" panose="00000600000000000000" pitchFamily="2" charset="-18"/>
                <a:ea typeface="Univerza Sans" panose="00000600000000000000" pitchFamily="2" charset="-18"/>
              </a:rPr>
              <a:t>se </a:t>
            </a:r>
            <a:r>
              <a:rPr lang="sl-SI" sz="2200" dirty="0">
                <a:latin typeface="Univerza Sans" panose="00000600000000000000" pitchFamily="2" charset="-18"/>
                <a:ea typeface="Univerza Sans" panose="00000600000000000000" pitchFamily="2" charset="-18"/>
              </a:rPr>
              <a:t>strinja, da sistem </a:t>
            </a:r>
            <a:r>
              <a:rPr lang="en-GB" sz="2200" dirty="0">
                <a:latin typeface="Univerza Sans" panose="00000600000000000000" pitchFamily="2" charset="-18"/>
                <a:ea typeface="Univerza Sans" panose="00000600000000000000" pitchFamily="2" charset="-18"/>
              </a:rPr>
              <a:t>NI PRIMEREN</a:t>
            </a:r>
            <a:r>
              <a:rPr lang="sl-SI" sz="2200" dirty="0">
                <a:latin typeface="Univerza Sans" panose="00000600000000000000" pitchFamily="2" charset="-18"/>
                <a:ea typeface="Univerza Sans" panose="00000600000000000000" pitchFamily="2" charset="-18"/>
              </a:rPr>
              <a:t>, </a:t>
            </a:r>
          </a:p>
          <a:p>
            <a:pPr lvl="1"/>
            <a:r>
              <a:rPr lang="sl-SI" sz="2200" dirty="0">
                <a:latin typeface="Univerza Sans" panose="00000600000000000000" pitchFamily="2" charset="-18"/>
                <a:ea typeface="Univerza Sans" panose="00000600000000000000" pitchFamily="2" charset="-18"/>
              </a:rPr>
              <a:t>20 % jih ocenjuje, da </a:t>
            </a:r>
            <a:r>
              <a:rPr lang="en-GB" sz="2200" dirty="0">
                <a:latin typeface="Univerza Sans" panose="00000600000000000000" pitchFamily="2" charset="-18"/>
                <a:ea typeface="Univerza Sans" panose="00000600000000000000" pitchFamily="2" charset="-18"/>
              </a:rPr>
              <a:t>JE PRIMEREN</a:t>
            </a:r>
            <a:r>
              <a:rPr lang="sl-SI" dirty="0">
                <a:latin typeface="Univerza Sans" panose="00000600000000000000" pitchFamily="2" charset="-18"/>
                <a:ea typeface="Univerza Sans" panose="00000600000000000000" pitchFamily="2" charset="-18"/>
              </a:rPr>
              <a:t>.</a:t>
            </a:r>
          </a:p>
          <a:p>
            <a:r>
              <a:rPr lang="en-GB" sz="2600" b="1" dirty="0">
                <a:latin typeface="Univerza Sans" panose="00000600000000000000" pitchFamily="2" charset="-18"/>
                <a:ea typeface="Univerza Sans" panose="00000600000000000000" pitchFamily="2" charset="-18"/>
              </a:rPr>
              <a:t>DOSTOP DO VIROV/LITERATURE</a:t>
            </a:r>
          </a:p>
          <a:p>
            <a:pPr lvl="1"/>
            <a:r>
              <a:rPr lang="sl-SI" sz="2200" dirty="0">
                <a:latin typeface="Univerza Sans" panose="00000600000000000000" pitchFamily="2" charset="-18"/>
                <a:ea typeface="Univerza Sans" panose="00000600000000000000" pitchFamily="2" charset="-18"/>
              </a:rPr>
              <a:t>7 % respondentov </a:t>
            </a:r>
            <a:r>
              <a:rPr lang="en-GB" sz="2200" dirty="0">
                <a:latin typeface="Univerza Sans" panose="00000600000000000000" pitchFamily="2" charset="-18"/>
                <a:ea typeface="Univerza Sans" panose="00000600000000000000" pitchFamily="2" charset="-18"/>
              </a:rPr>
              <a:t>se </a:t>
            </a:r>
            <a:r>
              <a:rPr lang="sl-SI" sz="2200" dirty="0">
                <a:latin typeface="Univerza Sans" panose="00000600000000000000" pitchFamily="2" charset="-18"/>
                <a:ea typeface="Univerza Sans" panose="00000600000000000000" pitchFamily="2" charset="-18"/>
              </a:rPr>
              <a:t>strinja, da je dostop </a:t>
            </a:r>
            <a:r>
              <a:rPr lang="en-GB" sz="2200" dirty="0">
                <a:latin typeface="Univerza Sans" panose="00000600000000000000" pitchFamily="2" charset="-18"/>
                <a:ea typeface="Univerza Sans" panose="00000600000000000000" pitchFamily="2" charset="-18"/>
              </a:rPr>
              <a:t>SLAB</a:t>
            </a:r>
            <a:r>
              <a:rPr lang="sl-SI" sz="2200" dirty="0">
                <a:latin typeface="Univerza Sans" panose="00000600000000000000" pitchFamily="2" charset="-18"/>
                <a:ea typeface="Univerza Sans" panose="00000600000000000000" pitchFamily="2" charset="-18"/>
              </a:rPr>
              <a:t> oz. </a:t>
            </a:r>
            <a:r>
              <a:rPr lang="en-GB" sz="2200" dirty="0">
                <a:latin typeface="Univerza Sans" panose="00000600000000000000" pitchFamily="2" charset="-18"/>
                <a:ea typeface="Univerza Sans" panose="00000600000000000000" pitchFamily="2" charset="-18"/>
              </a:rPr>
              <a:t>GA NI</a:t>
            </a:r>
            <a:r>
              <a:rPr lang="sl-SI" sz="2200" dirty="0">
                <a:latin typeface="Univerza Sans" panose="00000600000000000000" pitchFamily="2" charset="-18"/>
                <a:ea typeface="Univerza Sans" panose="00000600000000000000" pitchFamily="2" charset="-18"/>
              </a:rPr>
              <a:t>, </a:t>
            </a:r>
          </a:p>
          <a:p>
            <a:pPr lvl="1"/>
            <a:r>
              <a:rPr lang="sl-SI" sz="2200" dirty="0">
                <a:latin typeface="Univerza Sans" panose="00000600000000000000" pitchFamily="2" charset="-18"/>
                <a:ea typeface="Univerza Sans" panose="00000600000000000000" pitchFamily="2" charset="-18"/>
              </a:rPr>
              <a:t>80 % jih meni, da je </a:t>
            </a:r>
            <a:r>
              <a:rPr lang="en-GB" sz="2200" dirty="0">
                <a:latin typeface="Univerza Sans" panose="00000600000000000000" pitchFamily="2" charset="-18"/>
                <a:ea typeface="Univerza Sans" panose="00000600000000000000" pitchFamily="2" charset="-18"/>
              </a:rPr>
              <a:t>DOBER</a:t>
            </a:r>
            <a:r>
              <a:rPr lang="sl-SI" sz="2200" dirty="0">
                <a:latin typeface="Univerza Sans" panose="00000600000000000000" pitchFamily="2" charset="-18"/>
                <a:ea typeface="Univerza Sans" panose="00000600000000000000" pitchFamily="2" charset="-18"/>
              </a:rPr>
              <a:t> oz. </a:t>
            </a:r>
            <a:r>
              <a:rPr lang="en-GB" sz="2200" dirty="0">
                <a:latin typeface="Univerza Sans" panose="00000600000000000000" pitchFamily="2" charset="-18"/>
                <a:ea typeface="Univerza Sans" panose="00000600000000000000" pitchFamily="2" charset="-18"/>
              </a:rPr>
              <a:t>ODLIČEN (od </a:t>
            </a:r>
            <a:r>
              <a:rPr lang="en-GB" sz="2200" dirty="0" err="1">
                <a:latin typeface="Univerza Sans" panose="00000600000000000000" pitchFamily="2" charset="-18"/>
                <a:ea typeface="Univerza Sans" panose="00000600000000000000" pitchFamily="2" charset="-18"/>
              </a:rPr>
              <a:t>tega</a:t>
            </a:r>
            <a:r>
              <a:rPr lang="en-GB" sz="2200" dirty="0">
                <a:latin typeface="Univerza Sans" panose="00000600000000000000" pitchFamily="2" charset="-18"/>
                <a:ea typeface="Univerza Sans" panose="00000600000000000000" pitchFamily="2" charset="-18"/>
              </a:rPr>
              <a:t> </a:t>
            </a:r>
            <a:r>
              <a:rPr lang="sl-SI" sz="2200" dirty="0">
                <a:latin typeface="Univerza Sans" panose="00000600000000000000" pitchFamily="2" charset="-18"/>
                <a:ea typeface="Univerza Sans" panose="00000600000000000000" pitchFamily="2" charset="-18"/>
              </a:rPr>
              <a:t>24 % respondentov</a:t>
            </a:r>
            <a:r>
              <a:rPr lang="en-GB" sz="2200" dirty="0">
                <a:latin typeface="Univerza Sans" panose="00000600000000000000" pitchFamily="2" charset="-18"/>
                <a:ea typeface="Univerza Sans" panose="00000600000000000000" pitchFamily="2" charset="-18"/>
              </a:rPr>
              <a:t> – ODLIČEN)</a:t>
            </a:r>
            <a:r>
              <a:rPr lang="sl-SI" sz="2200" dirty="0">
                <a:latin typeface="Univerza Sans" panose="00000600000000000000" pitchFamily="2" charset="-18"/>
                <a:ea typeface="Univerza Sans" panose="00000600000000000000" pitchFamily="2" charset="-18"/>
              </a:rPr>
              <a:t>.</a:t>
            </a:r>
          </a:p>
          <a:p>
            <a:pPr lvl="0"/>
            <a:r>
              <a:rPr lang="en-GB" sz="2600" b="1" dirty="0">
                <a:latin typeface="Univerza Sans" panose="00000600000000000000" pitchFamily="2" charset="-18"/>
                <a:ea typeface="Univerza Sans" panose="00000600000000000000" pitchFamily="2" charset="-18"/>
              </a:rPr>
              <a:t>UPRAVLJANJE ČLOVEŠKIH VIROV</a:t>
            </a:r>
          </a:p>
          <a:p>
            <a:pPr lvl="1"/>
            <a:r>
              <a:rPr lang="sl-SI" sz="2200" dirty="0">
                <a:latin typeface="Univerza Sans" panose="00000600000000000000" pitchFamily="2" charset="-18"/>
                <a:ea typeface="Univerza Sans" panose="00000600000000000000" pitchFamily="2" charset="-18"/>
              </a:rPr>
              <a:t>57 % respondentov </a:t>
            </a:r>
            <a:r>
              <a:rPr lang="en-GB" sz="2200" dirty="0">
                <a:latin typeface="Univerza Sans" panose="00000600000000000000" pitchFamily="2" charset="-18"/>
                <a:ea typeface="Univerza Sans" panose="00000600000000000000" pitchFamily="2" charset="-18"/>
              </a:rPr>
              <a:t>se </a:t>
            </a:r>
            <a:r>
              <a:rPr lang="sl-SI" sz="2200" dirty="0">
                <a:latin typeface="Univerza Sans" panose="00000600000000000000" pitchFamily="2" charset="-18"/>
                <a:ea typeface="Univerza Sans" panose="00000600000000000000" pitchFamily="2" charset="-18"/>
              </a:rPr>
              <a:t>strinja, da je sistem upravljanja s človeškimi viri </a:t>
            </a:r>
            <a:r>
              <a:rPr lang="en-GB" sz="2200" dirty="0">
                <a:latin typeface="Univerza Sans" panose="00000600000000000000" pitchFamily="2" charset="-18"/>
                <a:ea typeface="Univerza Sans" panose="00000600000000000000" pitchFamily="2" charset="-18"/>
              </a:rPr>
              <a:t>SLAB</a:t>
            </a:r>
            <a:r>
              <a:rPr lang="sl-SI" sz="2200" dirty="0">
                <a:latin typeface="Univerza Sans" panose="00000600000000000000" pitchFamily="2" charset="-18"/>
                <a:ea typeface="Univerza Sans" panose="00000600000000000000" pitchFamily="2" charset="-18"/>
              </a:rPr>
              <a:t> oz. </a:t>
            </a:r>
            <a:r>
              <a:rPr lang="en-GB" sz="2200" dirty="0">
                <a:latin typeface="Univerza Sans" panose="00000600000000000000" pitchFamily="2" charset="-18"/>
                <a:ea typeface="Univerza Sans" panose="00000600000000000000" pitchFamily="2" charset="-18"/>
              </a:rPr>
              <a:t>NEOBSTOJEČ</a:t>
            </a:r>
            <a:r>
              <a:rPr lang="sl-SI" sz="2200" dirty="0">
                <a:latin typeface="Univerza Sans" panose="00000600000000000000" pitchFamily="2" charset="-18"/>
                <a:ea typeface="Univerza Sans" panose="00000600000000000000" pitchFamily="2" charset="-18"/>
              </a:rPr>
              <a:t>,</a:t>
            </a:r>
          </a:p>
          <a:p>
            <a:pPr lvl="1"/>
            <a:r>
              <a:rPr lang="sl-SI" sz="2200" dirty="0">
                <a:latin typeface="Univerza Sans" panose="00000600000000000000" pitchFamily="2" charset="-18"/>
                <a:ea typeface="Univerza Sans" panose="00000600000000000000" pitchFamily="2" charset="-18"/>
              </a:rPr>
              <a:t>21 %</a:t>
            </a:r>
            <a:r>
              <a:rPr lang="en-GB" sz="2200" dirty="0">
                <a:latin typeface="Univerza Sans" panose="00000600000000000000" pitchFamily="2" charset="-18"/>
                <a:ea typeface="Univerza Sans" panose="00000600000000000000" pitchFamily="2" charset="-18"/>
              </a:rPr>
              <a:t>,</a:t>
            </a:r>
            <a:r>
              <a:rPr lang="sl-SI" sz="2200" dirty="0">
                <a:latin typeface="Univerza Sans" panose="00000600000000000000" pitchFamily="2" charset="-18"/>
                <a:ea typeface="Univerza Sans" panose="00000600000000000000" pitchFamily="2" charset="-18"/>
              </a:rPr>
              <a:t> da </a:t>
            </a:r>
            <a:r>
              <a:rPr lang="en-GB" sz="2200" dirty="0">
                <a:latin typeface="Univerza Sans" panose="00000600000000000000" pitchFamily="2" charset="-18"/>
                <a:ea typeface="Univerza Sans" panose="00000600000000000000" pitchFamily="2" charset="-18"/>
              </a:rPr>
              <a:t>JE DOBER </a:t>
            </a:r>
            <a:r>
              <a:rPr lang="sl-SI" sz="2200" dirty="0">
                <a:latin typeface="Univerza Sans" panose="00000600000000000000" pitchFamily="2" charset="-18"/>
                <a:ea typeface="Univerza Sans" panose="00000600000000000000" pitchFamily="2" charset="-18"/>
              </a:rPr>
              <a:t>oz. </a:t>
            </a:r>
            <a:r>
              <a:rPr lang="en-GB" sz="2200" dirty="0">
                <a:latin typeface="Univerza Sans" panose="00000600000000000000" pitchFamily="2" charset="-18"/>
                <a:ea typeface="Univerza Sans" panose="00000600000000000000" pitchFamily="2" charset="-18"/>
              </a:rPr>
              <a:t>ODLIČEN</a:t>
            </a:r>
            <a:r>
              <a:rPr lang="sl-SI" dirty="0">
                <a:latin typeface="Univerza Sans" panose="00000600000000000000" pitchFamily="2" charset="-18"/>
                <a:ea typeface="Univerza Sans" panose="00000600000000000000" pitchFamily="2" charset="-18"/>
              </a:rPr>
              <a:t>.</a:t>
            </a:r>
          </a:p>
          <a:p>
            <a:r>
              <a:rPr lang="en-GB" sz="2600" b="1" dirty="0">
                <a:latin typeface="Univerza Sans" panose="00000600000000000000" pitchFamily="2" charset="-18"/>
                <a:ea typeface="Univerza Sans" panose="00000600000000000000" pitchFamily="2" charset="-18"/>
              </a:rPr>
              <a:t>‘PORTABILITY’</a:t>
            </a:r>
          </a:p>
          <a:p>
            <a:pPr lvl="1"/>
            <a:r>
              <a:rPr lang="sl-SI" sz="2200" dirty="0">
                <a:latin typeface="Univerza Sans" panose="00000600000000000000" pitchFamily="2" charset="-18"/>
                <a:ea typeface="Univerza Sans" panose="00000600000000000000" pitchFamily="2" charset="-18"/>
              </a:rPr>
              <a:t>33 % respondentov meni, da je to </a:t>
            </a:r>
            <a:r>
              <a:rPr lang="en-GB" sz="2200" dirty="0">
                <a:latin typeface="Univerza Sans" panose="00000600000000000000" pitchFamily="2" charset="-18"/>
                <a:ea typeface="Univerza Sans" panose="00000600000000000000" pitchFamily="2" charset="-18"/>
              </a:rPr>
              <a:t>NEMOGOČE</a:t>
            </a:r>
            <a:r>
              <a:rPr lang="sl-SI" sz="2200" dirty="0">
                <a:latin typeface="Univerza Sans" panose="00000600000000000000" pitchFamily="2" charset="-18"/>
                <a:ea typeface="Univerza Sans" panose="00000600000000000000" pitchFamily="2" charset="-18"/>
              </a:rPr>
              <a:t>, </a:t>
            </a:r>
          </a:p>
          <a:p>
            <a:pPr lvl="1"/>
            <a:r>
              <a:rPr lang="sl-SI" sz="2200" dirty="0">
                <a:latin typeface="Univerza Sans" panose="00000600000000000000" pitchFamily="2" charset="-18"/>
                <a:ea typeface="Univerza Sans" panose="00000600000000000000" pitchFamily="2" charset="-18"/>
              </a:rPr>
              <a:t>20 % pa jih meni, da </a:t>
            </a:r>
            <a:r>
              <a:rPr lang="en-GB" sz="2200" dirty="0">
                <a:latin typeface="Univerza Sans" panose="00000600000000000000" pitchFamily="2" charset="-18"/>
                <a:ea typeface="Univerza Sans" panose="00000600000000000000" pitchFamily="2" charset="-18"/>
              </a:rPr>
              <a:t>JE MOGOČE</a:t>
            </a:r>
            <a:r>
              <a:rPr lang="sl-SI" sz="2200" dirty="0">
                <a:latin typeface="Univerza Sans" panose="00000600000000000000" pitchFamily="2" charset="-18"/>
                <a:ea typeface="Univerza Sans" panose="00000600000000000000" pitchFamily="2" charset="-18"/>
              </a:rPr>
              <a:t>.</a:t>
            </a:r>
            <a:endParaRPr lang="en-GB" sz="2200" dirty="0">
              <a:latin typeface="Univerza Sans" panose="00000600000000000000" pitchFamily="2" charset="-18"/>
              <a:ea typeface="Univerza Sans" panose="00000600000000000000" pitchFamily="2" charset="-18"/>
            </a:endParaRPr>
          </a:p>
          <a:p>
            <a:pPr marL="457200" lvl="1" indent="0">
              <a:buNone/>
            </a:pPr>
            <a:r>
              <a:rPr lang="en-GB" sz="2200" dirty="0">
                <a:latin typeface="Univerza Sans" panose="00000600000000000000" pitchFamily="2" charset="-18"/>
                <a:ea typeface="Univerza Sans" panose="00000600000000000000" pitchFamily="2" charset="-18"/>
              </a:rPr>
              <a:t>* DEJSTVO:</a:t>
            </a:r>
            <a:r>
              <a:rPr lang="sl-SI" sz="2200" dirty="0">
                <a:latin typeface="Univerza Sans" panose="00000600000000000000" pitchFamily="2" charset="-18"/>
                <a:ea typeface="Univerza Sans" panose="00000600000000000000" pitchFamily="2" charset="-18"/>
              </a:rPr>
              <a:t> prenos nazivov (portability) ni </a:t>
            </a:r>
            <a:r>
              <a:rPr lang="en-GB" sz="2200" dirty="0" err="1">
                <a:latin typeface="Univerza Sans" panose="00000600000000000000" pitchFamily="2" charset="-18"/>
                <a:ea typeface="Univerza Sans" panose="00000600000000000000" pitchFamily="2" charset="-18"/>
              </a:rPr>
              <a:t>mogoč</a:t>
            </a:r>
            <a:r>
              <a:rPr lang="en-GB" sz="2200" dirty="0">
                <a:latin typeface="Univerza Sans" panose="00000600000000000000" pitchFamily="2" charset="-18"/>
                <a:ea typeface="Univerza Sans" panose="00000600000000000000" pitchFamily="2" charset="-18"/>
              </a:rPr>
              <a:t>/</a:t>
            </a:r>
            <a:r>
              <a:rPr lang="sl-SI" sz="2200" dirty="0">
                <a:latin typeface="Univerza Sans" panose="00000600000000000000" pitchFamily="2" charset="-18"/>
                <a:ea typeface="Univerza Sans" panose="00000600000000000000" pitchFamily="2" charset="-18"/>
              </a:rPr>
              <a:t>predviden.</a:t>
            </a:r>
          </a:p>
          <a:p>
            <a:pPr lvl="0"/>
            <a:r>
              <a:rPr lang="en-GB" sz="2600" b="1" dirty="0">
                <a:latin typeface="Univerza Sans" panose="00000600000000000000" pitchFamily="2" charset="-18"/>
                <a:ea typeface="Univerza Sans" panose="00000600000000000000" pitchFamily="2" charset="-18"/>
              </a:rPr>
              <a:t>PREHAJANJE V GOSPODARSTVO in ‘NAZAJ’</a:t>
            </a:r>
          </a:p>
          <a:p>
            <a:pPr lvl="1"/>
            <a:r>
              <a:rPr lang="sl-SI" sz="2200" dirty="0">
                <a:latin typeface="Univerza Sans" panose="00000600000000000000" pitchFamily="2" charset="-18"/>
                <a:ea typeface="Univerza Sans" panose="00000600000000000000" pitchFamily="2" charset="-18"/>
              </a:rPr>
              <a:t>4 % respondentov</a:t>
            </a:r>
            <a:r>
              <a:rPr lang="en-GB" sz="2200" dirty="0">
                <a:latin typeface="Univerza Sans" panose="00000600000000000000" pitchFamily="2" charset="-18"/>
                <a:ea typeface="Univerza Sans" panose="00000600000000000000" pitchFamily="2" charset="-18"/>
              </a:rPr>
              <a:t> se </a:t>
            </a:r>
            <a:r>
              <a:rPr lang="en-GB" sz="2200" dirty="0" err="1">
                <a:latin typeface="Univerza Sans" panose="00000600000000000000" pitchFamily="2" charset="-18"/>
                <a:ea typeface="Univerza Sans" panose="00000600000000000000" pitchFamily="2" charset="-18"/>
              </a:rPr>
              <a:t>strinja</a:t>
            </a:r>
            <a:r>
              <a:rPr lang="sl-SI" sz="2200" dirty="0">
                <a:latin typeface="Univerza Sans" panose="00000600000000000000" pitchFamily="2" charset="-18"/>
                <a:ea typeface="Univerza Sans" panose="00000600000000000000" pitchFamily="2" charset="-18"/>
              </a:rPr>
              <a:t>, da je sistem urejen </a:t>
            </a:r>
            <a:r>
              <a:rPr lang="en-GB" sz="2200" dirty="0">
                <a:latin typeface="Univerza Sans" panose="00000600000000000000" pitchFamily="2" charset="-18"/>
                <a:ea typeface="Univerza Sans" panose="00000600000000000000" pitchFamily="2" charset="-18"/>
              </a:rPr>
              <a:t>PRIMERNO, </a:t>
            </a:r>
            <a:endParaRPr lang="sl-SI" sz="2200" dirty="0">
              <a:latin typeface="Univerza Sans" panose="00000600000000000000" pitchFamily="2" charset="-18"/>
              <a:ea typeface="Univerza Sans" panose="00000600000000000000" pitchFamily="2" charset="-18"/>
            </a:endParaRPr>
          </a:p>
          <a:p>
            <a:pPr lvl="1"/>
            <a:r>
              <a:rPr lang="sl-SI" sz="2200" dirty="0">
                <a:latin typeface="Univerza Sans" panose="00000600000000000000" pitchFamily="2" charset="-18"/>
                <a:ea typeface="Univerza Sans" panose="00000600000000000000" pitchFamily="2" charset="-18"/>
              </a:rPr>
              <a:t>55 % </a:t>
            </a:r>
            <a:r>
              <a:rPr lang="en-GB" sz="2200" dirty="0">
                <a:latin typeface="Univerza Sans" panose="00000600000000000000" pitchFamily="2" charset="-18"/>
                <a:ea typeface="Univerza Sans" panose="00000600000000000000" pitchFamily="2" charset="-18"/>
              </a:rPr>
              <a:t>NEPRIMERNO</a:t>
            </a:r>
            <a:r>
              <a:rPr lang="sl-SI" sz="2200" dirty="0">
                <a:latin typeface="Univerza Sans" panose="00000600000000000000" pitchFamily="2" charset="-18"/>
                <a:ea typeface="Univerza Sans" panose="00000600000000000000" pitchFamily="2" charset="-18"/>
              </a:rPr>
              <a:t>. </a:t>
            </a:r>
          </a:p>
          <a:p>
            <a:endParaRPr lang="sl-SI" dirty="0"/>
          </a:p>
        </p:txBody>
      </p:sp>
    </p:spTree>
    <p:extLst>
      <p:ext uri="{BB962C8B-B14F-4D97-AF65-F5344CB8AC3E}">
        <p14:creationId xmlns:p14="http://schemas.microsoft.com/office/powerpoint/2010/main" val="999834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1A98-0E7A-693A-A79A-C5E87C0A07D6}"/>
              </a:ext>
            </a:extLst>
          </p:cNvPr>
          <p:cNvSpPr>
            <a:spLocks noGrp="1"/>
          </p:cNvSpPr>
          <p:nvPr>
            <p:ph type="title"/>
          </p:nvPr>
        </p:nvSpPr>
        <p:spPr>
          <a:xfrm>
            <a:off x="0" y="365125"/>
            <a:ext cx="3352800" cy="6303530"/>
          </a:xfrm>
        </p:spPr>
        <p:txBody>
          <a:bodyPr>
            <a:normAutofit/>
          </a:bodyPr>
          <a:lstStyle/>
          <a:p>
            <a:pPr algn="ctr"/>
            <a:r>
              <a:rPr lang="en-GB" sz="3600" b="1" dirty="0">
                <a:latin typeface="Univerza Sans" panose="00000600000000000000" pitchFamily="2" charset="-18"/>
                <a:ea typeface="Univerza Sans" panose="00000600000000000000" pitchFamily="2" charset="-18"/>
              </a:rPr>
              <a:t>S</a:t>
            </a:r>
            <a:r>
              <a:rPr lang="sl-SI" sz="3600" b="1" dirty="0">
                <a:latin typeface="Univerza Sans" panose="00000600000000000000" pitchFamily="2" charset="-18"/>
                <a:ea typeface="Univerza Sans" panose="00000600000000000000" pitchFamily="2" charset="-18"/>
              </a:rPr>
              <a:t>istem kadrovanja v raziskovalnem sektorju spodbuden/</a:t>
            </a:r>
            <a:br>
              <a:rPr lang="en-GB" sz="3600" b="1" dirty="0">
                <a:latin typeface="Univerza Sans" panose="00000600000000000000" pitchFamily="2" charset="-18"/>
                <a:ea typeface="Univerza Sans" panose="00000600000000000000" pitchFamily="2" charset="-18"/>
              </a:rPr>
            </a:br>
            <a:r>
              <a:rPr lang="sl-SI" sz="3600" b="1" dirty="0">
                <a:latin typeface="Univerza Sans" panose="00000600000000000000" pitchFamily="2" charset="-18"/>
                <a:ea typeface="Univerza Sans" panose="00000600000000000000" pitchFamily="2" charset="-18"/>
              </a:rPr>
              <a:t>stimulativen</a:t>
            </a:r>
            <a:r>
              <a:rPr lang="en-GB" sz="3600" b="1" dirty="0">
                <a:latin typeface="Univerza Sans" panose="00000600000000000000" pitchFamily="2" charset="-18"/>
                <a:ea typeface="Univerza Sans" panose="00000600000000000000" pitchFamily="2" charset="-18"/>
              </a:rPr>
              <a:t> …</a:t>
            </a:r>
            <a:endParaRPr lang="sl-SI" sz="3600" b="1" dirty="0">
              <a:latin typeface="Univerza Sans" panose="00000600000000000000" pitchFamily="2" charset="-18"/>
              <a:ea typeface="Univerza Sans" panose="00000600000000000000" pitchFamily="2" charset="-18"/>
            </a:endParaRPr>
          </a:p>
        </p:txBody>
      </p:sp>
      <p:sp>
        <p:nvSpPr>
          <p:cNvPr id="3" name="Content Placeholder 2">
            <a:extLst>
              <a:ext uri="{FF2B5EF4-FFF2-40B4-BE49-F238E27FC236}">
                <a16:creationId xmlns:a16="http://schemas.microsoft.com/office/drawing/2014/main" id="{B4C8D7B9-C66C-0914-834C-5D40FF835739}"/>
              </a:ext>
            </a:extLst>
          </p:cNvPr>
          <p:cNvSpPr>
            <a:spLocks noGrp="1"/>
          </p:cNvSpPr>
          <p:nvPr>
            <p:ph idx="1"/>
          </p:nvPr>
        </p:nvSpPr>
        <p:spPr/>
        <p:txBody>
          <a:bodyPr/>
          <a:lstStyle/>
          <a:p>
            <a:endParaRPr lang="en-GB" dirty="0"/>
          </a:p>
          <a:p>
            <a:endParaRPr lang="sl-SI" dirty="0"/>
          </a:p>
        </p:txBody>
      </p:sp>
      <p:pic>
        <p:nvPicPr>
          <p:cNvPr id="5" name="Picture 4" descr="A group of blue and white bars with text&#10;&#10;AI-generated content may be incorrect.">
            <a:extLst>
              <a:ext uri="{FF2B5EF4-FFF2-40B4-BE49-F238E27FC236}">
                <a16:creationId xmlns:a16="http://schemas.microsoft.com/office/drawing/2014/main" id="{2ED56D4C-3F3F-AFF6-877E-26560A11E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605" y="296047"/>
            <a:ext cx="9161440" cy="6372608"/>
          </a:xfrm>
          <a:prstGeom prst="rect">
            <a:avLst/>
          </a:prstGeom>
        </p:spPr>
      </p:pic>
    </p:spTree>
    <p:extLst>
      <p:ext uri="{BB962C8B-B14F-4D97-AF65-F5344CB8AC3E}">
        <p14:creationId xmlns:p14="http://schemas.microsoft.com/office/powerpoint/2010/main" val="4242803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7386-F908-58F0-0974-3524273A31CE}"/>
              </a:ext>
            </a:extLst>
          </p:cNvPr>
          <p:cNvSpPr>
            <a:spLocks noGrp="1"/>
          </p:cNvSpPr>
          <p:nvPr>
            <p:ph type="title"/>
          </p:nvPr>
        </p:nvSpPr>
        <p:spPr>
          <a:xfrm>
            <a:off x="838200" y="0"/>
            <a:ext cx="10515600" cy="1325563"/>
          </a:xfrm>
        </p:spPr>
        <p:txBody>
          <a:bodyPr>
            <a:normAutofit fontScale="90000"/>
          </a:bodyPr>
          <a:lstStyle/>
          <a:p>
            <a:pPr algn="ctr"/>
            <a:r>
              <a:rPr lang="en-GB" b="1" dirty="0" err="1">
                <a:latin typeface="Univerza Sans" panose="00000600000000000000" pitchFamily="2" charset="-18"/>
                <a:ea typeface="Univerza Sans" panose="00000600000000000000" pitchFamily="2" charset="-18"/>
              </a:rPr>
              <a:t>Dejavniki</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privlačnosti</a:t>
            </a:r>
            <a:r>
              <a:rPr lang="en-GB" b="1" dirty="0">
                <a:latin typeface="Univerza Sans" panose="00000600000000000000" pitchFamily="2" charset="-18"/>
                <a:ea typeface="Univerza Sans" panose="00000600000000000000" pitchFamily="2" charset="-18"/>
              </a:rPr>
              <a:t> za </a:t>
            </a:r>
            <a:r>
              <a:rPr lang="en-GB" b="1" dirty="0" err="1">
                <a:latin typeface="Univerza Sans" panose="00000600000000000000" pitchFamily="2" charset="-18"/>
                <a:ea typeface="Univerza Sans" panose="00000600000000000000" pitchFamily="2" charset="-18"/>
              </a:rPr>
              <a:t>raziskovalno</a:t>
            </a:r>
            <a:r>
              <a:rPr lang="en-GB" b="1" dirty="0">
                <a:latin typeface="Univerza Sans" panose="00000600000000000000" pitchFamily="2" charset="-18"/>
                <a:ea typeface="Univerza Sans" panose="00000600000000000000" pitchFamily="2" charset="-18"/>
              </a:rPr>
              <a:t> </a:t>
            </a:r>
            <a:r>
              <a:rPr lang="en-GB" b="1" dirty="0" err="1">
                <a:latin typeface="Univerza Sans" panose="00000600000000000000" pitchFamily="2" charset="-18"/>
                <a:ea typeface="Univerza Sans" panose="00000600000000000000" pitchFamily="2" charset="-18"/>
              </a:rPr>
              <a:t>kariero</a:t>
            </a:r>
            <a:r>
              <a:rPr lang="en-GB" b="1" dirty="0">
                <a:latin typeface="Univerza Sans" panose="00000600000000000000" pitchFamily="2" charset="-18"/>
                <a:ea typeface="Univerza Sans" panose="00000600000000000000" pitchFamily="2" charset="-18"/>
              </a:rPr>
              <a:t>: SPLOŠNO in KONKRETNO</a:t>
            </a:r>
            <a:br>
              <a:rPr lang="en-GB" b="1" dirty="0">
                <a:latin typeface="Univerza Sans" panose="00000600000000000000" pitchFamily="2" charset="-18"/>
                <a:ea typeface="Univerza Sans" panose="00000600000000000000" pitchFamily="2" charset="-18"/>
              </a:rPr>
            </a:br>
            <a:r>
              <a:rPr lang="en-GB" sz="2200" b="1" dirty="0">
                <a:latin typeface="Univerza Sans" panose="00000600000000000000" pitchFamily="2" charset="-18"/>
                <a:ea typeface="Univerza Sans" panose="00000600000000000000" pitchFamily="2" charset="-18"/>
              </a:rPr>
              <a:t>(1 = </a:t>
            </a:r>
            <a:r>
              <a:rPr lang="en-GB" sz="2200" b="1" dirty="0" err="1">
                <a:latin typeface="Univerza Sans" panose="00000600000000000000" pitchFamily="2" charset="-18"/>
                <a:ea typeface="Univerza Sans" panose="00000600000000000000" pitchFamily="2" charset="-18"/>
              </a:rPr>
              <a:t>sploh</a:t>
            </a:r>
            <a:r>
              <a:rPr lang="en-GB" sz="2200" b="1" dirty="0">
                <a:latin typeface="Univerza Sans" panose="00000600000000000000" pitchFamily="2" charset="-18"/>
                <a:ea typeface="Univerza Sans" panose="00000600000000000000" pitchFamily="2" charset="-18"/>
              </a:rPr>
              <a:t> se ne </a:t>
            </a:r>
            <a:r>
              <a:rPr lang="en-GB" sz="2200" b="1" dirty="0" err="1">
                <a:latin typeface="Univerza Sans" panose="00000600000000000000" pitchFamily="2" charset="-18"/>
                <a:ea typeface="Univerza Sans" panose="00000600000000000000" pitchFamily="2" charset="-18"/>
              </a:rPr>
              <a:t>strinjam</a:t>
            </a:r>
            <a:r>
              <a:rPr lang="en-GB" sz="2200" b="1" dirty="0">
                <a:latin typeface="Univerza Sans" panose="00000600000000000000" pitchFamily="2" charset="-18"/>
                <a:ea typeface="Univerza Sans" panose="00000600000000000000" pitchFamily="2" charset="-18"/>
              </a:rPr>
              <a:t>, 5 = </a:t>
            </a:r>
            <a:r>
              <a:rPr lang="en-GB" sz="2200" b="1" dirty="0" err="1">
                <a:latin typeface="Univerza Sans" panose="00000600000000000000" pitchFamily="2" charset="-18"/>
                <a:ea typeface="Univerza Sans" panose="00000600000000000000" pitchFamily="2" charset="-18"/>
              </a:rPr>
              <a:t>popolnoma</a:t>
            </a:r>
            <a:r>
              <a:rPr lang="en-GB" sz="2200" b="1" dirty="0">
                <a:latin typeface="Univerza Sans" panose="00000600000000000000" pitchFamily="2" charset="-18"/>
                <a:ea typeface="Univerza Sans" panose="00000600000000000000" pitchFamily="2" charset="-18"/>
              </a:rPr>
              <a:t> se </a:t>
            </a:r>
            <a:r>
              <a:rPr lang="en-GB" sz="2200" b="1" dirty="0" err="1">
                <a:latin typeface="Univerza Sans" panose="00000600000000000000" pitchFamily="2" charset="-18"/>
                <a:ea typeface="Univerza Sans" panose="00000600000000000000" pitchFamily="2" charset="-18"/>
              </a:rPr>
              <a:t>strinjam</a:t>
            </a:r>
            <a:r>
              <a:rPr lang="en-GB" sz="2200" b="1" dirty="0">
                <a:latin typeface="Univerza Sans" panose="00000600000000000000" pitchFamily="2" charset="-18"/>
                <a:ea typeface="Univerza Sans" panose="00000600000000000000" pitchFamily="2" charset="-18"/>
              </a:rPr>
              <a:t>)</a:t>
            </a:r>
            <a:endParaRPr lang="sl-SI" sz="2200" dirty="0"/>
          </a:p>
        </p:txBody>
      </p:sp>
      <p:graphicFrame>
        <p:nvGraphicFramePr>
          <p:cNvPr id="4" name="Content Placeholder 3">
            <a:extLst>
              <a:ext uri="{FF2B5EF4-FFF2-40B4-BE49-F238E27FC236}">
                <a16:creationId xmlns:a16="http://schemas.microsoft.com/office/drawing/2014/main" id="{F75BABD0-F6F4-D040-B300-A462D6D10FB3}"/>
              </a:ext>
            </a:extLst>
          </p:cNvPr>
          <p:cNvGraphicFramePr>
            <a:graphicFrameLocks noGrp="1"/>
          </p:cNvGraphicFramePr>
          <p:nvPr>
            <p:ph idx="1"/>
            <p:extLst>
              <p:ext uri="{D42A27DB-BD31-4B8C-83A1-F6EECF244321}">
                <p14:modId xmlns:p14="http://schemas.microsoft.com/office/powerpoint/2010/main" val="4007915992"/>
              </p:ext>
            </p:extLst>
          </p:nvPr>
        </p:nvGraphicFramePr>
        <p:xfrm>
          <a:off x="0" y="1468582"/>
          <a:ext cx="12192000" cy="5570465"/>
        </p:xfrm>
        <a:graphic>
          <a:graphicData uri="http://schemas.openxmlformats.org/drawingml/2006/table">
            <a:tbl>
              <a:tblPr firstRow="1" firstCol="1" bandRow="1">
                <a:tableStyleId>{5C22544A-7EE6-4342-B048-85BDC9FD1C3A}</a:tableStyleId>
              </a:tblPr>
              <a:tblGrid>
                <a:gridCol w="8651500">
                  <a:extLst>
                    <a:ext uri="{9D8B030D-6E8A-4147-A177-3AD203B41FA5}">
                      <a16:colId xmlns:a16="http://schemas.microsoft.com/office/drawing/2014/main" val="1375827068"/>
                    </a:ext>
                  </a:extLst>
                </a:gridCol>
                <a:gridCol w="885125">
                  <a:extLst>
                    <a:ext uri="{9D8B030D-6E8A-4147-A177-3AD203B41FA5}">
                      <a16:colId xmlns:a16="http://schemas.microsoft.com/office/drawing/2014/main" val="2850117753"/>
                    </a:ext>
                  </a:extLst>
                </a:gridCol>
                <a:gridCol w="885125">
                  <a:extLst>
                    <a:ext uri="{9D8B030D-6E8A-4147-A177-3AD203B41FA5}">
                      <a16:colId xmlns:a16="http://schemas.microsoft.com/office/drawing/2014/main" val="55230297"/>
                    </a:ext>
                  </a:extLst>
                </a:gridCol>
                <a:gridCol w="885125">
                  <a:extLst>
                    <a:ext uri="{9D8B030D-6E8A-4147-A177-3AD203B41FA5}">
                      <a16:colId xmlns:a16="http://schemas.microsoft.com/office/drawing/2014/main" val="2138674992"/>
                    </a:ext>
                  </a:extLst>
                </a:gridCol>
                <a:gridCol w="885125">
                  <a:extLst>
                    <a:ext uri="{9D8B030D-6E8A-4147-A177-3AD203B41FA5}">
                      <a16:colId xmlns:a16="http://schemas.microsoft.com/office/drawing/2014/main" val="3762001162"/>
                    </a:ext>
                  </a:extLst>
                </a:gridCol>
              </a:tblGrid>
              <a:tr h="656578">
                <a:tc>
                  <a:txBody>
                    <a:bodyPr/>
                    <a:lstStyle/>
                    <a:p>
                      <a:pPr algn="just">
                        <a:lnSpc>
                          <a:spcPct val="150000"/>
                        </a:lnSpc>
                        <a:buNone/>
                      </a:pPr>
                      <a:r>
                        <a:rPr lang="sl-SI" sz="1000" dirty="0">
                          <a:effectLst/>
                        </a:rPr>
                        <a:t> </a:t>
                      </a:r>
                      <a:endParaRPr lang="sl-SI" sz="12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gridSpan="2">
                  <a:txBody>
                    <a:bodyPr/>
                    <a:lstStyle/>
                    <a:p>
                      <a:pPr algn="ctr">
                        <a:lnSpc>
                          <a:spcPct val="150000"/>
                        </a:lnSpc>
                        <a:buNone/>
                      </a:pPr>
                      <a:r>
                        <a:rPr lang="sl-SI" sz="1000">
                          <a:effectLst/>
                        </a:rPr>
                        <a:t>LASTNA KARIERA</a:t>
                      </a:r>
                      <a:endParaRPr lang="sl-SI" sz="12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hMerge="1">
                  <a:txBody>
                    <a:bodyPr/>
                    <a:lstStyle/>
                    <a:p>
                      <a:endParaRPr lang="sl-SI"/>
                    </a:p>
                  </a:txBody>
                  <a:tcPr/>
                </a:tc>
                <a:tc gridSpan="2">
                  <a:txBody>
                    <a:bodyPr/>
                    <a:lstStyle/>
                    <a:p>
                      <a:pPr algn="ctr">
                        <a:lnSpc>
                          <a:spcPct val="150000"/>
                        </a:lnSpc>
                        <a:buNone/>
                      </a:pPr>
                      <a:r>
                        <a:rPr lang="sl-SI" sz="1000">
                          <a:effectLst/>
                        </a:rPr>
                        <a:t>SPLOŠNO</a:t>
                      </a:r>
                      <a:endParaRPr lang="sl-SI" sz="12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hMerge="1">
                  <a:txBody>
                    <a:bodyPr/>
                    <a:lstStyle/>
                    <a:p>
                      <a:endParaRPr lang="sl-SI"/>
                    </a:p>
                  </a:txBody>
                  <a:tcPr/>
                </a:tc>
                <a:extLst>
                  <a:ext uri="{0D108BD9-81ED-4DB2-BD59-A6C34878D82A}">
                    <a16:rowId xmlns:a16="http://schemas.microsoft.com/office/drawing/2014/main" val="2950484076"/>
                  </a:ext>
                </a:extLst>
              </a:tr>
              <a:tr h="325873">
                <a:tc>
                  <a:txBody>
                    <a:bodyPr/>
                    <a:lstStyle/>
                    <a:p>
                      <a:pPr algn="just">
                        <a:lnSpc>
                          <a:spcPct val="100000"/>
                        </a:lnSpc>
                        <a:buNone/>
                      </a:pPr>
                      <a:r>
                        <a:rPr lang="sl-SI" sz="2000">
                          <a:effectLst/>
                        </a:rPr>
                        <a:t> </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x̄*</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s*</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x̄*</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s*</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801570146"/>
                  </a:ext>
                </a:extLst>
              </a:tr>
              <a:tr h="325873">
                <a:tc>
                  <a:txBody>
                    <a:bodyPr/>
                    <a:lstStyle/>
                    <a:p>
                      <a:pPr marL="457200" indent="-457200" algn="just">
                        <a:lnSpc>
                          <a:spcPct val="100000"/>
                        </a:lnSpc>
                        <a:buFont typeface="Arial" panose="020B0604020202020204" pitchFamily="34" charset="0"/>
                        <a:buChar char="•"/>
                      </a:pPr>
                      <a:r>
                        <a:rPr lang="sl-SI" sz="2000" dirty="0">
                          <a:solidFill>
                            <a:srgbClr val="FF0000"/>
                          </a:solidFill>
                          <a:effectLst/>
                        </a:rPr>
                        <a:t>Finančno nadomestilo (osebni dohodek)</a:t>
                      </a:r>
                      <a:endParaRPr lang="sl-SI" sz="20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solidFill>
                            <a:srgbClr val="FF0000"/>
                          </a:solidFill>
                          <a:effectLst/>
                        </a:rPr>
                        <a:t>2,9</a:t>
                      </a:r>
                      <a:endParaRPr lang="sl-SI" sz="20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solidFill>
                            <a:srgbClr val="FF0000"/>
                          </a:solidFill>
                          <a:effectLst/>
                        </a:rPr>
                        <a:t>1,1</a:t>
                      </a:r>
                      <a:endParaRPr lang="sl-SI" sz="20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solidFill>
                            <a:srgbClr val="FF0000"/>
                          </a:solidFill>
                          <a:effectLst/>
                        </a:rPr>
                        <a:t>2,6</a:t>
                      </a:r>
                      <a:endParaRPr lang="sl-SI" sz="20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solidFill>
                            <a:srgbClr val="FF0000"/>
                          </a:solidFill>
                          <a:effectLst/>
                        </a:rPr>
                        <a:t>1,0</a:t>
                      </a:r>
                      <a:endParaRPr lang="sl-SI" sz="20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746915554"/>
                  </a:ext>
                </a:extLst>
              </a:tr>
              <a:tr h="325873">
                <a:tc>
                  <a:txBody>
                    <a:bodyPr/>
                    <a:lstStyle/>
                    <a:p>
                      <a:pPr marL="457200" indent="-457200" algn="just">
                        <a:lnSpc>
                          <a:spcPct val="100000"/>
                        </a:lnSpc>
                        <a:buFont typeface="Arial" panose="020B0604020202020204" pitchFamily="34" charset="0"/>
                        <a:buChar char="•"/>
                      </a:pPr>
                      <a:r>
                        <a:rPr lang="sl-SI" sz="2000" dirty="0">
                          <a:effectLst/>
                        </a:rPr>
                        <a:t>Možnosti vseživljenjskega izobraževanja in učenja</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4,0</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0,9</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4,0</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0,8</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2084321907"/>
                  </a:ext>
                </a:extLst>
              </a:tr>
              <a:tr h="325873">
                <a:tc>
                  <a:txBody>
                    <a:bodyPr/>
                    <a:lstStyle/>
                    <a:p>
                      <a:pPr marL="457200" indent="-457200" algn="just">
                        <a:lnSpc>
                          <a:spcPct val="100000"/>
                        </a:lnSpc>
                        <a:buFont typeface="Arial" panose="020B0604020202020204" pitchFamily="34" charset="0"/>
                        <a:buChar char="•"/>
                      </a:pPr>
                      <a:r>
                        <a:rPr lang="sl-SI" sz="2000">
                          <a:effectLst/>
                        </a:rPr>
                        <a:t>Spodbudno okolje za osebnostno rast</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1,1</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3,5</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effectLst/>
                        </a:rPr>
                        <a:t>0,9</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549880363"/>
                  </a:ext>
                </a:extLst>
              </a:tr>
              <a:tr h="325873">
                <a:tc>
                  <a:txBody>
                    <a:bodyPr/>
                    <a:lstStyle/>
                    <a:p>
                      <a:pPr marL="457200" indent="-457200" algn="just">
                        <a:lnSpc>
                          <a:spcPct val="100000"/>
                        </a:lnSpc>
                        <a:buFont typeface="Arial" panose="020B0604020202020204" pitchFamily="34" charset="0"/>
                        <a:buChar char="•"/>
                      </a:pPr>
                      <a:r>
                        <a:rPr lang="sl-SI" sz="2000" dirty="0">
                          <a:effectLst/>
                        </a:rPr>
                        <a:t>Prijetno okolje za bivanje in družinsko življenje</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1,2</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3,4</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effectLst/>
                        </a:rPr>
                        <a:t>1,2</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964114529"/>
                  </a:ext>
                </a:extLst>
              </a:tr>
              <a:tr h="325873">
                <a:tc>
                  <a:txBody>
                    <a:bodyPr/>
                    <a:lstStyle/>
                    <a:p>
                      <a:pPr marL="457200" indent="-457200" algn="just">
                        <a:lnSpc>
                          <a:spcPct val="100000"/>
                        </a:lnSpc>
                        <a:buFont typeface="Arial" panose="020B0604020202020204" pitchFamily="34" charset="0"/>
                        <a:buChar char="•"/>
                      </a:pPr>
                      <a:r>
                        <a:rPr lang="sl-SI" sz="2000" dirty="0">
                          <a:effectLst/>
                        </a:rPr>
                        <a:t>Možnosti za mednarodno izmenjavo</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3,8</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1,0</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4,0</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0,8</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2958507962"/>
                  </a:ext>
                </a:extLst>
              </a:tr>
              <a:tr h="325873">
                <a:tc>
                  <a:txBody>
                    <a:bodyPr/>
                    <a:lstStyle/>
                    <a:p>
                      <a:pPr marL="457200" indent="-457200" algn="just">
                        <a:lnSpc>
                          <a:spcPct val="100000"/>
                        </a:lnSpc>
                        <a:buFont typeface="Arial" panose="020B0604020202020204" pitchFamily="34" charset="0"/>
                        <a:buChar char="•"/>
                      </a:pPr>
                      <a:r>
                        <a:rPr lang="sl-SI" sz="2000" dirty="0">
                          <a:solidFill>
                            <a:srgbClr val="FF0000"/>
                          </a:solidFill>
                          <a:effectLst/>
                        </a:rPr>
                        <a:t>Možnosti za izkoriščanje sobotnega leta</a:t>
                      </a:r>
                      <a:endParaRPr lang="sl-SI" sz="20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solidFill>
                            <a:srgbClr val="FF0000"/>
                          </a:solidFill>
                          <a:effectLst/>
                        </a:rPr>
                        <a:t>2,5</a:t>
                      </a:r>
                      <a:endParaRPr lang="sl-SI" sz="20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solidFill>
                            <a:srgbClr val="FF0000"/>
                          </a:solidFill>
                          <a:effectLst/>
                        </a:rPr>
                        <a:t>1,2</a:t>
                      </a:r>
                      <a:endParaRPr lang="sl-SI" sz="20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solidFill>
                            <a:srgbClr val="FF0000"/>
                          </a:solidFill>
                          <a:effectLst/>
                        </a:rPr>
                        <a:t>2,7</a:t>
                      </a:r>
                      <a:endParaRPr lang="sl-SI" sz="20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solidFill>
                            <a:srgbClr val="FF0000"/>
                          </a:solidFill>
                          <a:effectLst/>
                        </a:rPr>
                        <a:t>1,1</a:t>
                      </a:r>
                      <a:endParaRPr lang="sl-SI" sz="20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551493240"/>
                  </a:ext>
                </a:extLst>
              </a:tr>
              <a:tr h="325873">
                <a:tc>
                  <a:txBody>
                    <a:bodyPr/>
                    <a:lstStyle/>
                    <a:p>
                      <a:pPr marL="457200" indent="-457200" algn="just">
                        <a:lnSpc>
                          <a:spcPct val="100000"/>
                        </a:lnSpc>
                        <a:buFont typeface="Arial" panose="020B0604020202020204" pitchFamily="34" charset="0"/>
                        <a:buChar char="•"/>
                      </a:pPr>
                      <a:r>
                        <a:rPr lang="sl-SI" sz="2000" dirty="0">
                          <a:effectLst/>
                        </a:rPr>
                        <a:t>Ustvarjanje koristi za znanost</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3,7</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3,7</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0,8</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368235651"/>
                  </a:ext>
                </a:extLst>
              </a:tr>
              <a:tr h="325873">
                <a:tc>
                  <a:txBody>
                    <a:bodyPr/>
                    <a:lstStyle/>
                    <a:p>
                      <a:pPr marL="457200" indent="-457200" algn="just">
                        <a:lnSpc>
                          <a:spcPct val="100000"/>
                        </a:lnSpc>
                        <a:buFont typeface="Arial" panose="020B0604020202020204" pitchFamily="34" charset="0"/>
                        <a:buChar char="•"/>
                      </a:pPr>
                      <a:r>
                        <a:rPr lang="sl-SI" sz="2000">
                          <a:effectLst/>
                        </a:rPr>
                        <a:t>Ustvarjanje koristi za družbo</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3,7</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effectLst/>
                        </a:rPr>
                        <a:t>0,9</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496098066"/>
                  </a:ext>
                </a:extLst>
              </a:tr>
              <a:tr h="325873">
                <a:tc>
                  <a:txBody>
                    <a:bodyPr/>
                    <a:lstStyle/>
                    <a:p>
                      <a:pPr marL="457200" indent="-457200" algn="just">
                        <a:lnSpc>
                          <a:spcPct val="100000"/>
                        </a:lnSpc>
                        <a:buFont typeface="Arial" panose="020B0604020202020204" pitchFamily="34" charset="0"/>
                        <a:buChar char="•"/>
                      </a:pPr>
                      <a:r>
                        <a:rPr lang="sl-SI" sz="2000" dirty="0">
                          <a:effectLst/>
                        </a:rPr>
                        <a:t>»Zaščiten« položaj v času bolniške ali porodniške odsotnosti</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3,9</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1,1</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3,9</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tc>
                  <a:txBody>
                    <a:bodyPr/>
                    <a:lstStyle/>
                    <a:p>
                      <a:pPr algn="ctr">
                        <a:lnSpc>
                          <a:spcPct val="100000"/>
                        </a:lnSpc>
                        <a:buNone/>
                      </a:pPr>
                      <a:r>
                        <a:rPr lang="sl-SI" sz="2000" dirty="0">
                          <a:effectLst/>
                        </a:rPr>
                        <a:t>1,0</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462083723"/>
                  </a:ext>
                </a:extLst>
              </a:tr>
              <a:tr h="325873">
                <a:tc>
                  <a:txBody>
                    <a:bodyPr/>
                    <a:lstStyle/>
                    <a:p>
                      <a:pPr marL="457200" indent="-457200" algn="just">
                        <a:lnSpc>
                          <a:spcPct val="100000"/>
                        </a:lnSpc>
                        <a:buFont typeface="Arial" panose="020B0604020202020204" pitchFamily="34" charset="0"/>
                        <a:buChar char="•"/>
                      </a:pPr>
                      <a:r>
                        <a:rPr lang="sl-SI" sz="2000">
                          <a:effectLst/>
                        </a:rPr>
                        <a:t>Vključenost v evropske sheme mobilnosti</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3,6</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3,9</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effectLst/>
                        </a:rPr>
                        <a:t>0,8</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526763028"/>
                  </a:ext>
                </a:extLst>
              </a:tr>
              <a:tr h="325873">
                <a:tc>
                  <a:txBody>
                    <a:bodyPr/>
                    <a:lstStyle/>
                    <a:p>
                      <a:pPr marL="457200" indent="-457200" algn="just">
                        <a:lnSpc>
                          <a:spcPct val="100000"/>
                        </a:lnSpc>
                        <a:buFont typeface="Arial" panose="020B0604020202020204" pitchFamily="34" charset="0"/>
                        <a:buChar char="•"/>
                      </a:pPr>
                      <a:r>
                        <a:rPr lang="sl-SI" sz="2000">
                          <a:effectLst/>
                        </a:rPr>
                        <a:t>Ukrep mladih raziskovalcev</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3,5</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1,2</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3,7</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4253706149"/>
                  </a:ext>
                </a:extLst>
              </a:tr>
              <a:tr h="1003411">
                <a:tc>
                  <a:txBody>
                    <a:bodyPr/>
                    <a:lstStyle/>
                    <a:p>
                      <a:pPr marL="457200" indent="-457200" algn="just">
                        <a:lnSpc>
                          <a:spcPct val="100000"/>
                        </a:lnSpc>
                        <a:buFont typeface="Arial" panose="020B0604020202020204" pitchFamily="34" charset="0"/>
                        <a:buChar char="•"/>
                      </a:pPr>
                      <a:r>
                        <a:rPr lang="sl-SI" sz="2000" dirty="0">
                          <a:effectLst/>
                        </a:rPr>
                        <a:t>Drugi ukrepi MVZI za izgraditev samostojne raziskovalne kariere (npr. spodbujanje mobilnosti med akademskim in gospodarskim sektorjem, zagotavljanje enakih možnosti, spodbujanje odprte znanosti ipd.)</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effectLst/>
                        </a:rPr>
                        <a:t>3,1</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1,0</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a:effectLst/>
                        </a:rPr>
                        <a:t>3,1</a:t>
                      </a:r>
                      <a:endParaRPr lang="sl-SI" sz="200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000" dirty="0">
                          <a:effectLst/>
                        </a:rPr>
                        <a:t>0,9</a:t>
                      </a:r>
                      <a:endParaRPr lang="sl-SI" sz="2000" dirty="0">
                        <a:effectLst/>
                        <a:latin typeface="Times New Roman" panose="02020603050405020304" pitchFamily="18"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328829031"/>
                  </a:ext>
                </a:extLst>
              </a:tr>
            </a:tbl>
          </a:graphicData>
        </a:graphic>
      </p:graphicFrame>
    </p:spTree>
    <p:extLst>
      <p:ext uri="{BB962C8B-B14F-4D97-AF65-F5344CB8AC3E}">
        <p14:creationId xmlns:p14="http://schemas.microsoft.com/office/powerpoint/2010/main" val="43219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A0FB-FD45-904A-F37B-E66089E31487}"/>
              </a:ext>
            </a:extLst>
          </p:cNvPr>
          <p:cNvSpPr>
            <a:spLocks noGrp="1"/>
          </p:cNvSpPr>
          <p:nvPr>
            <p:ph type="title"/>
          </p:nvPr>
        </p:nvSpPr>
        <p:spPr>
          <a:xfrm>
            <a:off x="838200" y="1"/>
            <a:ext cx="10515600" cy="1256144"/>
          </a:xfrm>
        </p:spPr>
        <p:txBody>
          <a:bodyPr>
            <a:normAutofit fontScale="90000"/>
          </a:bodyPr>
          <a:lstStyle/>
          <a:p>
            <a:pPr algn="ctr"/>
            <a:r>
              <a:rPr lang="en-GB" sz="4000" b="1" dirty="0" err="1">
                <a:latin typeface="Univerza Sans" panose="00000600000000000000" pitchFamily="2" charset="-18"/>
                <a:ea typeface="Univerza Sans" panose="00000600000000000000" pitchFamily="2" charset="-18"/>
              </a:rPr>
              <a:t>Različni</a:t>
            </a:r>
            <a:r>
              <a:rPr lang="en-GB" sz="4000" b="1" dirty="0">
                <a:latin typeface="Univerza Sans" panose="00000600000000000000" pitchFamily="2" charset="-18"/>
                <a:ea typeface="Univerza Sans" panose="00000600000000000000" pitchFamily="2" charset="-18"/>
              </a:rPr>
              <a:t> </a:t>
            </a:r>
            <a:r>
              <a:rPr lang="en-GB" sz="4000" b="1" dirty="0" err="1">
                <a:latin typeface="Univerza Sans" panose="00000600000000000000" pitchFamily="2" charset="-18"/>
                <a:ea typeface="Univerza Sans" panose="00000600000000000000" pitchFamily="2" charset="-18"/>
              </a:rPr>
              <a:t>pogledi</a:t>
            </a:r>
            <a:r>
              <a:rPr lang="en-GB" sz="4000" b="1" dirty="0">
                <a:latin typeface="Univerza Sans" panose="00000600000000000000" pitchFamily="2" charset="-18"/>
                <a:ea typeface="Univerza Sans" panose="00000600000000000000" pitchFamily="2" charset="-18"/>
              </a:rPr>
              <a:t> </a:t>
            </a:r>
            <a:r>
              <a:rPr lang="en-GB" sz="4000" b="1" dirty="0" err="1">
                <a:latin typeface="Univerza Sans" panose="00000600000000000000" pitchFamily="2" charset="-18"/>
                <a:ea typeface="Univerza Sans" panose="00000600000000000000" pitchFamily="2" charset="-18"/>
              </a:rPr>
              <a:t>na</a:t>
            </a:r>
            <a:r>
              <a:rPr lang="en-GB" sz="4000" b="1" dirty="0">
                <a:latin typeface="Univerza Sans" panose="00000600000000000000" pitchFamily="2" charset="-18"/>
                <a:ea typeface="Univerza Sans" panose="00000600000000000000" pitchFamily="2" charset="-18"/>
              </a:rPr>
              <a:t> </a:t>
            </a:r>
            <a:r>
              <a:rPr lang="en-GB" sz="4000" b="1" dirty="0" err="1">
                <a:latin typeface="Univerza Sans" panose="00000600000000000000" pitchFamily="2" charset="-18"/>
                <a:ea typeface="Univerza Sans" panose="00000600000000000000" pitchFamily="2" charset="-18"/>
              </a:rPr>
              <a:t>spremenljivke</a:t>
            </a:r>
            <a:r>
              <a:rPr lang="en-GB" sz="4000" b="1" dirty="0">
                <a:latin typeface="Univerza Sans" panose="00000600000000000000" pitchFamily="2" charset="-18"/>
                <a:ea typeface="Univerza Sans" panose="00000600000000000000" pitchFamily="2" charset="-18"/>
              </a:rPr>
              <a:t> </a:t>
            </a:r>
            <a:r>
              <a:rPr lang="en-GB" sz="4000" b="1" dirty="0" err="1">
                <a:latin typeface="Univerza Sans" panose="00000600000000000000" pitchFamily="2" charset="-18"/>
                <a:ea typeface="Univerza Sans" panose="00000600000000000000" pitchFamily="2" charset="-18"/>
              </a:rPr>
              <a:t>privlačnosti</a:t>
            </a:r>
            <a:r>
              <a:rPr lang="en-GB" sz="4000" b="1" dirty="0">
                <a:latin typeface="Univerza Sans" panose="00000600000000000000" pitchFamily="2" charset="-18"/>
                <a:ea typeface="Univerza Sans" panose="00000600000000000000" pitchFamily="2" charset="-18"/>
              </a:rPr>
              <a:t> </a:t>
            </a:r>
            <a:r>
              <a:rPr lang="en-GB" sz="4000" b="1" dirty="0" err="1">
                <a:latin typeface="Univerza Sans" panose="00000600000000000000" pitchFamily="2" charset="-18"/>
                <a:ea typeface="Univerza Sans" panose="00000600000000000000" pitchFamily="2" charset="-18"/>
              </a:rPr>
              <a:t>kariernega</a:t>
            </a:r>
            <a:r>
              <a:rPr lang="en-GB" sz="4000" b="1" dirty="0">
                <a:latin typeface="Univerza Sans" panose="00000600000000000000" pitchFamily="2" charset="-18"/>
                <a:ea typeface="Univerza Sans" panose="00000600000000000000" pitchFamily="2" charset="-18"/>
              </a:rPr>
              <a:t> </a:t>
            </a:r>
            <a:r>
              <a:rPr lang="en-GB" sz="4000" b="1" dirty="0" err="1">
                <a:latin typeface="Univerza Sans" panose="00000600000000000000" pitchFamily="2" charset="-18"/>
                <a:ea typeface="Univerza Sans" panose="00000600000000000000" pitchFamily="2" charset="-18"/>
              </a:rPr>
              <a:t>sistema</a:t>
            </a:r>
            <a:r>
              <a:rPr lang="en-GB" sz="4000" b="1" dirty="0">
                <a:latin typeface="Univerza Sans" panose="00000600000000000000" pitchFamily="2" charset="-18"/>
                <a:ea typeface="Univerza Sans" panose="00000600000000000000" pitchFamily="2" charset="-18"/>
              </a:rPr>
              <a:t> …</a:t>
            </a:r>
            <a:br>
              <a:rPr lang="en-GB" sz="4000" b="1" dirty="0">
                <a:latin typeface="Univerza Sans" panose="00000600000000000000" pitchFamily="2" charset="-18"/>
                <a:ea typeface="Univerza Sans" panose="00000600000000000000" pitchFamily="2" charset="-18"/>
              </a:rPr>
            </a:br>
            <a:r>
              <a:rPr lang="en-GB" sz="2200" b="1" dirty="0">
                <a:latin typeface="Univerza Sans" panose="00000600000000000000" pitchFamily="2" charset="-18"/>
                <a:ea typeface="Univerza Sans" panose="00000600000000000000" pitchFamily="2" charset="-18"/>
              </a:rPr>
              <a:t>(1 = </a:t>
            </a:r>
            <a:r>
              <a:rPr lang="en-GB" sz="2200" b="1" dirty="0" err="1">
                <a:latin typeface="Univerza Sans" panose="00000600000000000000" pitchFamily="2" charset="-18"/>
                <a:ea typeface="Univerza Sans" panose="00000600000000000000" pitchFamily="2" charset="-18"/>
              </a:rPr>
              <a:t>sploh</a:t>
            </a:r>
            <a:r>
              <a:rPr lang="en-GB" sz="2200" b="1" dirty="0">
                <a:latin typeface="Univerza Sans" panose="00000600000000000000" pitchFamily="2" charset="-18"/>
                <a:ea typeface="Univerza Sans" panose="00000600000000000000" pitchFamily="2" charset="-18"/>
              </a:rPr>
              <a:t> se ne </a:t>
            </a:r>
            <a:r>
              <a:rPr lang="en-GB" sz="2200" b="1" dirty="0" err="1">
                <a:latin typeface="Univerza Sans" panose="00000600000000000000" pitchFamily="2" charset="-18"/>
                <a:ea typeface="Univerza Sans" panose="00000600000000000000" pitchFamily="2" charset="-18"/>
              </a:rPr>
              <a:t>strinjam</a:t>
            </a:r>
            <a:r>
              <a:rPr lang="en-GB" sz="2200" b="1" dirty="0">
                <a:latin typeface="Univerza Sans" panose="00000600000000000000" pitchFamily="2" charset="-18"/>
                <a:ea typeface="Univerza Sans" panose="00000600000000000000" pitchFamily="2" charset="-18"/>
              </a:rPr>
              <a:t>, 5 = </a:t>
            </a:r>
            <a:r>
              <a:rPr lang="en-GB" sz="2200" b="1" dirty="0" err="1">
                <a:latin typeface="Univerza Sans" panose="00000600000000000000" pitchFamily="2" charset="-18"/>
                <a:ea typeface="Univerza Sans" panose="00000600000000000000" pitchFamily="2" charset="-18"/>
              </a:rPr>
              <a:t>popolnoma</a:t>
            </a:r>
            <a:r>
              <a:rPr lang="en-GB" sz="2200" b="1" dirty="0">
                <a:latin typeface="Univerza Sans" panose="00000600000000000000" pitchFamily="2" charset="-18"/>
                <a:ea typeface="Univerza Sans" panose="00000600000000000000" pitchFamily="2" charset="-18"/>
              </a:rPr>
              <a:t> se </a:t>
            </a:r>
            <a:r>
              <a:rPr lang="en-GB" sz="2200" b="1" dirty="0" err="1">
                <a:latin typeface="Univerza Sans" panose="00000600000000000000" pitchFamily="2" charset="-18"/>
                <a:ea typeface="Univerza Sans" panose="00000600000000000000" pitchFamily="2" charset="-18"/>
              </a:rPr>
              <a:t>strinjam</a:t>
            </a:r>
            <a:r>
              <a:rPr lang="en-GB" sz="2200" b="1" dirty="0">
                <a:latin typeface="Univerza Sans" panose="00000600000000000000" pitchFamily="2" charset="-18"/>
                <a:ea typeface="Univerza Sans" panose="00000600000000000000" pitchFamily="2" charset="-18"/>
              </a:rPr>
              <a:t>)</a:t>
            </a:r>
            <a:endParaRPr lang="sl-SI" sz="2200" b="1" dirty="0">
              <a:latin typeface="Univerza Sans" panose="00000600000000000000" pitchFamily="2" charset="-18"/>
              <a:ea typeface="Univerza Sans" panose="00000600000000000000" pitchFamily="2" charset="-18"/>
            </a:endParaRPr>
          </a:p>
        </p:txBody>
      </p:sp>
      <p:graphicFrame>
        <p:nvGraphicFramePr>
          <p:cNvPr id="4" name="Content Placeholder 3">
            <a:extLst>
              <a:ext uri="{FF2B5EF4-FFF2-40B4-BE49-F238E27FC236}">
                <a16:creationId xmlns:a16="http://schemas.microsoft.com/office/drawing/2014/main" id="{B9BE51CC-84FA-C80C-D893-CCA1733E4D25}"/>
              </a:ext>
            </a:extLst>
          </p:cNvPr>
          <p:cNvGraphicFramePr>
            <a:graphicFrameLocks noGrp="1"/>
          </p:cNvGraphicFramePr>
          <p:nvPr>
            <p:ph idx="1"/>
            <p:extLst>
              <p:ext uri="{D42A27DB-BD31-4B8C-83A1-F6EECF244321}">
                <p14:modId xmlns:p14="http://schemas.microsoft.com/office/powerpoint/2010/main" val="3927675374"/>
              </p:ext>
            </p:extLst>
          </p:nvPr>
        </p:nvGraphicFramePr>
        <p:xfrm>
          <a:off x="1" y="1256145"/>
          <a:ext cx="12192000" cy="5412511"/>
        </p:xfrm>
        <a:graphic>
          <a:graphicData uri="http://schemas.openxmlformats.org/drawingml/2006/table">
            <a:tbl>
              <a:tblPr firstRow="1" firstCol="1" bandRow="1">
                <a:tableStyleId>{5C22544A-7EE6-4342-B048-85BDC9FD1C3A}</a:tableStyleId>
              </a:tblPr>
              <a:tblGrid>
                <a:gridCol w="2661866">
                  <a:extLst>
                    <a:ext uri="{9D8B030D-6E8A-4147-A177-3AD203B41FA5}">
                      <a16:colId xmlns:a16="http://schemas.microsoft.com/office/drawing/2014/main" val="109789141"/>
                    </a:ext>
                  </a:extLst>
                </a:gridCol>
                <a:gridCol w="7479660">
                  <a:extLst>
                    <a:ext uri="{9D8B030D-6E8A-4147-A177-3AD203B41FA5}">
                      <a16:colId xmlns:a16="http://schemas.microsoft.com/office/drawing/2014/main" val="642070699"/>
                    </a:ext>
                  </a:extLst>
                </a:gridCol>
                <a:gridCol w="1009827">
                  <a:extLst>
                    <a:ext uri="{9D8B030D-6E8A-4147-A177-3AD203B41FA5}">
                      <a16:colId xmlns:a16="http://schemas.microsoft.com/office/drawing/2014/main" val="160358540"/>
                    </a:ext>
                  </a:extLst>
                </a:gridCol>
                <a:gridCol w="1040647">
                  <a:extLst>
                    <a:ext uri="{9D8B030D-6E8A-4147-A177-3AD203B41FA5}">
                      <a16:colId xmlns:a16="http://schemas.microsoft.com/office/drawing/2014/main" val="3112598407"/>
                    </a:ext>
                  </a:extLst>
                </a:gridCol>
              </a:tblGrid>
              <a:tr h="310117">
                <a:tc>
                  <a:txBody>
                    <a:bodyPr/>
                    <a:lstStyle/>
                    <a:p>
                      <a:pPr algn="just">
                        <a:lnSpc>
                          <a:spcPct val="100000"/>
                        </a:lnSpc>
                        <a:buNone/>
                      </a:pPr>
                      <a:r>
                        <a:rPr lang="sl-SI" sz="2000">
                          <a:effectLst/>
                          <a:latin typeface="+mn-lt"/>
                        </a:rPr>
                        <a:t> </a:t>
                      </a:r>
                      <a:endParaRPr lang="sl-SI" sz="2000">
                        <a:effectLst/>
                        <a:latin typeface="+mn-lt"/>
                        <a:ea typeface="Aptos" panose="020B0004020202020204" pitchFamily="34" charset="0"/>
                        <a:cs typeface="Arial" panose="020B0604020202020204" pitchFamily="34" charset="0"/>
                      </a:endParaRPr>
                    </a:p>
                  </a:txBody>
                  <a:tcPr marL="12173" marR="12173" marT="0" marB="0"/>
                </a:tc>
                <a:tc>
                  <a:txBody>
                    <a:bodyPr/>
                    <a:lstStyle/>
                    <a:p>
                      <a:pPr>
                        <a:lnSpc>
                          <a:spcPct val="100000"/>
                        </a:lnSpc>
                        <a:buNone/>
                      </a:pPr>
                      <a:endParaRPr lang="sl-SI" sz="2000">
                        <a:effectLst/>
                        <a:latin typeface="+mn-lt"/>
                        <a:cs typeface="Arial" panose="020B0604020202020204" pitchFamily="34" charset="0"/>
                      </a:endParaRPr>
                    </a:p>
                  </a:txBody>
                  <a:tcPr marL="12173" marR="12173" marT="0" marB="0"/>
                </a:tc>
                <a:tc>
                  <a:txBody>
                    <a:bodyPr/>
                    <a:lstStyle/>
                    <a:p>
                      <a:pPr algn="just">
                        <a:lnSpc>
                          <a:spcPct val="100000"/>
                        </a:lnSpc>
                        <a:buNone/>
                      </a:pPr>
                      <a:r>
                        <a:rPr lang="sl-SI" sz="2000">
                          <a:effectLst/>
                          <a:latin typeface="+mn-lt"/>
                        </a:rPr>
                        <a:t>x̄*</a:t>
                      </a:r>
                      <a:endParaRPr lang="sl-SI" sz="2000">
                        <a:effectLst/>
                        <a:latin typeface="+mn-lt"/>
                        <a:ea typeface="Aptos" panose="020B0004020202020204" pitchFamily="34" charset="0"/>
                        <a:cs typeface="Arial" panose="020B0604020202020204" pitchFamily="34" charset="0"/>
                      </a:endParaRPr>
                    </a:p>
                  </a:txBody>
                  <a:tcPr marL="12173" marR="12173" marT="0" marB="0"/>
                </a:tc>
                <a:tc>
                  <a:txBody>
                    <a:bodyPr/>
                    <a:lstStyle/>
                    <a:p>
                      <a:pPr algn="just">
                        <a:lnSpc>
                          <a:spcPct val="100000"/>
                        </a:lnSpc>
                        <a:buNone/>
                      </a:pPr>
                      <a:r>
                        <a:rPr lang="sl-SI" sz="2000">
                          <a:effectLst/>
                          <a:latin typeface="+mn-lt"/>
                        </a:rPr>
                        <a:t>s*</a:t>
                      </a:r>
                      <a:endParaRPr lang="sl-SI" sz="2000">
                        <a:effectLst/>
                        <a:latin typeface="+mn-lt"/>
                        <a:ea typeface="Aptos" panose="020B0004020202020204" pitchFamily="34" charset="0"/>
                        <a:cs typeface="Arial" panose="020B0604020202020204" pitchFamily="34" charset="0"/>
                      </a:endParaRPr>
                    </a:p>
                  </a:txBody>
                  <a:tcPr marL="12173" marR="12173" marT="0" marB="0"/>
                </a:tc>
                <a:extLst>
                  <a:ext uri="{0D108BD9-81ED-4DB2-BD59-A6C34878D82A}">
                    <a16:rowId xmlns:a16="http://schemas.microsoft.com/office/drawing/2014/main" val="4123502642"/>
                  </a:ext>
                </a:extLst>
              </a:tr>
              <a:tr h="473918">
                <a:tc rowSpan="3">
                  <a:txBody>
                    <a:bodyPr/>
                    <a:lstStyle/>
                    <a:p>
                      <a:pPr algn="ctr">
                        <a:lnSpc>
                          <a:spcPct val="100000"/>
                        </a:lnSpc>
                        <a:buNone/>
                      </a:pPr>
                      <a:r>
                        <a:rPr lang="sl-SI" sz="2000" dirty="0">
                          <a:solidFill>
                            <a:srgbClr val="FF0000"/>
                          </a:solidFill>
                          <a:effectLst/>
                          <a:latin typeface="+mn-lt"/>
                        </a:rPr>
                        <a:t>OCENJEVANJE IN NAGRAJEVANJE RAZISKOVALCEV</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nSpc>
                          <a:spcPct val="100000"/>
                        </a:lnSpc>
                        <a:buNone/>
                      </a:pPr>
                      <a:r>
                        <a:rPr lang="sl-SI" sz="2000" dirty="0">
                          <a:solidFill>
                            <a:srgbClr val="FF0000"/>
                          </a:solidFill>
                          <a:effectLst/>
                          <a:latin typeface="+mn-lt"/>
                        </a:rPr>
                        <a:t>Zdi se mi, da je ocenjevanje uspešnosti raziskovalcev ustrezno.</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a:solidFill>
                            <a:srgbClr val="FF0000"/>
                          </a:solidFill>
                          <a:effectLst/>
                          <a:latin typeface="+mn-lt"/>
                        </a:rPr>
                        <a:t>2,5</a:t>
                      </a:r>
                      <a:endParaRPr lang="sl-SI" sz="200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a:solidFill>
                            <a:srgbClr val="FF0000"/>
                          </a:solidFill>
                          <a:effectLst/>
                          <a:latin typeface="+mn-lt"/>
                        </a:rPr>
                        <a:t>0,9</a:t>
                      </a:r>
                      <a:endParaRPr lang="sl-SI" sz="200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extLst>
                  <a:ext uri="{0D108BD9-81ED-4DB2-BD59-A6C34878D82A}">
                    <a16:rowId xmlns:a16="http://schemas.microsoft.com/office/drawing/2014/main" val="397797834"/>
                  </a:ext>
                </a:extLst>
              </a:tr>
              <a:tr h="473918">
                <a:tc vMerge="1">
                  <a:txBody>
                    <a:bodyPr/>
                    <a:lstStyle/>
                    <a:p>
                      <a:endParaRPr lang="sl-SI"/>
                    </a:p>
                  </a:txBody>
                  <a:tcPr/>
                </a:tc>
                <a:tc>
                  <a:txBody>
                    <a:bodyPr/>
                    <a:lstStyle/>
                    <a:p>
                      <a:pPr>
                        <a:lnSpc>
                          <a:spcPct val="100000"/>
                        </a:lnSpc>
                        <a:buNone/>
                      </a:pPr>
                      <a:r>
                        <a:rPr lang="sl-SI" sz="2000" dirty="0">
                          <a:solidFill>
                            <a:srgbClr val="FF0000"/>
                          </a:solidFill>
                          <a:effectLst/>
                          <a:latin typeface="+mn-lt"/>
                        </a:rPr>
                        <a:t>Zdi se mi, da je nagrajevanje kakovostnih raziskovalcev ustrezno.</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solidFill>
                            <a:srgbClr val="FF0000"/>
                          </a:solidFill>
                          <a:effectLst/>
                          <a:latin typeface="+mn-lt"/>
                        </a:rPr>
                        <a:t>2,4</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solidFill>
                            <a:srgbClr val="FF0000"/>
                          </a:solidFill>
                          <a:effectLst/>
                          <a:latin typeface="+mn-lt"/>
                        </a:rPr>
                        <a:t>1,0</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extLst>
                  <a:ext uri="{0D108BD9-81ED-4DB2-BD59-A6C34878D82A}">
                    <a16:rowId xmlns:a16="http://schemas.microsoft.com/office/drawing/2014/main" val="1259812478"/>
                  </a:ext>
                </a:extLst>
              </a:tr>
              <a:tr h="613440">
                <a:tc vMerge="1">
                  <a:txBody>
                    <a:bodyPr/>
                    <a:lstStyle/>
                    <a:p>
                      <a:endParaRPr lang="sl-SI"/>
                    </a:p>
                  </a:txBody>
                  <a:tcPr/>
                </a:tc>
                <a:tc>
                  <a:txBody>
                    <a:bodyPr/>
                    <a:lstStyle/>
                    <a:p>
                      <a:pPr>
                        <a:lnSpc>
                          <a:spcPct val="100000"/>
                        </a:lnSpc>
                        <a:buNone/>
                      </a:pPr>
                      <a:r>
                        <a:rPr lang="sl-SI" sz="2000">
                          <a:effectLst/>
                          <a:latin typeface="+mn-lt"/>
                        </a:rPr>
                        <a:t>Zdi se mi, da bi moralo biti nagrajevanje kakovostnih raziskovalcev predvsem finančno.</a:t>
                      </a:r>
                      <a:endParaRPr lang="sl-SI" sz="2000">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solidFill>
                            <a:schemeClr val="tx1"/>
                          </a:solidFill>
                          <a:effectLst/>
                          <a:latin typeface="+mn-lt"/>
                        </a:rPr>
                        <a:t>3,4</a:t>
                      </a:r>
                      <a:endParaRPr lang="sl-SI" sz="2000" dirty="0">
                        <a:solidFill>
                          <a:schemeClr val="tx1"/>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a:effectLst/>
                          <a:latin typeface="+mn-lt"/>
                        </a:rPr>
                        <a:t>1,0</a:t>
                      </a:r>
                      <a:endParaRPr lang="sl-SI" sz="2000">
                        <a:effectLst/>
                        <a:latin typeface="+mn-lt"/>
                        <a:ea typeface="Aptos" panose="020B0004020202020204" pitchFamily="34" charset="0"/>
                        <a:cs typeface="Arial" panose="020B0604020202020204" pitchFamily="34" charset="0"/>
                      </a:endParaRPr>
                    </a:p>
                  </a:txBody>
                  <a:tcPr marL="12173" marR="12173" marT="0" marB="0" anchor="ctr"/>
                </a:tc>
                <a:extLst>
                  <a:ext uri="{0D108BD9-81ED-4DB2-BD59-A6C34878D82A}">
                    <a16:rowId xmlns:a16="http://schemas.microsoft.com/office/drawing/2014/main" val="3980455174"/>
                  </a:ext>
                </a:extLst>
              </a:tr>
              <a:tr h="613440">
                <a:tc>
                  <a:txBody>
                    <a:bodyPr/>
                    <a:lstStyle/>
                    <a:p>
                      <a:pPr algn="ctr">
                        <a:lnSpc>
                          <a:spcPct val="100000"/>
                        </a:lnSpc>
                        <a:buNone/>
                      </a:pPr>
                      <a:r>
                        <a:rPr lang="sl-SI" sz="2000">
                          <a:effectLst/>
                          <a:latin typeface="+mn-lt"/>
                        </a:rPr>
                        <a:t>MOBILNOST</a:t>
                      </a:r>
                      <a:endParaRPr lang="sl-SI" sz="2000">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nSpc>
                          <a:spcPct val="100000"/>
                        </a:lnSpc>
                        <a:buNone/>
                      </a:pPr>
                      <a:r>
                        <a:rPr lang="sl-SI" sz="2000" dirty="0">
                          <a:effectLst/>
                          <a:latin typeface="+mn-lt"/>
                        </a:rPr>
                        <a:t>Zdi se mi, da je mobilnost, npr. zahtevana za habilitacijo, ovira kariernemu razvoju.</a:t>
                      </a:r>
                      <a:endParaRPr lang="sl-SI" sz="2000" dirty="0">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solidFill>
                            <a:schemeClr val="tx1"/>
                          </a:solidFill>
                          <a:effectLst/>
                          <a:latin typeface="+mn-lt"/>
                        </a:rPr>
                        <a:t>3,2</a:t>
                      </a:r>
                      <a:endParaRPr lang="sl-SI" sz="2000" dirty="0">
                        <a:solidFill>
                          <a:schemeClr val="tx1"/>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a:effectLst/>
                          <a:latin typeface="+mn-lt"/>
                        </a:rPr>
                        <a:t>1,2</a:t>
                      </a:r>
                      <a:endParaRPr lang="sl-SI" sz="2000">
                        <a:effectLst/>
                        <a:latin typeface="+mn-lt"/>
                        <a:ea typeface="Aptos" panose="020B0004020202020204" pitchFamily="34" charset="0"/>
                        <a:cs typeface="Arial" panose="020B0604020202020204" pitchFamily="34" charset="0"/>
                      </a:endParaRPr>
                    </a:p>
                  </a:txBody>
                  <a:tcPr marL="12173" marR="12173" marT="0" marB="0" anchor="ctr"/>
                </a:tc>
                <a:extLst>
                  <a:ext uri="{0D108BD9-81ED-4DB2-BD59-A6C34878D82A}">
                    <a16:rowId xmlns:a16="http://schemas.microsoft.com/office/drawing/2014/main" val="1826635111"/>
                  </a:ext>
                </a:extLst>
              </a:tr>
              <a:tr h="473918">
                <a:tc rowSpan="2">
                  <a:txBody>
                    <a:bodyPr/>
                    <a:lstStyle/>
                    <a:p>
                      <a:pPr algn="ctr">
                        <a:lnSpc>
                          <a:spcPct val="100000"/>
                        </a:lnSpc>
                        <a:buNone/>
                      </a:pPr>
                      <a:r>
                        <a:rPr lang="sl-SI" sz="2000" dirty="0">
                          <a:solidFill>
                            <a:srgbClr val="FF0000"/>
                          </a:solidFill>
                          <a:effectLst/>
                          <a:latin typeface="+mn-lt"/>
                        </a:rPr>
                        <a:t>POROČANJE/</a:t>
                      </a:r>
                    </a:p>
                    <a:p>
                      <a:pPr algn="ctr">
                        <a:lnSpc>
                          <a:spcPct val="100000"/>
                        </a:lnSpc>
                        <a:buNone/>
                      </a:pPr>
                      <a:r>
                        <a:rPr lang="sl-SI" sz="2000" dirty="0">
                          <a:solidFill>
                            <a:srgbClr val="FF0000"/>
                          </a:solidFill>
                          <a:effectLst/>
                          <a:latin typeface="+mn-lt"/>
                        </a:rPr>
                        <a:t>ADMINISTRACIJA</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nSpc>
                          <a:spcPct val="100000"/>
                        </a:lnSpc>
                        <a:buNone/>
                      </a:pPr>
                      <a:r>
                        <a:rPr lang="sl-SI" sz="2000" dirty="0">
                          <a:solidFill>
                            <a:srgbClr val="FF0000"/>
                          </a:solidFill>
                          <a:effectLst/>
                          <a:latin typeface="+mn-lt"/>
                        </a:rPr>
                        <a:t>Zdi se mi, da je administracija pri raziskovalnem delu enostavna.</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solidFill>
                            <a:srgbClr val="FF0000"/>
                          </a:solidFill>
                          <a:effectLst/>
                          <a:latin typeface="+mn-lt"/>
                        </a:rPr>
                        <a:t>1,9</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solidFill>
                            <a:srgbClr val="FF0000"/>
                          </a:solidFill>
                          <a:effectLst/>
                          <a:latin typeface="+mn-lt"/>
                        </a:rPr>
                        <a:t>0,9</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extLst>
                  <a:ext uri="{0D108BD9-81ED-4DB2-BD59-A6C34878D82A}">
                    <a16:rowId xmlns:a16="http://schemas.microsoft.com/office/drawing/2014/main" val="2753459952"/>
                  </a:ext>
                </a:extLst>
              </a:tr>
              <a:tr h="613440">
                <a:tc vMerge="1">
                  <a:txBody>
                    <a:bodyPr/>
                    <a:lstStyle/>
                    <a:p>
                      <a:endParaRPr lang="sl-SI"/>
                    </a:p>
                  </a:txBody>
                  <a:tcPr/>
                </a:tc>
                <a:tc>
                  <a:txBody>
                    <a:bodyPr/>
                    <a:lstStyle/>
                    <a:p>
                      <a:pPr>
                        <a:lnSpc>
                          <a:spcPct val="100000"/>
                        </a:lnSpc>
                        <a:buNone/>
                      </a:pPr>
                      <a:r>
                        <a:rPr lang="sl-SI" sz="2000" dirty="0">
                          <a:solidFill>
                            <a:srgbClr val="FF0000"/>
                          </a:solidFill>
                          <a:effectLst/>
                          <a:latin typeface="+mn-lt"/>
                        </a:rPr>
                        <a:t>Zdi se mi, da imamo zadostno podporo strokovnih služb pri prijavljanju in administriranju projektov.</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solidFill>
                            <a:srgbClr val="FF0000"/>
                          </a:solidFill>
                          <a:effectLst/>
                          <a:latin typeface="+mn-lt"/>
                        </a:rPr>
                        <a:t>2,5</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solidFill>
                            <a:srgbClr val="FF0000"/>
                          </a:solidFill>
                          <a:effectLst/>
                          <a:latin typeface="+mn-lt"/>
                        </a:rPr>
                        <a:t>1,1</a:t>
                      </a:r>
                      <a:endParaRPr lang="sl-SI" sz="2000" dirty="0">
                        <a:solidFill>
                          <a:srgbClr val="FF0000"/>
                        </a:solidFill>
                        <a:effectLst/>
                        <a:latin typeface="+mn-lt"/>
                        <a:ea typeface="Aptos" panose="020B0004020202020204" pitchFamily="34" charset="0"/>
                        <a:cs typeface="Arial" panose="020B0604020202020204" pitchFamily="34" charset="0"/>
                      </a:endParaRPr>
                    </a:p>
                  </a:txBody>
                  <a:tcPr marL="12173" marR="12173" marT="0" marB="0" anchor="ctr"/>
                </a:tc>
                <a:extLst>
                  <a:ext uri="{0D108BD9-81ED-4DB2-BD59-A6C34878D82A}">
                    <a16:rowId xmlns:a16="http://schemas.microsoft.com/office/drawing/2014/main" val="3623601945"/>
                  </a:ext>
                </a:extLst>
              </a:tr>
              <a:tr h="613440">
                <a:tc rowSpan="3">
                  <a:txBody>
                    <a:bodyPr/>
                    <a:lstStyle/>
                    <a:p>
                      <a:pPr algn="ctr">
                        <a:lnSpc>
                          <a:spcPct val="100000"/>
                        </a:lnSpc>
                        <a:buNone/>
                      </a:pPr>
                      <a:r>
                        <a:rPr lang="sl-SI" sz="2000">
                          <a:effectLst/>
                          <a:latin typeface="+mn-lt"/>
                        </a:rPr>
                        <a:t>SODELOVANJE</a:t>
                      </a:r>
                    </a:p>
                    <a:p>
                      <a:pPr algn="ctr">
                        <a:lnSpc>
                          <a:spcPct val="100000"/>
                        </a:lnSpc>
                        <a:buNone/>
                      </a:pPr>
                      <a:r>
                        <a:rPr lang="sl-SI" sz="2000">
                          <a:effectLst/>
                          <a:latin typeface="+mn-lt"/>
                        </a:rPr>
                        <a:t>Z GOSPODARSTVOM</a:t>
                      </a:r>
                      <a:endParaRPr lang="sl-SI" sz="2000">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nSpc>
                          <a:spcPct val="100000"/>
                        </a:lnSpc>
                        <a:buNone/>
                      </a:pPr>
                      <a:r>
                        <a:rPr lang="sl-SI" sz="2000">
                          <a:effectLst/>
                          <a:latin typeface="+mn-lt"/>
                        </a:rPr>
                        <a:t>Zdi se mi, da za aplikativne projekte ARIS zahteva prevelike vložke podjetij.</a:t>
                      </a:r>
                      <a:endParaRPr lang="sl-SI" sz="2000">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solidFill>
                            <a:schemeClr val="tx1"/>
                          </a:solidFill>
                          <a:effectLst/>
                          <a:latin typeface="+mn-lt"/>
                        </a:rPr>
                        <a:t>3,5</a:t>
                      </a:r>
                      <a:endParaRPr lang="sl-SI" sz="2000" dirty="0">
                        <a:solidFill>
                          <a:schemeClr val="tx1"/>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a:effectLst/>
                          <a:latin typeface="+mn-lt"/>
                        </a:rPr>
                        <a:t>1,0</a:t>
                      </a:r>
                      <a:endParaRPr lang="sl-SI" sz="2000">
                        <a:effectLst/>
                        <a:latin typeface="+mn-lt"/>
                        <a:ea typeface="Aptos" panose="020B0004020202020204" pitchFamily="34" charset="0"/>
                        <a:cs typeface="Arial" panose="020B0604020202020204" pitchFamily="34" charset="0"/>
                      </a:endParaRPr>
                    </a:p>
                  </a:txBody>
                  <a:tcPr marL="12173" marR="12173" marT="0" marB="0" anchor="ctr"/>
                </a:tc>
                <a:extLst>
                  <a:ext uri="{0D108BD9-81ED-4DB2-BD59-A6C34878D82A}">
                    <a16:rowId xmlns:a16="http://schemas.microsoft.com/office/drawing/2014/main" val="457764748"/>
                  </a:ext>
                </a:extLst>
              </a:tr>
              <a:tr h="613440">
                <a:tc vMerge="1">
                  <a:txBody>
                    <a:bodyPr/>
                    <a:lstStyle/>
                    <a:p>
                      <a:endParaRPr lang="sl-SI"/>
                    </a:p>
                  </a:txBody>
                  <a:tcPr/>
                </a:tc>
                <a:tc>
                  <a:txBody>
                    <a:bodyPr/>
                    <a:lstStyle/>
                    <a:p>
                      <a:pPr>
                        <a:lnSpc>
                          <a:spcPct val="100000"/>
                        </a:lnSpc>
                        <a:buNone/>
                      </a:pPr>
                      <a:r>
                        <a:rPr lang="sl-SI" sz="2000" dirty="0">
                          <a:effectLst/>
                          <a:latin typeface="+mn-lt"/>
                        </a:rPr>
                        <a:t>Zdi se mi, da sodelovanje z gospodarstvom prinaša koristi raziskovalcu pri vrednotenju njegovega dela.</a:t>
                      </a:r>
                      <a:endParaRPr lang="sl-SI" sz="2000" dirty="0">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solidFill>
                            <a:schemeClr val="tx1"/>
                          </a:solidFill>
                          <a:effectLst/>
                          <a:latin typeface="+mn-lt"/>
                        </a:rPr>
                        <a:t>3,4</a:t>
                      </a:r>
                      <a:endParaRPr lang="sl-SI" sz="2000" dirty="0">
                        <a:solidFill>
                          <a:schemeClr val="tx1"/>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a:effectLst/>
                          <a:latin typeface="+mn-lt"/>
                        </a:rPr>
                        <a:t>1,0</a:t>
                      </a:r>
                      <a:endParaRPr lang="sl-SI" sz="2000">
                        <a:effectLst/>
                        <a:latin typeface="+mn-lt"/>
                        <a:ea typeface="Aptos" panose="020B0004020202020204" pitchFamily="34" charset="0"/>
                        <a:cs typeface="Arial" panose="020B0604020202020204" pitchFamily="34" charset="0"/>
                      </a:endParaRPr>
                    </a:p>
                  </a:txBody>
                  <a:tcPr marL="12173" marR="12173" marT="0" marB="0" anchor="ctr"/>
                </a:tc>
                <a:extLst>
                  <a:ext uri="{0D108BD9-81ED-4DB2-BD59-A6C34878D82A}">
                    <a16:rowId xmlns:a16="http://schemas.microsoft.com/office/drawing/2014/main" val="1847678217"/>
                  </a:ext>
                </a:extLst>
              </a:tr>
              <a:tr h="613440">
                <a:tc vMerge="1">
                  <a:txBody>
                    <a:bodyPr/>
                    <a:lstStyle/>
                    <a:p>
                      <a:endParaRPr lang="sl-SI"/>
                    </a:p>
                  </a:txBody>
                  <a:tcPr/>
                </a:tc>
                <a:tc>
                  <a:txBody>
                    <a:bodyPr/>
                    <a:lstStyle/>
                    <a:p>
                      <a:pPr>
                        <a:lnSpc>
                          <a:spcPct val="100000"/>
                        </a:lnSpc>
                        <a:buNone/>
                      </a:pPr>
                      <a:r>
                        <a:rPr lang="sl-SI" sz="2000">
                          <a:effectLst/>
                          <a:latin typeface="+mn-lt"/>
                        </a:rPr>
                        <a:t>Menim, da bi gospodarske družbe, ki vlagajo v raziskave v javnem sektorju, morale dobiti več olajšav.</a:t>
                      </a:r>
                      <a:endParaRPr lang="sl-SI" sz="2000">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solidFill>
                            <a:schemeClr val="tx1"/>
                          </a:solidFill>
                          <a:effectLst/>
                          <a:latin typeface="+mn-lt"/>
                        </a:rPr>
                        <a:t>3,8</a:t>
                      </a:r>
                      <a:endParaRPr lang="sl-SI" sz="2000" dirty="0">
                        <a:solidFill>
                          <a:schemeClr val="tx1"/>
                        </a:solidFill>
                        <a:effectLst/>
                        <a:latin typeface="+mn-lt"/>
                        <a:ea typeface="Aptos" panose="020B0004020202020204" pitchFamily="34" charset="0"/>
                        <a:cs typeface="Arial" panose="020B0604020202020204" pitchFamily="34" charset="0"/>
                      </a:endParaRPr>
                    </a:p>
                  </a:txBody>
                  <a:tcPr marL="12173" marR="12173" marT="0" marB="0" anchor="ctr"/>
                </a:tc>
                <a:tc>
                  <a:txBody>
                    <a:bodyPr/>
                    <a:lstStyle/>
                    <a:p>
                      <a:pPr algn="r">
                        <a:lnSpc>
                          <a:spcPct val="100000"/>
                        </a:lnSpc>
                        <a:buNone/>
                      </a:pPr>
                      <a:r>
                        <a:rPr lang="sl-SI" sz="2000" dirty="0">
                          <a:effectLst/>
                          <a:latin typeface="+mn-lt"/>
                        </a:rPr>
                        <a:t>0,9</a:t>
                      </a:r>
                      <a:endParaRPr lang="sl-SI" sz="2000" dirty="0">
                        <a:effectLst/>
                        <a:latin typeface="+mn-lt"/>
                        <a:ea typeface="Aptos" panose="020B0004020202020204" pitchFamily="34" charset="0"/>
                        <a:cs typeface="Arial" panose="020B0604020202020204" pitchFamily="34" charset="0"/>
                      </a:endParaRPr>
                    </a:p>
                  </a:txBody>
                  <a:tcPr marL="12173" marR="12173" marT="0" marB="0" anchor="ctr"/>
                </a:tc>
                <a:extLst>
                  <a:ext uri="{0D108BD9-81ED-4DB2-BD59-A6C34878D82A}">
                    <a16:rowId xmlns:a16="http://schemas.microsoft.com/office/drawing/2014/main" val="224825384"/>
                  </a:ext>
                </a:extLst>
              </a:tr>
            </a:tbl>
          </a:graphicData>
        </a:graphic>
      </p:graphicFrame>
    </p:spTree>
    <p:extLst>
      <p:ext uri="{BB962C8B-B14F-4D97-AF65-F5344CB8AC3E}">
        <p14:creationId xmlns:p14="http://schemas.microsoft.com/office/powerpoint/2010/main" val="3705230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E184-6813-9A4F-0E89-1837A310609B}"/>
              </a:ext>
            </a:extLst>
          </p:cNvPr>
          <p:cNvSpPr>
            <a:spLocks noGrp="1"/>
          </p:cNvSpPr>
          <p:nvPr>
            <p:ph type="title"/>
          </p:nvPr>
        </p:nvSpPr>
        <p:spPr/>
        <p:txBody>
          <a:bodyPr/>
          <a:lstStyle/>
          <a:p>
            <a:pPr algn="ctr"/>
            <a:r>
              <a:rPr lang="en-GB" b="1" dirty="0">
                <a:latin typeface="Univerza Sans" panose="00000600000000000000" pitchFamily="2" charset="-18"/>
                <a:ea typeface="Univerza Sans" panose="00000600000000000000" pitchFamily="2" charset="-18"/>
              </a:rPr>
              <a:t>M</a:t>
            </a:r>
            <a:r>
              <a:rPr lang="sl-SI" b="1" dirty="0" err="1">
                <a:latin typeface="Univerza Sans" panose="00000600000000000000" pitchFamily="2" charset="-18"/>
                <a:ea typeface="Univerza Sans" panose="00000600000000000000" pitchFamily="2" charset="-18"/>
              </a:rPr>
              <a:t>ladi</a:t>
            </a:r>
            <a:r>
              <a:rPr lang="sl-SI" b="1" dirty="0">
                <a:latin typeface="Univerza Sans" panose="00000600000000000000" pitchFamily="2" charset="-18"/>
                <a:ea typeface="Univerza Sans" panose="00000600000000000000" pitchFamily="2" charset="-18"/>
              </a:rPr>
              <a:t> raziskovalci</a:t>
            </a:r>
          </a:p>
        </p:txBody>
      </p:sp>
      <p:graphicFrame>
        <p:nvGraphicFramePr>
          <p:cNvPr id="4" name="Content Placeholder 3">
            <a:extLst>
              <a:ext uri="{FF2B5EF4-FFF2-40B4-BE49-F238E27FC236}">
                <a16:creationId xmlns:a16="http://schemas.microsoft.com/office/drawing/2014/main" id="{D457304A-1512-9980-F3FA-E0A77D6FD81A}"/>
              </a:ext>
            </a:extLst>
          </p:cNvPr>
          <p:cNvGraphicFramePr>
            <a:graphicFrameLocks noGrp="1"/>
          </p:cNvGraphicFramePr>
          <p:nvPr>
            <p:ph idx="1"/>
            <p:extLst>
              <p:ext uri="{D42A27DB-BD31-4B8C-83A1-F6EECF244321}">
                <p14:modId xmlns:p14="http://schemas.microsoft.com/office/powerpoint/2010/main" val="732475"/>
              </p:ext>
            </p:extLst>
          </p:nvPr>
        </p:nvGraphicFramePr>
        <p:xfrm>
          <a:off x="722743" y="1616365"/>
          <a:ext cx="10631057" cy="4876510"/>
        </p:xfrm>
        <a:graphic>
          <a:graphicData uri="http://schemas.openxmlformats.org/drawingml/2006/table">
            <a:tbl>
              <a:tblPr firstRow="1" firstCol="1" bandRow="1">
                <a:tableStyleId>{5C22544A-7EE6-4342-B048-85BDC9FD1C3A}</a:tableStyleId>
              </a:tblPr>
              <a:tblGrid>
                <a:gridCol w="8672946">
                  <a:extLst>
                    <a:ext uri="{9D8B030D-6E8A-4147-A177-3AD203B41FA5}">
                      <a16:colId xmlns:a16="http://schemas.microsoft.com/office/drawing/2014/main" val="598408311"/>
                    </a:ext>
                  </a:extLst>
                </a:gridCol>
                <a:gridCol w="988291">
                  <a:extLst>
                    <a:ext uri="{9D8B030D-6E8A-4147-A177-3AD203B41FA5}">
                      <a16:colId xmlns:a16="http://schemas.microsoft.com/office/drawing/2014/main" val="1321224183"/>
                    </a:ext>
                  </a:extLst>
                </a:gridCol>
                <a:gridCol w="969820">
                  <a:extLst>
                    <a:ext uri="{9D8B030D-6E8A-4147-A177-3AD203B41FA5}">
                      <a16:colId xmlns:a16="http://schemas.microsoft.com/office/drawing/2014/main" val="3162104726"/>
                    </a:ext>
                  </a:extLst>
                </a:gridCol>
              </a:tblGrid>
              <a:tr h="952490">
                <a:tc>
                  <a:txBody>
                    <a:bodyPr/>
                    <a:lstStyle/>
                    <a:p>
                      <a:pPr>
                        <a:lnSpc>
                          <a:spcPct val="100000"/>
                        </a:lnSpc>
                        <a:buNone/>
                      </a:pPr>
                      <a:endParaRPr lang="sl-SI" sz="2500">
                        <a:effectLst/>
                        <a:latin typeface="+mn-lt"/>
                        <a:cs typeface="Arial" panose="020B0604020202020204" pitchFamily="34" charset="0"/>
                      </a:endParaRPr>
                    </a:p>
                  </a:txBody>
                  <a:tcPr marL="0" marR="0" marT="0" marB="0"/>
                </a:tc>
                <a:tc>
                  <a:txBody>
                    <a:bodyPr/>
                    <a:lstStyle/>
                    <a:p>
                      <a:pPr algn="ctr">
                        <a:lnSpc>
                          <a:spcPct val="100000"/>
                        </a:lnSpc>
                        <a:buNone/>
                      </a:pPr>
                      <a:r>
                        <a:rPr lang="sl-SI" sz="2500">
                          <a:effectLst/>
                          <a:latin typeface="+mn-lt"/>
                        </a:rPr>
                        <a:t>x̄*</a:t>
                      </a:r>
                      <a:endParaRPr lang="sl-SI" sz="2500">
                        <a:effectLst/>
                        <a:latin typeface="+mn-lt"/>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500" dirty="0">
                          <a:effectLst/>
                          <a:latin typeface="+mn-lt"/>
                        </a:rPr>
                        <a:t>s*</a:t>
                      </a:r>
                      <a:endParaRPr lang="sl-SI" sz="2500" dirty="0">
                        <a:effectLst/>
                        <a:latin typeface="+mn-lt"/>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548883393"/>
                  </a:ext>
                </a:extLst>
              </a:tr>
              <a:tr h="2019040">
                <a:tc>
                  <a:txBody>
                    <a:bodyPr/>
                    <a:lstStyle/>
                    <a:p>
                      <a:pPr algn="ctr">
                        <a:lnSpc>
                          <a:spcPct val="100000"/>
                        </a:lnSpc>
                        <a:buNone/>
                      </a:pPr>
                      <a:r>
                        <a:rPr lang="sl-SI" sz="2500" dirty="0">
                          <a:effectLst/>
                          <a:latin typeface="+mn-lt"/>
                        </a:rPr>
                        <a:t>Zdi se mi, da mladi raziskovalci (MR) brez težav prehajajo iz statusa MR v status polnega raziskovalca.</a:t>
                      </a:r>
                      <a:endParaRPr lang="sl-SI" sz="2500" dirty="0">
                        <a:effectLst/>
                        <a:latin typeface="+mn-lt"/>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500" dirty="0">
                          <a:effectLst/>
                          <a:latin typeface="+mn-lt"/>
                        </a:rPr>
                        <a:t>2,5</a:t>
                      </a:r>
                      <a:endParaRPr lang="sl-SI" sz="2500" dirty="0">
                        <a:effectLst/>
                        <a:latin typeface="+mn-lt"/>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500" dirty="0">
                          <a:effectLst/>
                          <a:latin typeface="+mn-lt"/>
                        </a:rPr>
                        <a:t>1,1</a:t>
                      </a:r>
                      <a:endParaRPr lang="sl-SI" sz="2500" dirty="0">
                        <a:effectLst/>
                        <a:latin typeface="+mn-lt"/>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498429666"/>
                  </a:ext>
                </a:extLst>
              </a:tr>
              <a:tr h="952490">
                <a:tc>
                  <a:txBody>
                    <a:bodyPr/>
                    <a:lstStyle/>
                    <a:p>
                      <a:pPr algn="ctr">
                        <a:lnSpc>
                          <a:spcPct val="100000"/>
                        </a:lnSpc>
                        <a:buNone/>
                      </a:pPr>
                      <a:r>
                        <a:rPr lang="sl-SI" sz="2500">
                          <a:effectLst/>
                          <a:latin typeface="+mn-lt"/>
                        </a:rPr>
                        <a:t>Zdi se mi, da je karierni razvoj raziskovalcev po doktoratu prepuščen njim samim.</a:t>
                      </a:r>
                      <a:endParaRPr lang="sl-SI" sz="2500">
                        <a:effectLst/>
                        <a:latin typeface="+mn-lt"/>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500">
                          <a:effectLst/>
                          <a:latin typeface="+mn-lt"/>
                        </a:rPr>
                        <a:t>3,9</a:t>
                      </a:r>
                      <a:endParaRPr lang="sl-SI" sz="2500">
                        <a:effectLst/>
                        <a:latin typeface="+mn-lt"/>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500">
                          <a:effectLst/>
                          <a:latin typeface="+mn-lt"/>
                        </a:rPr>
                        <a:t>0,9</a:t>
                      </a:r>
                      <a:endParaRPr lang="sl-SI" sz="2500">
                        <a:effectLst/>
                        <a:latin typeface="+mn-lt"/>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140629156"/>
                  </a:ext>
                </a:extLst>
              </a:tr>
              <a:tr h="952490">
                <a:tc>
                  <a:txBody>
                    <a:bodyPr/>
                    <a:lstStyle/>
                    <a:p>
                      <a:pPr algn="ctr">
                        <a:lnSpc>
                          <a:spcPct val="100000"/>
                        </a:lnSpc>
                        <a:buNone/>
                      </a:pPr>
                      <a:r>
                        <a:rPr lang="sl-SI" sz="2500" dirty="0">
                          <a:effectLst/>
                          <a:latin typeface="+mn-lt"/>
                        </a:rPr>
                        <a:t>Zdi se mi, da je mentorstvo MR primerno urejeno.</a:t>
                      </a:r>
                      <a:endParaRPr lang="sl-SI" sz="2500" dirty="0">
                        <a:effectLst/>
                        <a:latin typeface="+mn-lt"/>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500" dirty="0">
                          <a:effectLst/>
                          <a:latin typeface="+mn-lt"/>
                        </a:rPr>
                        <a:t>3,0</a:t>
                      </a:r>
                      <a:endParaRPr lang="sl-SI" sz="2500" dirty="0">
                        <a:effectLst/>
                        <a:latin typeface="+mn-lt"/>
                        <a:ea typeface="Aptos" panose="020B0004020202020204" pitchFamily="34" charset="0"/>
                        <a:cs typeface="Arial" panose="020B0604020202020204" pitchFamily="34" charset="0"/>
                      </a:endParaRPr>
                    </a:p>
                  </a:txBody>
                  <a:tcPr marL="0" marR="0" marT="0" marB="0"/>
                </a:tc>
                <a:tc>
                  <a:txBody>
                    <a:bodyPr/>
                    <a:lstStyle/>
                    <a:p>
                      <a:pPr algn="ctr">
                        <a:lnSpc>
                          <a:spcPct val="100000"/>
                        </a:lnSpc>
                        <a:buNone/>
                      </a:pPr>
                      <a:r>
                        <a:rPr lang="sl-SI" sz="2500" dirty="0">
                          <a:effectLst/>
                          <a:latin typeface="+mn-lt"/>
                        </a:rPr>
                        <a:t>1,1</a:t>
                      </a:r>
                      <a:endParaRPr lang="sl-SI" sz="2500" dirty="0">
                        <a:effectLst/>
                        <a:latin typeface="+mn-lt"/>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684655135"/>
                  </a:ext>
                </a:extLst>
              </a:tr>
            </a:tbl>
          </a:graphicData>
        </a:graphic>
      </p:graphicFrame>
      <p:sp>
        <p:nvSpPr>
          <p:cNvPr id="7" name="Oval 6">
            <a:extLst>
              <a:ext uri="{FF2B5EF4-FFF2-40B4-BE49-F238E27FC236}">
                <a16:creationId xmlns:a16="http://schemas.microsoft.com/office/drawing/2014/main" id="{5D3BDB90-5D19-B8F2-9AD3-AB1E4B075500}"/>
              </a:ext>
            </a:extLst>
          </p:cNvPr>
          <p:cNvSpPr/>
          <p:nvPr/>
        </p:nvSpPr>
        <p:spPr>
          <a:xfrm>
            <a:off x="9485744" y="2466109"/>
            <a:ext cx="831273" cy="831273"/>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l-SI"/>
          </a:p>
        </p:txBody>
      </p:sp>
    </p:spTree>
    <p:extLst>
      <p:ext uri="{BB962C8B-B14F-4D97-AF65-F5344CB8AC3E}">
        <p14:creationId xmlns:p14="http://schemas.microsoft.com/office/powerpoint/2010/main" val="358631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96C02-55DE-7C6C-2195-819A7CA0BE65}"/>
              </a:ext>
            </a:extLst>
          </p:cNvPr>
          <p:cNvPicPr>
            <a:picLocks noChangeAspect="1"/>
          </p:cNvPicPr>
          <p:nvPr/>
        </p:nvPicPr>
        <p:blipFill>
          <a:blip r:embed="rId2">
            <a:extLst>
              <a:ext uri="{28A0092B-C50C-407E-A947-70E740481C1C}">
                <a14:useLocalDpi xmlns:a14="http://schemas.microsoft.com/office/drawing/2010/main" val="0"/>
              </a:ext>
            </a:extLst>
          </a:blip>
          <a:srcRect t="31794" b="33525"/>
          <a:stretch/>
        </p:blipFill>
        <p:spPr>
          <a:xfrm>
            <a:off x="9018608" y="5856051"/>
            <a:ext cx="2552444" cy="885217"/>
          </a:xfrm>
          <a:prstGeom prst="rect">
            <a:avLst/>
          </a:prstGeom>
        </p:spPr>
      </p:pic>
      <p:sp>
        <p:nvSpPr>
          <p:cNvPr id="2" name="Title 1">
            <a:extLst>
              <a:ext uri="{FF2B5EF4-FFF2-40B4-BE49-F238E27FC236}">
                <a16:creationId xmlns:a16="http://schemas.microsoft.com/office/drawing/2014/main" id="{FAFA06A8-5298-EF17-8B26-6C95BCC01BB8}"/>
              </a:ext>
            </a:extLst>
          </p:cNvPr>
          <p:cNvSpPr>
            <a:spLocks noGrp="1"/>
          </p:cNvSpPr>
          <p:nvPr>
            <p:ph type="title"/>
          </p:nvPr>
        </p:nvSpPr>
        <p:spPr/>
        <p:txBody>
          <a:bodyPr/>
          <a:lstStyle/>
          <a:p>
            <a:pPr algn="ctr"/>
            <a:r>
              <a:rPr lang="sl-SI" b="1" noProof="0" dirty="0">
                <a:latin typeface="Univerza Sans" panose="00000600000000000000"/>
                <a:cs typeface="Arial" panose="020B0604020202020204" pitchFamily="34" charset="0"/>
              </a:rPr>
              <a:t>Normativni okvir raziskovanja v Sloveniji – 1. del</a:t>
            </a:r>
          </a:p>
        </p:txBody>
      </p:sp>
      <p:sp>
        <p:nvSpPr>
          <p:cNvPr id="3" name="Content Placeholder 2">
            <a:extLst>
              <a:ext uri="{FF2B5EF4-FFF2-40B4-BE49-F238E27FC236}">
                <a16:creationId xmlns:a16="http://schemas.microsoft.com/office/drawing/2014/main" id="{C5D0D9AA-AED9-0995-198A-D2DB953715F2}"/>
              </a:ext>
            </a:extLst>
          </p:cNvPr>
          <p:cNvSpPr>
            <a:spLocks noGrp="1"/>
          </p:cNvSpPr>
          <p:nvPr>
            <p:ph idx="1"/>
          </p:nvPr>
        </p:nvSpPr>
        <p:spPr>
          <a:xfrm>
            <a:off x="552091" y="1690688"/>
            <a:ext cx="10104515" cy="4710111"/>
          </a:xfrm>
        </p:spPr>
        <p:txBody>
          <a:bodyPr>
            <a:normAutofit lnSpcReduction="10000"/>
          </a:bodyPr>
          <a:lstStyle/>
          <a:p>
            <a:pPr marL="0" indent="0" algn="just">
              <a:spcBef>
                <a:spcPts val="0"/>
              </a:spcBef>
              <a:spcAft>
                <a:spcPts val="600"/>
              </a:spcAft>
              <a:buNone/>
            </a:pPr>
            <a:r>
              <a:rPr lang="sl-SI" sz="2600" noProof="0" dirty="0">
                <a:latin typeface="Univerza Sans" panose="00000600000000000000"/>
                <a:cs typeface="Arial" panose="020B0604020202020204" pitchFamily="34" charset="0"/>
              </a:rPr>
              <a:t>Trije ključni dokumenti na ravni države: (1) </a:t>
            </a:r>
            <a:r>
              <a:rPr lang="sl-SI" sz="2600" i="1" noProof="0" dirty="0">
                <a:effectLst/>
                <a:latin typeface="Univerza Sans" panose="00000600000000000000"/>
                <a:ea typeface="Times New Roman" panose="02020603050405020304" pitchFamily="18" charset="0"/>
                <a:cs typeface="Arial" panose="020B0604020202020204" pitchFamily="34" charset="0"/>
              </a:rPr>
              <a:t>Zakon o znanstveno-raziskovalni in inovacijski dejavnosti</a:t>
            </a:r>
            <a:r>
              <a:rPr lang="sl-SI" sz="2600" noProof="0" dirty="0">
                <a:effectLst/>
                <a:latin typeface="Univerza Sans" panose="00000600000000000000"/>
                <a:ea typeface="Times New Roman" panose="02020603050405020304" pitchFamily="18" charset="0"/>
                <a:cs typeface="Arial" panose="020B0604020202020204" pitchFamily="34" charset="0"/>
              </a:rPr>
              <a:t> (</a:t>
            </a:r>
            <a:r>
              <a:rPr lang="sl-SI" sz="2600" noProof="0" dirty="0" err="1">
                <a:effectLst/>
                <a:latin typeface="Univerza Sans" panose="00000600000000000000"/>
                <a:ea typeface="Times New Roman" panose="02020603050405020304" pitchFamily="18" charset="0"/>
                <a:cs typeface="Arial" panose="020B0604020202020204" pitchFamily="34" charset="0"/>
              </a:rPr>
              <a:t>ZZrID</a:t>
            </a:r>
            <a:r>
              <a:rPr lang="sl-SI" sz="2600" noProof="0" dirty="0">
                <a:effectLst/>
                <a:latin typeface="Univerza Sans" panose="00000600000000000000"/>
                <a:ea typeface="Times New Roman" panose="02020603050405020304" pitchFamily="18" charset="0"/>
                <a:cs typeface="Arial" panose="020B0604020202020204" pitchFamily="34" charset="0"/>
              </a:rPr>
              <a:t>; Uradni list, št. 186/21), (2) </a:t>
            </a:r>
            <a:r>
              <a:rPr lang="sl-SI" sz="2600" i="1" noProof="0" dirty="0">
                <a:effectLst/>
                <a:latin typeface="Univerza Sans" panose="00000600000000000000"/>
                <a:ea typeface="Times New Roman" panose="02020603050405020304" pitchFamily="18" charset="0"/>
                <a:cs typeface="Arial" panose="020B0604020202020204" pitchFamily="34" charset="0"/>
              </a:rPr>
              <a:t>Resolucija o znanstvenoraziskovalni in inovacijski strategiji Slovenije 2030 </a:t>
            </a:r>
            <a:r>
              <a:rPr lang="sl-SI" sz="2600" noProof="0" dirty="0">
                <a:effectLst/>
                <a:latin typeface="Univerza Sans" panose="00000600000000000000"/>
                <a:ea typeface="Times New Roman" panose="02020603050405020304" pitchFamily="18" charset="0"/>
                <a:cs typeface="Arial" panose="020B0604020202020204" pitchFamily="34" charset="0"/>
              </a:rPr>
              <a:t>(ReZrIS30; Uradni list, št. 49/22) in (3) </a:t>
            </a:r>
            <a:r>
              <a:rPr lang="sl-SI" sz="2600" i="1" noProof="0" dirty="0">
                <a:effectLst/>
                <a:latin typeface="Univerza Sans" panose="00000600000000000000"/>
                <a:ea typeface="Times New Roman" panose="02020603050405020304" pitchFamily="18" charset="0"/>
                <a:cs typeface="Arial" panose="020B0604020202020204" pitchFamily="34" charset="0"/>
              </a:rPr>
              <a:t>Načrt razvoja raziskovalne infrastrukture 2030 </a:t>
            </a:r>
            <a:r>
              <a:rPr lang="sl-SI" sz="2600" noProof="0" dirty="0">
                <a:effectLst/>
                <a:latin typeface="Univerza Sans" panose="00000600000000000000"/>
                <a:ea typeface="Times New Roman" panose="02020603050405020304" pitchFamily="18" charset="0"/>
                <a:cs typeface="Arial" panose="020B0604020202020204" pitchFamily="34" charset="0"/>
              </a:rPr>
              <a:t>(NRRI 2030). </a:t>
            </a:r>
          </a:p>
          <a:p>
            <a:pPr lvl="1">
              <a:lnSpc>
                <a:spcPct val="107000"/>
              </a:lnSpc>
              <a:spcBef>
                <a:spcPts val="0"/>
              </a:spcBef>
            </a:pPr>
            <a:r>
              <a:rPr lang="sl-SI" sz="2200" noProof="0" dirty="0">
                <a:effectLst/>
                <a:latin typeface="Univerza Sans" panose="00000600000000000000"/>
                <a:ea typeface="Times New Roman" panose="02020603050405020304" pitchFamily="18" charset="0"/>
                <a:cs typeface="Arial" panose="020B0604020202020204" pitchFamily="34" charset="0"/>
              </a:rPr>
              <a:t>V dveh letih je bilo sprejetih še kar nekaj drugih dokumentov, ki so NIS približali zahtevam </a:t>
            </a:r>
            <a:r>
              <a:rPr lang="sl-SI" sz="2200" noProof="0" dirty="0" err="1">
                <a:effectLst/>
                <a:latin typeface="Univerza Sans" panose="00000600000000000000"/>
                <a:ea typeface="Times New Roman" panose="02020603050405020304" pitchFamily="18" charset="0"/>
                <a:cs typeface="Arial" panose="020B0604020202020204" pitchFamily="34" charset="0"/>
              </a:rPr>
              <a:t>ZZrID</a:t>
            </a:r>
            <a:r>
              <a:rPr lang="sl-SI" sz="2200" noProof="0" dirty="0">
                <a:effectLst/>
                <a:latin typeface="Univerza Sans" panose="00000600000000000000"/>
                <a:ea typeface="Times New Roman" panose="02020603050405020304" pitchFamily="18" charset="0"/>
                <a:cs typeface="Arial" panose="020B0604020202020204" pitchFamily="34" charset="0"/>
              </a:rPr>
              <a:t> in ReZrIS30, mdr. </a:t>
            </a:r>
            <a:r>
              <a:rPr lang="sl-SI" sz="2200" i="1" noProof="0" dirty="0">
                <a:effectLst/>
                <a:latin typeface="Univerza Sans" panose="00000600000000000000"/>
                <a:cs typeface="Arial" panose="020B0604020202020204" pitchFamily="34" charset="0"/>
              </a:rPr>
              <a:t>Uredba o izvajanju znanstvenoraziskovalnega dela v skladu z načeli odprte znanosti </a:t>
            </a:r>
            <a:r>
              <a:rPr lang="sl-SI" sz="2200" i="0" noProof="0" dirty="0">
                <a:effectLst/>
                <a:latin typeface="Univerza Sans" panose="00000600000000000000"/>
                <a:cs typeface="Arial" panose="020B0604020202020204" pitchFamily="34" charset="0"/>
              </a:rPr>
              <a:t>(Uradni list, št. 59/2023) in </a:t>
            </a:r>
            <a:r>
              <a:rPr lang="sl-SI" sz="2200" i="1" kern="0" noProof="0" dirty="0">
                <a:effectLst/>
                <a:latin typeface="Univerza Sans" panose="00000600000000000000"/>
                <a:ea typeface="Arial" panose="020B0604020202020204" pitchFamily="34" charset="0"/>
                <a:cs typeface="Arial" panose="020B0604020202020204" pitchFamily="34" charset="0"/>
              </a:rPr>
              <a:t>Akcijski načrt za odprto znanost </a:t>
            </a:r>
            <a:r>
              <a:rPr lang="sl-SI" sz="2200" kern="0" noProof="0" dirty="0">
                <a:effectLst/>
                <a:latin typeface="Univerza Sans" panose="00000600000000000000"/>
                <a:ea typeface="Arial" panose="020B0604020202020204" pitchFamily="34" charset="0"/>
                <a:cs typeface="Arial" panose="020B0604020202020204" pitchFamily="34" charset="0"/>
              </a:rPr>
              <a:t>[…] ter še drugi.</a:t>
            </a:r>
          </a:p>
          <a:p>
            <a:pPr lvl="1">
              <a:lnSpc>
                <a:spcPct val="107000"/>
              </a:lnSpc>
              <a:spcBef>
                <a:spcPts val="0"/>
              </a:spcBef>
            </a:pPr>
            <a:r>
              <a:rPr lang="sl-SI" sz="2200" noProof="0" dirty="0">
                <a:latin typeface="Univerza Sans" panose="00000600000000000000"/>
                <a:ea typeface="Times New Roman" panose="02020603050405020304" pitchFamily="18" charset="0"/>
                <a:cs typeface="Arial" panose="020B0604020202020204" pitchFamily="34" charset="0"/>
              </a:rPr>
              <a:t>MVZI je novembra 2024 izdalo </a:t>
            </a:r>
            <a:r>
              <a:rPr lang="sl-SI" sz="2200" i="1" noProof="0" dirty="0">
                <a:effectLst/>
                <a:latin typeface="Univerza Sans" panose="00000600000000000000"/>
                <a:ea typeface="Times New Roman" panose="02020603050405020304" pitchFamily="18" charset="0"/>
                <a:cs typeface="Arial" panose="020B0604020202020204" pitchFamily="34" charset="0"/>
              </a:rPr>
              <a:t>Poročilo izvajanja aktivnosti, kazalnikov, mejnikov pri spremljanju uresničevanja ReZrIS30</a:t>
            </a:r>
            <a:r>
              <a:rPr lang="sl-SI" sz="2200" noProof="0" dirty="0">
                <a:effectLst/>
                <a:latin typeface="Univerza Sans" panose="00000600000000000000"/>
                <a:ea typeface="Times New Roman" panose="02020603050405020304" pitchFamily="18" charset="0"/>
                <a:cs typeface="Arial" panose="020B0604020202020204" pitchFamily="34" charset="0"/>
              </a:rPr>
              <a:t>. Gre za poročilo za leti 2022 in 2023.</a:t>
            </a:r>
          </a:p>
          <a:p>
            <a:pPr lvl="1">
              <a:lnSpc>
                <a:spcPct val="107000"/>
              </a:lnSpc>
              <a:spcBef>
                <a:spcPts val="0"/>
              </a:spcBef>
            </a:pPr>
            <a:r>
              <a:rPr lang="sl-SI" sz="2200" kern="0" noProof="0" dirty="0">
                <a:latin typeface="Univerza Sans" panose="00000600000000000000"/>
                <a:ea typeface="Arial" panose="020B0604020202020204" pitchFamily="34" charset="0"/>
                <a:cs typeface="Arial" panose="020B0604020202020204" pitchFamily="34" charset="0"/>
              </a:rPr>
              <a:t>Trenutno poteka </a:t>
            </a:r>
            <a:r>
              <a:rPr lang="sl-SI" sz="2200" i="1" kern="0" noProof="0" dirty="0">
                <a:latin typeface="Univerza Sans" panose="00000600000000000000"/>
                <a:ea typeface="Arial" panose="020B0604020202020204" pitchFamily="34" charset="0"/>
                <a:cs typeface="Arial" panose="020B0604020202020204" pitchFamily="34" charset="0"/>
              </a:rPr>
              <a:t>evalvacija ReZrI30</a:t>
            </a:r>
            <a:r>
              <a:rPr lang="sl-SI" sz="2200" kern="0" noProof="0" dirty="0">
                <a:latin typeface="Univerza Sans" panose="00000600000000000000"/>
                <a:ea typeface="Arial" panose="020B0604020202020204" pitchFamily="34" charset="0"/>
                <a:cs typeface="Arial" panose="020B0604020202020204" pitchFamily="34" charset="0"/>
              </a:rPr>
              <a:t>, ki jo izvajata Inštitut za ekonomska raziskovanja</a:t>
            </a:r>
            <a:r>
              <a:rPr lang="sl-SI" sz="2200" kern="0" dirty="0">
                <a:latin typeface="Univerza Sans" panose="00000600000000000000"/>
                <a:ea typeface="Arial" panose="020B0604020202020204" pitchFamily="34" charset="0"/>
                <a:cs typeface="Arial" panose="020B0604020202020204" pitchFamily="34" charset="0"/>
              </a:rPr>
              <a:t> in Center za </a:t>
            </a:r>
            <a:r>
              <a:rPr lang="sl-SI" sz="2200" kern="0" dirty="0" err="1">
                <a:latin typeface="Univerza Sans" panose="00000600000000000000"/>
                <a:ea typeface="Arial" panose="020B0604020202020204" pitchFamily="34" charset="0"/>
                <a:cs typeface="Arial" panose="020B0604020202020204" pitchFamily="34" charset="0"/>
              </a:rPr>
              <a:t>primerjalnopravne</a:t>
            </a:r>
            <a:r>
              <a:rPr lang="sl-SI" sz="2200" kern="0" dirty="0">
                <a:latin typeface="Univerza Sans" panose="00000600000000000000"/>
                <a:ea typeface="Arial" panose="020B0604020202020204" pitchFamily="34" charset="0"/>
                <a:cs typeface="Arial" panose="020B0604020202020204" pitchFamily="34" charset="0"/>
              </a:rPr>
              <a:t> raziskave</a:t>
            </a:r>
            <a:r>
              <a:rPr lang="sl-SI" sz="2200" kern="0" noProof="0" dirty="0">
                <a:latin typeface="Univerza Sans" panose="00000600000000000000"/>
                <a:ea typeface="Arial" panose="020B0604020202020204" pitchFamily="34" charset="0"/>
                <a:cs typeface="Arial" panose="020B0604020202020204" pitchFamily="34" charset="0"/>
              </a:rPr>
              <a:t>.</a:t>
            </a:r>
          </a:p>
          <a:p>
            <a:pPr marL="0" indent="0" algn="just">
              <a:lnSpc>
                <a:spcPct val="107000"/>
              </a:lnSpc>
              <a:spcBef>
                <a:spcPts val="2400"/>
              </a:spcBef>
              <a:spcAft>
                <a:spcPts val="1000"/>
              </a:spcAft>
              <a:buNone/>
            </a:pPr>
            <a:endParaRPr lang="sl-SI" sz="2600" kern="0" noProof="0" dirty="0">
              <a:effectLst/>
              <a:latin typeface="Arial" panose="020B0604020202020204" pitchFamily="34" charset="0"/>
              <a:ea typeface="Arial" panose="020B0604020202020204" pitchFamily="34" charset="0"/>
              <a:cs typeface="Arial" panose="020B0604020202020204" pitchFamily="34" charset="0"/>
            </a:endParaRPr>
          </a:p>
          <a:p>
            <a:endParaRPr lang="sl-SI" sz="1800" noProof="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l-SI" noProof="0" dirty="0"/>
          </a:p>
        </p:txBody>
      </p:sp>
    </p:spTree>
    <p:extLst>
      <p:ext uri="{BB962C8B-B14F-4D97-AF65-F5344CB8AC3E}">
        <p14:creationId xmlns:p14="http://schemas.microsoft.com/office/powerpoint/2010/main" val="317100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77E0-3E55-1F56-4E44-79CA378E66E4}"/>
              </a:ext>
            </a:extLst>
          </p:cNvPr>
          <p:cNvSpPr>
            <a:spLocks noGrp="1"/>
          </p:cNvSpPr>
          <p:nvPr>
            <p:ph type="title"/>
          </p:nvPr>
        </p:nvSpPr>
        <p:spPr/>
        <p:txBody>
          <a:bodyPr/>
          <a:lstStyle/>
          <a:p>
            <a:pPr algn="ctr"/>
            <a:r>
              <a:rPr lang="en-GB" b="1" dirty="0">
                <a:latin typeface="Univerza Sans" panose="00000600000000000000" pitchFamily="2" charset="-18"/>
                <a:ea typeface="Univerza Sans" panose="00000600000000000000" pitchFamily="2" charset="-18"/>
              </a:rPr>
              <a:t>REZULTATI</a:t>
            </a:r>
            <a:endParaRPr lang="sl-SI" b="1" dirty="0">
              <a:latin typeface="Univerza Sans" panose="00000600000000000000" pitchFamily="2" charset="-18"/>
              <a:ea typeface="Univerza Sans" panose="00000600000000000000" pitchFamily="2" charset="-18"/>
            </a:endParaRPr>
          </a:p>
        </p:txBody>
      </p:sp>
      <p:sp>
        <p:nvSpPr>
          <p:cNvPr id="3" name="Content Placeholder 2">
            <a:extLst>
              <a:ext uri="{FF2B5EF4-FFF2-40B4-BE49-F238E27FC236}">
                <a16:creationId xmlns:a16="http://schemas.microsoft.com/office/drawing/2014/main" id="{0F7E596C-DE73-057C-057A-CE9214606567}"/>
              </a:ext>
            </a:extLst>
          </p:cNvPr>
          <p:cNvSpPr>
            <a:spLocks noGrp="1"/>
          </p:cNvSpPr>
          <p:nvPr>
            <p:ph idx="1"/>
          </p:nvPr>
        </p:nvSpPr>
        <p:spPr>
          <a:xfrm>
            <a:off x="480291" y="1533236"/>
            <a:ext cx="11351491" cy="5324764"/>
          </a:xfrm>
        </p:spPr>
        <p:txBody>
          <a:bodyPr>
            <a:normAutofit fontScale="70000" lnSpcReduction="20000"/>
          </a:bodyPr>
          <a:lstStyle/>
          <a:p>
            <a:pPr lvl="0" algn="just"/>
            <a:r>
              <a:rPr lang="en-GB" dirty="0">
                <a:latin typeface="Univerza Sans" panose="00000600000000000000" pitchFamily="2" charset="-18"/>
                <a:ea typeface="Univerza Sans" panose="00000600000000000000" pitchFamily="2" charset="-18"/>
              </a:rPr>
              <a:t>H1: </a:t>
            </a:r>
            <a:r>
              <a:rPr lang="sl-SI" b="1" dirty="0">
                <a:latin typeface="Univerza Sans" panose="00000600000000000000" pitchFamily="2" charset="-18"/>
                <a:ea typeface="Univerza Sans" panose="00000600000000000000" pitchFamily="2" charset="-18"/>
              </a:rPr>
              <a:t>Ključne ovire </a:t>
            </a:r>
            <a:r>
              <a:rPr lang="sl-SI" dirty="0">
                <a:latin typeface="Univerza Sans" panose="00000600000000000000" pitchFamily="2" charset="-18"/>
                <a:ea typeface="Univerza Sans" panose="00000600000000000000" pitchFamily="2" charset="-18"/>
              </a:rPr>
              <a:t>za razvoj raziskovalnih karier raziskovalkam in raziskovalcem </a:t>
            </a:r>
            <a:r>
              <a:rPr lang="sl-SI" b="1" dirty="0">
                <a:latin typeface="Univerza Sans" panose="00000600000000000000" pitchFamily="2" charset="-18"/>
                <a:ea typeface="Univerza Sans" panose="00000600000000000000" pitchFamily="2" charset="-18"/>
              </a:rPr>
              <a:t>predstavljajo strukturni dejavniki</a:t>
            </a:r>
            <a:r>
              <a:rPr lang="sl-SI" dirty="0">
                <a:latin typeface="Univerza Sans" panose="00000600000000000000" pitchFamily="2" charset="-18"/>
                <a:ea typeface="Univerza Sans" panose="00000600000000000000" pitchFamily="2" charset="-18"/>
              </a:rPr>
              <a:t> (pomanjkanje sistemske in/ali institucionalne podpore, 'luknje' med razpisi, oteženo prehajanje v gospodarstvo, zapleten prenos nazivov itd.).</a:t>
            </a:r>
            <a:endParaRPr lang="en-GB" dirty="0">
              <a:latin typeface="Univerza Sans" panose="00000600000000000000" pitchFamily="2" charset="-18"/>
              <a:ea typeface="Univerza Sans" panose="00000600000000000000" pitchFamily="2" charset="-18"/>
            </a:endParaRPr>
          </a:p>
          <a:p>
            <a:pPr lvl="1" algn="just"/>
            <a:r>
              <a:rPr lang="en-GB" sz="3900" b="1" dirty="0">
                <a:solidFill>
                  <a:srgbClr val="FF0000"/>
                </a:solidFill>
                <a:latin typeface="Univerza Sans" panose="00000600000000000000" pitchFamily="2" charset="-18"/>
                <a:ea typeface="Univerza Sans" panose="00000600000000000000" pitchFamily="2" charset="-18"/>
              </a:rPr>
              <a:t>POTRJENA</a:t>
            </a:r>
          </a:p>
          <a:p>
            <a:pPr algn="just"/>
            <a:r>
              <a:rPr lang="sl-SI" dirty="0">
                <a:latin typeface="Univerza Sans" panose="00000600000000000000" pitchFamily="2" charset="-18"/>
                <a:ea typeface="Univerza Sans" panose="00000600000000000000" pitchFamily="2" charset="-18"/>
              </a:rPr>
              <a:t>H2: </a:t>
            </a:r>
            <a:r>
              <a:rPr lang="sl-SI" b="1" dirty="0">
                <a:latin typeface="Univerza Sans" panose="00000600000000000000" pitchFamily="2" charset="-18"/>
                <a:ea typeface="Univerza Sans" panose="00000600000000000000" pitchFamily="2" charset="-18"/>
              </a:rPr>
              <a:t>Dojemanje ključnih ovir in priložnosti za razvoj raziskovalnih karier</a:t>
            </a:r>
            <a:r>
              <a:rPr lang="sl-SI" dirty="0">
                <a:latin typeface="Univerza Sans" panose="00000600000000000000" pitchFamily="2" charset="-18"/>
                <a:ea typeface="Univerza Sans" panose="00000600000000000000" pitchFamily="2" charset="-18"/>
              </a:rPr>
              <a:t> (pa tudi izvajanja raziskav) se razlikuje </a:t>
            </a:r>
            <a:r>
              <a:rPr lang="sl-SI" b="1" dirty="0">
                <a:latin typeface="Univerza Sans" panose="00000600000000000000" pitchFamily="2" charset="-18"/>
                <a:ea typeface="Univerza Sans" panose="00000600000000000000" pitchFamily="2" charset="-18"/>
              </a:rPr>
              <a:t>po področjih</a:t>
            </a:r>
            <a:r>
              <a:rPr lang="sl-SI" dirty="0">
                <a:latin typeface="Univerza Sans" panose="00000600000000000000" pitchFamily="2" charset="-18"/>
                <a:ea typeface="Univerza Sans" panose="00000600000000000000" pitchFamily="2" charset="-18"/>
              </a:rPr>
              <a:t>, na katerih raziskovalke in raziskovalci delujejo.</a:t>
            </a:r>
          </a:p>
          <a:p>
            <a:pPr lvl="1" algn="just"/>
            <a:r>
              <a:rPr lang="en-GB" sz="3900" b="1" dirty="0">
                <a:solidFill>
                  <a:srgbClr val="FF0000"/>
                </a:solidFill>
                <a:latin typeface="Univerza Sans" panose="00000600000000000000" pitchFamily="2" charset="-18"/>
                <a:ea typeface="Univerza Sans" panose="00000600000000000000" pitchFamily="2" charset="-18"/>
              </a:rPr>
              <a:t>POTRJENA</a:t>
            </a:r>
          </a:p>
          <a:p>
            <a:pPr algn="just"/>
            <a:r>
              <a:rPr lang="sl-SI" dirty="0">
                <a:latin typeface="Univerza Sans" panose="00000600000000000000" pitchFamily="2" charset="-18"/>
                <a:ea typeface="Univerza Sans" panose="00000600000000000000" pitchFamily="2" charset="-18"/>
              </a:rPr>
              <a:t>H3: Pri oceni stanja lastnih ali splošnih pogojev in dejavnikov za oblikovanje raziskovalnih karier so </a:t>
            </a:r>
            <a:r>
              <a:rPr lang="sl-SI" b="1" dirty="0">
                <a:latin typeface="Univerza Sans" panose="00000600000000000000" pitchFamily="2" charset="-18"/>
                <a:ea typeface="Univerza Sans" panose="00000600000000000000" pitchFamily="2" charset="-18"/>
              </a:rPr>
              <a:t>raziskovalci in raziskovalke na začetku karierne poti bolj kritični </a:t>
            </a:r>
            <a:r>
              <a:rPr lang="sl-SI" dirty="0">
                <a:latin typeface="Univerza Sans" panose="00000600000000000000" pitchFamily="2" charset="-18"/>
                <a:ea typeface="Univerza Sans" panose="00000600000000000000" pitchFamily="2" charset="-18"/>
              </a:rPr>
              <a:t>od bolj izkušenih raziskovalk in raziskovalcev.</a:t>
            </a:r>
          </a:p>
          <a:p>
            <a:pPr lvl="1" algn="just"/>
            <a:r>
              <a:rPr lang="en-GB" sz="3900" b="1" dirty="0">
                <a:solidFill>
                  <a:srgbClr val="FF0000"/>
                </a:solidFill>
                <a:latin typeface="Univerza Sans" panose="00000600000000000000" pitchFamily="2" charset="-18"/>
                <a:ea typeface="Univerza Sans" panose="00000600000000000000" pitchFamily="2" charset="-18"/>
              </a:rPr>
              <a:t>ZAVRŽENA oz. POGOJNO POTRJENA</a:t>
            </a:r>
          </a:p>
          <a:p>
            <a:pPr algn="just"/>
            <a:r>
              <a:rPr lang="sl-SI" dirty="0">
                <a:latin typeface="Univerza Sans" panose="00000600000000000000" pitchFamily="2" charset="-18"/>
                <a:ea typeface="Univerza Sans" panose="00000600000000000000" pitchFamily="2" charset="-18"/>
              </a:rPr>
              <a:t>H4: Pri oceni stanja lastnih ali splošnih pogojev in dejavnikov za oblikovanje raziskovalnih </a:t>
            </a:r>
            <a:r>
              <a:rPr lang="sl-SI" b="1" dirty="0">
                <a:latin typeface="Univerza Sans" panose="00000600000000000000" pitchFamily="2" charset="-18"/>
                <a:ea typeface="Univerza Sans" panose="00000600000000000000" pitchFamily="2" charset="-18"/>
              </a:rPr>
              <a:t>obstaja razlika med spoloma</a:t>
            </a:r>
            <a:r>
              <a:rPr lang="sl-SI" dirty="0">
                <a:latin typeface="Univerza Sans" panose="00000600000000000000" pitchFamily="2" charset="-18"/>
                <a:ea typeface="Univerza Sans" panose="00000600000000000000" pitchFamily="2" charset="-18"/>
              </a:rPr>
              <a:t>.</a:t>
            </a:r>
          </a:p>
          <a:p>
            <a:pPr lvl="1" algn="just"/>
            <a:r>
              <a:rPr lang="en-GB" sz="3900" b="1" dirty="0">
                <a:solidFill>
                  <a:srgbClr val="FF0000"/>
                </a:solidFill>
                <a:latin typeface="Univerza Sans" panose="00000600000000000000" pitchFamily="2" charset="-18"/>
                <a:ea typeface="Univerza Sans" panose="00000600000000000000" pitchFamily="2" charset="-18"/>
              </a:rPr>
              <a:t>DELNO POTRJENA</a:t>
            </a:r>
          </a:p>
          <a:p>
            <a:pPr algn="just"/>
            <a:r>
              <a:rPr lang="sl-SI" dirty="0">
                <a:latin typeface="Univerza Sans" panose="00000600000000000000" pitchFamily="2" charset="-18"/>
                <a:ea typeface="Univerza Sans" panose="00000600000000000000" pitchFamily="2" charset="-18"/>
              </a:rPr>
              <a:t>H5: </a:t>
            </a:r>
            <a:r>
              <a:rPr lang="sl-SI" b="1" dirty="0">
                <a:latin typeface="Univerza Sans" panose="00000600000000000000" pitchFamily="2" charset="-18"/>
                <a:ea typeface="Univerza Sans" panose="00000600000000000000" pitchFamily="2" charset="-18"/>
              </a:rPr>
              <a:t>Raziskovalke in raziskovalci so bolj kritični do pogojev za razvoj lastne karierne poti </a:t>
            </a:r>
            <a:r>
              <a:rPr lang="sl-SI" dirty="0">
                <a:latin typeface="Univerza Sans" panose="00000600000000000000" pitchFamily="2" charset="-18"/>
                <a:ea typeface="Univerza Sans" panose="00000600000000000000" pitchFamily="2" charset="-18"/>
              </a:rPr>
              <a:t>kot pri oceni splošnega stanja pogojev za razvoj raziskovalnih kariernih poti.</a:t>
            </a:r>
          </a:p>
          <a:p>
            <a:pPr lvl="1" algn="just"/>
            <a:r>
              <a:rPr lang="en-GB" sz="3900" b="1" dirty="0">
                <a:solidFill>
                  <a:srgbClr val="FF0000"/>
                </a:solidFill>
                <a:latin typeface="Univerza Sans" panose="00000600000000000000" pitchFamily="2" charset="-18"/>
                <a:ea typeface="Univerza Sans" panose="00000600000000000000" pitchFamily="2" charset="-18"/>
              </a:rPr>
              <a:t>POTRJENA</a:t>
            </a:r>
          </a:p>
        </p:txBody>
      </p:sp>
    </p:spTree>
    <p:extLst>
      <p:ext uri="{BB962C8B-B14F-4D97-AF65-F5344CB8AC3E}">
        <p14:creationId xmlns:p14="http://schemas.microsoft.com/office/powerpoint/2010/main" val="3329238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8150-C342-4949-8A3D-2B1C1DE09B4F}"/>
              </a:ext>
            </a:extLst>
          </p:cNvPr>
          <p:cNvSpPr>
            <a:spLocks noGrp="1"/>
          </p:cNvSpPr>
          <p:nvPr>
            <p:ph type="title"/>
          </p:nvPr>
        </p:nvSpPr>
        <p:spPr/>
        <p:txBody>
          <a:bodyPr>
            <a:normAutofit/>
          </a:bodyPr>
          <a:lstStyle/>
          <a:p>
            <a:pPr algn="ctr"/>
            <a:r>
              <a:rPr lang="en-GB" b="1" dirty="0">
                <a:latin typeface="Univerza Sans" panose="00000600000000000000" pitchFamily="2" charset="-18"/>
                <a:ea typeface="Univerza Sans" panose="00000600000000000000" pitchFamily="2" charset="-18"/>
              </a:rPr>
              <a:t>PRIPOROČILA </a:t>
            </a:r>
            <a:br>
              <a:rPr lang="en-GB" b="1" dirty="0">
                <a:latin typeface="Univerza Sans" panose="00000600000000000000" pitchFamily="2" charset="-18"/>
                <a:ea typeface="Univerza Sans" panose="00000600000000000000" pitchFamily="2" charset="-18"/>
              </a:rPr>
            </a:br>
            <a:r>
              <a:rPr lang="en-GB" sz="3300" b="1" dirty="0">
                <a:latin typeface="Univerza Sans" panose="00000600000000000000" pitchFamily="2" charset="-18"/>
                <a:ea typeface="Univerza Sans" panose="00000600000000000000" pitchFamily="2" charset="-18"/>
              </a:rPr>
              <a:t>(NAROČNIKU in </a:t>
            </a:r>
            <a:r>
              <a:rPr lang="en-GB" sz="3300" b="1" dirty="0" err="1">
                <a:latin typeface="Univerza Sans" panose="00000600000000000000" pitchFamily="2" charset="-18"/>
                <a:ea typeface="Univerza Sans" panose="00000600000000000000" pitchFamily="2" charset="-18"/>
              </a:rPr>
              <a:t>drugim</a:t>
            </a:r>
            <a:r>
              <a:rPr lang="en-GB" sz="3300" b="1" dirty="0">
                <a:latin typeface="Univerza Sans" panose="00000600000000000000" pitchFamily="2" charset="-18"/>
                <a:ea typeface="Univerza Sans" panose="00000600000000000000" pitchFamily="2" charset="-18"/>
              </a:rPr>
              <a:t> </a:t>
            </a:r>
            <a:r>
              <a:rPr lang="en-GB" sz="3300" b="1" dirty="0" err="1">
                <a:latin typeface="Univerza Sans" panose="00000600000000000000" pitchFamily="2" charset="-18"/>
                <a:ea typeface="Univerza Sans" panose="00000600000000000000" pitchFamily="2" charset="-18"/>
              </a:rPr>
              <a:t>pomembnim</a:t>
            </a:r>
            <a:r>
              <a:rPr lang="en-GB" sz="3300" b="1" dirty="0">
                <a:latin typeface="Univerza Sans" panose="00000600000000000000" pitchFamily="2" charset="-18"/>
                <a:ea typeface="Univerza Sans" panose="00000600000000000000" pitchFamily="2" charset="-18"/>
              </a:rPr>
              <a:t> </a:t>
            </a:r>
            <a:r>
              <a:rPr lang="en-GB" sz="3300" b="1" dirty="0" err="1">
                <a:latin typeface="Univerza Sans" panose="00000600000000000000" pitchFamily="2" charset="-18"/>
                <a:ea typeface="Univerza Sans" panose="00000600000000000000" pitchFamily="2" charset="-18"/>
              </a:rPr>
              <a:t>akterjem</a:t>
            </a:r>
            <a:r>
              <a:rPr lang="en-GB" sz="3300" b="1" dirty="0">
                <a:latin typeface="Univerza Sans" panose="00000600000000000000" pitchFamily="2" charset="-18"/>
                <a:ea typeface="Univerza Sans" panose="00000600000000000000" pitchFamily="2" charset="-18"/>
              </a:rPr>
              <a:t>)</a:t>
            </a:r>
            <a:endParaRPr lang="sl-SI" sz="3300" b="1" dirty="0">
              <a:latin typeface="Univerza Sans" panose="00000600000000000000" pitchFamily="2" charset="-18"/>
              <a:ea typeface="Univerza Sans" panose="00000600000000000000" pitchFamily="2" charset="-18"/>
            </a:endParaRPr>
          </a:p>
        </p:txBody>
      </p:sp>
      <p:sp>
        <p:nvSpPr>
          <p:cNvPr id="3" name="Content Placeholder 2">
            <a:extLst>
              <a:ext uri="{FF2B5EF4-FFF2-40B4-BE49-F238E27FC236}">
                <a16:creationId xmlns:a16="http://schemas.microsoft.com/office/drawing/2014/main" id="{182E0190-D9CB-C80D-84CA-A8356AB018E4}"/>
              </a:ext>
            </a:extLst>
          </p:cNvPr>
          <p:cNvSpPr>
            <a:spLocks noGrp="1"/>
          </p:cNvSpPr>
          <p:nvPr>
            <p:ph idx="1"/>
          </p:nvPr>
        </p:nvSpPr>
        <p:spPr>
          <a:xfrm>
            <a:off x="443345" y="1825625"/>
            <a:ext cx="11268363" cy="4861502"/>
          </a:xfrm>
        </p:spPr>
        <p:txBody>
          <a:bodyPr>
            <a:normAutofit fontScale="92500" lnSpcReduction="20000"/>
          </a:bodyPr>
          <a:lstStyle/>
          <a:p>
            <a:r>
              <a:rPr lang="sl-SI" sz="2600" b="1" dirty="0">
                <a:latin typeface="Univerza Sans" panose="00000600000000000000" pitchFamily="2" charset="-18"/>
                <a:ea typeface="Univerza Sans" panose="00000600000000000000" pitchFamily="2" charset="-18"/>
              </a:rPr>
              <a:t>Priporočilo 1:</a:t>
            </a:r>
            <a:r>
              <a:rPr lang="sl-SI" sz="2600" dirty="0">
                <a:latin typeface="Univerza Sans" panose="00000600000000000000" pitchFamily="2" charset="-18"/>
                <a:ea typeface="Univerza Sans" panose="00000600000000000000" pitchFamily="2" charset="-18"/>
              </a:rPr>
              <a:t> Povečati število in vrednost razpisov ter odobrenih shem za raziskovalce na začetku kariere</a:t>
            </a:r>
            <a:r>
              <a:rPr lang="en-GB" sz="2600" dirty="0">
                <a:latin typeface="Univerza Sans" panose="00000600000000000000" pitchFamily="2" charset="-18"/>
                <a:ea typeface="Univerza Sans" panose="00000600000000000000" pitchFamily="2" charset="-18"/>
              </a:rPr>
              <a:t>.</a:t>
            </a:r>
            <a:endParaRPr lang="sl-SI" sz="2600" dirty="0">
              <a:latin typeface="Univerza Sans" panose="00000600000000000000" pitchFamily="2" charset="-18"/>
              <a:ea typeface="Univerza Sans" panose="00000600000000000000" pitchFamily="2" charset="-18"/>
            </a:endParaRPr>
          </a:p>
          <a:p>
            <a:pPr marL="0" indent="0">
              <a:buNone/>
            </a:pPr>
            <a:endParaRPr lang="sl-SI" sz="200" dirty="0">
              <a:latin typeface="Univerza Sans" panose="00000600000000000000" pitchFamily="2" charset="-18"/>
              <a:ea typeface="Univerza Sans" panose="00000600000000000000" pitchFamily="2" charset="-18"/>
            </a:endParaRPr>
          </a:p>
          <a:p>
            <a:pPr algn="just"/>
            <a:r>
              <a:rPr lang="sl-SI" sz="2600" b="1" dirty="0">
                <a:latin typeface="Univerza Sans" panose="00000600000000000000" pitchFamily="2" charset="-18"/>
                <a:ea typeface="Univerza Sans" panose="00000600000000000000" pitchFamily="2" charset="-18"/>
              </a:rPr>
              <a:t>Priporočilo 2:</a:t>
            </a:r>
            <a:r>
              <a:rPr lang="sl-SI" sz="2600" dirty="0">
                <a:latin typeface="Univerza Sans" panose="00000600000000000000" pitchFamily="2" charset="-18"/>
                <a:ea typeface="Univerza Sans" panose="00000600000000000000" pitchFamily="2" charset="-18"/>
              </a:rPr>
              <a:t> </a:t>
            </a:r>
            <a:r>
              <a:rPr lang="en-GB" sz="2600" dirty="0">
                <a:latin typeface="Univerza Sans" panose="00000600000000000000" pitchFamily="2" charset="-18"/>
                <a:ea typeface="Univerza Sans" panose="00000600000000000000" pitchFamily="2" charset="-18"/>
              </a:rPr>
              <a:t>(</a:t>
            </a:r>
            <a:r>
              <a:rPr lang="en-GB" sz="2600" dirty="0" err="1">
                <a:latin typeface="Univerza Sans" panose="00000600000000000000" pitchFamily="2" charset="-18"/>
                <a:ea typeface="Univerza Sans" panose="00000600000000000000" pitchFamily="2" charset="-18"/>
              </a:rPr>
              <a:t>zunanje</a:t>
            </a:r>
            <a:r>
              <a:rPr lang="en-GB" sz="2600" dirty="0">
                <a:latin typeface="Univerza Sans" panose="00000600000000000000" pitchFamily="2" charset="-18"/>
                <a:ea typeface="Univerza Sans" panose="00000600000000000000" pitchFamily="2" charset="-18"/>
              </a:rPr>
              <a:t>) v</a:t>
            </a:r>
            <a:r>
              <a:rPr lang="sl-SI" sz="2600" dirty="0" err="1">
                <a:latin typeface="Univerza Sans" panose="00000600000000000000" pitchFamily="2" charset="-18"/>
                <a:ea typeface="Univerza Sans" panose="00000600000000000000" pitchFamily="2" charset="-18"/>
              </a:rPr>
              <a:t>rednotenje</a:t>
            </a:r>
            <a:r>
              <a:rPr lang="sl-SI" sz="2600" dirty="0">
                <a:latin typeface="Univerza Sans" panose="00000600000000000000" pitchFamily="2" charset="-18"/>
                <a:ea typeface="Univerza Sans" panose="00000600000000000000" pitchFamily="2" charset="-18"/>
              </a:rPr>
              <a:t> raziskovalnih institucij v okviru stabilnega financiranja naj zajame tudi </a:t>
            </a:r>
            <a:r>
              <a:rPr lang="en-GB" sz="2600" dirty="0" err="1">
                <a:latin typeface="Univerza Sans" panose="00000600000000000000" pitchFamily="2" charset="-18"/>
                <a:ea typeface="Univerza Sans" panose="00000600000000000000" pitchFamily="2" charset="-18"/>
              </a:rPr>
              <a:t>temeljito</a:t>
            </a:r>
            <a:r>
              <a:rPr lang="en-GB" sz="2600" dirty="0">
                <a:latin typeface="Univerza Sans" panose="00000600000000000000" pitchFamily="2" charset="-18"/>
                <a:ea typeface="Univerza Sans" panose="00000600000000000000" pitchFamily="2" charset="-18"/>
              </a:rPr>
              <a:t> </a:t>
            </a:r>
            <a:r>
              <a:rPr lang="sl-SI" sz="2600" dirty="0">
                <a:latin typeface="Univerza Sans" panose="00000600000000000000" pitchFamily="2" charset="-18"/>
                <a:ea typeface="Univerza Sans" panose="00000600000000000000" pitchFamily="2" charset="-18"/>
              </a:rPr>
              <a:t>vrednotenje z vidika upravljanja s človeškimi viri</a:t>
            </a:r>
            <a:r>
              <a:rPr lang="en-GB" sz="2600" dirty="0">
                <a:latin typeface="Univerza Sans" panose="00000600000000000000" pitchFamily="2" charset="-18"/>
                <a:ea typeface="Univerza Sans" panose="00000600000000000000" pitchFamily="2" charset="-18"/>
              </a:rPr>
              <a:t> (</a:t>
            </a:r>
            <a:r>
              <a:rPr lang="en-GB" sz="2600" i="1" dirty="0">
                <a:latin typeface="Univerza Sans" panose="00000600000000000000" pitchFamily="2" charset="-18"/>
                <a:ea typeface="Univerza Sans" panose="00000600000000000000" pitchFamily="2" charset="-18"/>
              </a:rPr>
              <a:t>cf</a:t>
            </a:r>
            <a:r>
              <a:rPr lang="en-GB" sz="2600" dirty="0">
                <a:latin typeface="Univerza Sans" panose="00000600000000000000" pitchFamily="2" charset="-18"/>
                <a:ea typeface="Univerza Sans" panose="00000600000000000000" pitchFamily="2" charset="-18"/>
              </a:rPr>
              <a:t>. 31. </a:t>
            </a:r>
            <a:r>
              <a:rPr lang="en-GB" sz="2600" dirty="0" err="1">
                <a:latin typeface="Univerza Sans" panose="00000600000000000000" pitchFamily="2" charset="-18"/>
                <a:ea typeface="Univerza Sans" panose="00000600000000000000" pitchFamily="2" charset="-18"/>
              </a:rPr>
              <a:t>člen</a:t>
            </a:r>
            <a:r>
              <a:rPr lang="en-GB" sz="2600" dirty="0">
                <a:latin typeface="Univerza Sans" panose="00000600000000000000" pitchFamily="2" charset="-18"/>
                <a:ea typeface="Univerza Sans" panose="00000600000000000000" pitchFamily="2" charset="-18"/>
              </a:rPr>
              <a:t> </a:t>
            </a:r>
            <a:r>
              <a:rPr lang="en-GB" sz="2600" dirty="0" err="1">
                <a:latin typeface="Univerza Sans" panose="00000600000000000000" pitchFamily="2" charset="-18"/>
                <a:ea typeface="Univerza Sans" panose="00000600000000000000" pitchFamily="2" charset="-18"/>
              </a:rPr>
              <a:t>ZZrID</a:t>
            </a:r>
            <a:r>
              <a:rPr lang="en-GB" sz="2600" dirty="0">
                <a:latin typeface="Univerza Sans" panose="00000600000000000000" pitchFamily="2" charset="-18"/>
                <a:ea typeface="Univerza Sans" panose="00000600000000000000" pitchFamily="2" charset="-18"/>
              </a:rPr>
              <a:t> &gt; </a:t>
            </a:r>
            <a:r>
              <a:rPr lang="en-GB" sz="2600" dirty="0" err="1">
                <a:latin typeface="Univerza Sans" panose="00000600000000000000" pitchFamily="2" charset="-18"/>
                <a:ea typeface="Univerza Sans" panose="00000600000000000000" pitchFamily="2" charset="-18"/>
              </a:rPr>
              <a:t>samoevalvacija</a:t>
            </a:r>
            <a:r>
              <a:rPr lang="en-GB" sz="2600" dirty="0">
                <a:latin typeface="Univerza Sans" panose="00000600000000000000" pitchFamily="2" charset="-18"/>
                <a:ea typeface="Univerza Sans" panose="00000600000000000000" pitchFamily="2" charset="-18"/>
              </a:rPr>
              <a:t>).</a:t>
            </a:r>
            <a:endParaRPr lang="sl-SI" sz="2600" dirty="0">
              <a:latin typeface="Univerza Sans" panose="00000600000000000000" pitchFamily="2" charset="-18"/>
              <a:ea typeface="Univerza Sans" panose="00000600000000000000" pitchFamily="2" charset="-18"/>
            </a:endParaRPr>
          </a:p>
          <a:p>
            <a:pPr marL="0" indent="0">
              <a:buNone/>
            </a:pPr>
            <a:endParaRPr lang="sl-SI" sz="200" dirty="0">
              <a:latin typeface="Univerza Sans" panose="00000600000000000000" pitchFamily="2" charset="-18"/>
              <a:ea typeface="Univerza Sans" panose="00000600000000000000" pitchFamily="2" charset="-18"/>
            </a:endParaRPr>
          </a:p>
          <a:p>
            <a:r>
              <a:rPr lang="sl-SI" sz="2600" b="1" dirty="0">
                <a:latin typeface="Univerza Sans" panose="00000600000000000000" pitchFamily="2" charset="-18"/>
                <a:ea typeface="Univerza Sans" panose="00000600000000000000" pitchFamily="2" charset="-18"/>
              </a:rPr>
              <a:t>Priporočilo 3:</a:t>
            </a:r>
            <a:r>
              <a:rPr lang="sl-SI" sz="2600" dirty="0">
                <a:latin typeface="Univerza Sans" panose="00000600000000000000" pitchFamily="2" charset="-18"/>
                <a:ea typeface="Univerza Sans" panose="00000600000000000000" pitchFamily="2" charset="-18"/>
              </a:rPr>
              <a:t> V okviru KOsRIS in univerz naj se odpre razprava o poenotenju sistema napredovanj</a:t>
            </a:r>
            <a:r>
              <a:rPr lang="en-GB" sz="2600" dirty="0">
                <a:latin typeface="Univerza Sans" panose="00000600000000000000" pitchFamily="2" charset="-18"/>
                <a:ea typeface="Univerza Sans" panose="00000600000000000000" pitchFamily="2" charset="-18"/>
              </a:rPr>
              <a:t>.</a:t>
            </a:r>
            <a:endParaRPr lang="sl-SI" sz="2600" dirty="0">
              <a:latin typeface="Univerza Sans" panose="00000600000000000000" pitchFamily="2" charset="-18"/>
              <a:ea typeface="Univerza Sans" panose="00000600000000000000" pitchFamily="2" charset="-18"/>
            </a:endParaRPr>
          </a:p>
          <a:p>
            <a:pPr marL="0" indent="0">
              <a:buNone/>
            </a:pPr>
            <a:endParaRPr lang="sl-SI" sz="200" dirty="0">
              <a:latin typeface="Univerza Sans" panose="00000600000000000000" pitchFamily="2" charset="-18"/>
              <a:ea typeface="Univerza Sans" panose="00000600000000000000" pitchFamily="2" charset="-18"/>
            </a:endParaRPr>
          </a:p>
          <a:p>
            <a:r>
              <a:rPr lang="sl-SI" sz="2600" b="1" dirty="0">
                <a:latin typeface="Univerza Sans" panose="00000600000000000000" pitchFamily="2" charset="-18"/>
                <a:ea typeface="Univerza Sans" panose="00000600000000000000" pitchFamily="2" charset="-18"/>
              </a:rPr>
              <a:t>Priporočilo 4:</a:t>
            </a:r>
            <a:r>
              <a:rPr lang="sl-SI" sz="2600" dirty="0">
                <a:latin typeface="Univerza Sans" panose="00000600000000000000" pitchFamily="2" charset="-18"/>
                <a:ea typeface="Univerza Sans" panose="00000600000000000000" pitchFamily="2" charset="-18"/>
              </a:rPr>
              <a:t> Razmisliti o splošni uvedbi sobotnega leta za vse raziskovalce in strokovne sodelavce v raziskovanju</a:t>
            </a:r>
            <a:r>
              <a:rPr lang="en-GB" sz="2600" dirty="0">
                <a:latin typeface="Univerza Sans" panose="00000600000000000000" pitchFamily="2" charset="-18"/>
                <a:ea typeface="Univerza Sans" panose="00000600000000000000" pitchFamily="2" charset="-18"/>
              </a:rPr>
              <a:t>.</a:t>
            </a:r>
            <a:endParaRPr lang="sl-SI" sz="2600" dirty="0">
              <a:latin typeface="Univerza Sans" panose="00000600000000000000" pitchFamily="2" charset="-18"/>
              <a:ea typeface="Univerza Sans" panose="00000600000000000000" pitchFamily="2" charset="-18"/>
            </a:endParaRPr>
          </a:p>
          <a:p>
            <a:pPr marL="0" indent="0">
              <a:buNone/>
            </a:pPr>
            <a:endParaRPr lang="sl-SI" sz="200" dirty="0">
              <a:latin typeface="Univerza Sans" panose="00000600000000000000" pitchFamily="2" charset="-18"/>
              <a:ea typeface="Univerza Sans" panose="00000600000000000000" pitchFamily="2" charset="-18"/>
            </a:endParaRPr>
          </a:p>
          <a:p>
            <a:r>
              <a:rPr lang="sl-SI" sz="2600" b="1" dirty="0">
                <a:latin typeface="Univerza Sans" panose="00000600000000000000" pitchFamily="2" charset="-18"/>
                <a:ea typeface="Univerza Sans" panose="00000600000000000000" pitchFamily="2" charset="-18"/>
              </a:rPr>
              <a:t>Priporočilo 5:</a:t>
            </a:r>
            <a:r>
              <a:rPr lang="sl-SI" sz="2600" dirty="0">
                <a:latin typeface="Univerza Sans" panose="00000600000000000000" pitchFamily="2" charset="-18"/>
                <a:ea typeface="Univerza Sans" panose="00000600000000000000" pitchFamily="2" charset="-18"/>
              </a:rPr>
              <a:t> Premisliti, kako ovrednotiti mednarodno odmevnost raziskovalcev</a:t>
            </a:r>
            <a:r>
              <a:rPr lang="en-GB" sz="2600" dirty="0">
                <a:latin typeface="Univerza Sans" panose="00000600000000000000" pitchFamily="2" charset="-18"/>
                <a:ea typeface="Univerza Sans" panose="00000600000000000000" pitchFamily="2" charset="-18"/>
              </a:rPr>
              <a:t>.</a:t>
            </a:r>
            <a:endParaRPr lang="sl-SI" sz="2600" dirty="0">
              <a:latin typeface="Univerza Sans" panose="00000600000000000000" pitchFamily="2" charset="-18"/>
              <a:ea typeface="Univerza Sans" panose="00000600000000000000" pitchFamily="2" charset="-18"/>
            </a:endParaRPr>
          </a:p>
          <a:p>
            <a:pPr marL="0" indent="0">
              <a:buNone/>
            </a:pPr>
            <a:endParaRPr lang="sl-SI" sz="200" dirty="0">
              <a:latin typeface="Univerza Sans" panose="00000600000000000000" pitchFamily="2" charset="-18"/>
              <a:ea typeface="Univerza Sans" panose="00000600000000000000" pitchFamily="2" charset="-18"/>
            </a:endParaRPr>
          </a:p>
          <a:p>
            <a:r>
              <a:rPr lang="sl-SI" sz="2600" b="1" dirty="0">
                <a:latin typeface="Univerza Sans" panose="00000600000000000000" pitchFamily="2" charset="-18"/>
                <a:ea typeface="Univerza Sans" panose="00000600000000000000" pitchFamily="2" charset="-18"/>
              </a:rPr>
              <a:t>Priporočilo 6:</a:t>
            </a:r>
            <a:r>
              <a:rPr lang="sl-SI" sz="2600" dirty="0">
                <a:latin typeface="Univerza Sans" panose="00000600000000000000" pitchFamily="2" charset="-18"/>
                <a:ea typeface="Univerza Sans" panose="00000600000000000000" pitchFamily="2" charset="-18"/>
              </a:rPr>
              <a:t> Prenoviti sistem napredovanja tudi v povezavi z delovanjem v gospodarstvu</a:t>
            </a:r>
            <a:r>
              <a:rPr lang="en-GB" sz="2600" dirty="0">
                <a:latin typeface="Univerza Sans" panose="00000600000000000000" pitchFamily="2" charset="-18"/>
                <a:ea typeface="Univerza Sans" panose="00000600000000000000" pitchFamily="2" charset="-18"/>
              </a:rPr>
              <a:t>.</a:t>
            </a:r>
            <a:endParaRPr lang="sl-SI" sz="2600" dirty="0">
              <a:latin typeface="Univerza Sans" panose="00000600000000000000" pitchFamily="2" charset="-18"/>
              <a:ea typeface="Univerza Sans" panose="00000600000000000000" pitchFamily="2" charset="-18"/>
            </a:endParaRPr>
          </a:p>
          <a:p>
            <a:endParaRPr lang="sl-SI" dirty="0"/>
          </a:p>
        </p:txBody>
      </p:sp>
    </p:spTree>
    <p:extLst>
      <p:ext uri="{BB962C8B-B14F-4D97-AF65-F5344CB8AC3E}">
        <p14:creationId xmlns:p14="http://schemas.microsoft.com/office/powerpoint/2010/main" val="171606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818B-A845-0DD6-980A-7D35FCA18045}"/>
              </a:ext>
            </a:extLst>
          </p:cNvPr>
          <p:cNvSpPr>
            <a:spLocks noGrp="1"/>
          </p:cNvSpPr>
          <p:nvPr>
            <p:ph type="title"/>
          </p:nvPr>
        </p:nvSpPr>
        <p:spPr>
          <a:xfrm>
            <a:off x="-84082" y="1491343"/>
            <a:ext cx="11445766" cy="3669237"/>
          </a:xfrm>
        </p:spPr>
        <p:txBody>
          <a:bodyPr>
            <a:normAutofit/>
          </a:bodyPr>
          <a:lstStyle/>
          <a:p>
            <a:pPr algn="ctr"/>
            <a:br>
              <a:rPr lang="en-GB" i="1" dirty="0"/>
            </a:br>
            <a:br>
              <a:rPr lang="en-GB" i="1" dirty="0"/>
            </a:br>
            <a:r>
              <a:rPr lang="sl-SI" sz="5600" i="1" dirty="0">
                <a:solidFill>
                  <a:srgbClr val="FF0000"/>
                </a:solidFill>
                <a:latin typeface="Univerza Sans" panose="00000600000000000000" pitchFamily="2" charset="-18"/>
                <a:ea typeface="Univerza Sans" panose="00000600000000000000" pitchFamily="2" charset="-18"/>
              </a:rPr>
              <a:t>»Naslovili ste prava vprašanja, </a:t>
            </a:r>
            <a:br>
              <a:rPr lang="sl-SI" sz="5600" dirty="0">
                <a:solidFill>
                  <a:srgbClr val="FF0000"/>
                </a:solidFill>
                <a:latin typeface="Univerza Sans" panose="00000600000000000000" pitchFamily="2" charset="-18"/>
                <a:ea typeface="Univerza Sans" panose="00000600000000000000" pitchFamily="2" charset="-18"/>
              </a:rPr>
            </a:br>
            <a:r>
              <a:rPr lang="sl-SI" sz="5600" i="1" dirty="0">
                <a:solidFill>
                  <a:srgbClr val="FF0000"/>
                </a:solidFill>
                <a:latin typeface="Univerza Sans" panose="00000600000000000000" pitchFamily="2" charset="-18"/>
                <a:ea typeface="Univerza Sans" panose="00000600000000000000" pitchFamily="2" charset="-18"/>
              </a:rPr>
              <a:t>ki dajejo upanje v izboljšanje stanja.«</a:t>
            </a:r>
            <a:endParaRPr lang="sl-SI" sz="5600" dirty="0">
              <a:solidFill>
                <a:srgbClr val="FF0000"/>
              </a:solidFill>
              <a:latin typeface="Univerza Sans" panose="00000600000000000000" pitchFamily="2" charset="-18"/>
              <a:ea typeface="Univerza Sans" panose="00000600000000000000" pitchFamily="2" charset="-18"/>
            </a:endParaRPr>
          </a:p>
        </p:txBody>
      </p:sp>
    </p:spTree>
    <p:extLst>
      <p:ext uri="{BB962C8B-B14F-4D97-AF65-F5344CB8AC3E}">
        <p14:creationId xmlns:p14="http://schemas.microsoft.com/office/powerpoint/2010/main" val="11770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8981-CC4E-1BEA-2E5F-0205FDF0AA65}"/>
              </a:ext>
            </a:extLst>
          </p:cNvPr>
          <p:cNvSpPr>
            <a:spLocks noGrp="1"/>
          </p:cNvSpPr>
          <p:nvPr>
            <p:ph type="title"/>
          </p:nvPr>
        </p:nvSpPr>
        <p:spPr/>
        <p:txBody>
          <a:bodyPr/>
          <a:lstStyle/>
          <a:p>
            <a:pPr algn="ctr"/>
            <a:r>
              <a:rPr lang="sl-SI" b="1" noProof="0" dirty="0">
                <a:latin typeface="Univerza Sans" panose="00000600000000000000"/>
                <a:cs typeface="Arial" panose="020B0604020202020204" pitchFamily="34" charset="0"/>
              </a:rPr>
              <a:t>Normativni okvir raziskovanja v Sloveniji – 2. del</a:t>
            </a:r>
            <a:endParaRPr lang="sl-SI" noProof="0" dirty="0">
              <a:latin typeface="Univerza Sans" panose="00000600000000000000"/>
            </a:endParaRPr>
          </a:p>
        </p:txBody>
      </p:sp>
      <p:sp>
        <p:nvSpPr>
          <p:cNvPr id="3" name="Content Placeholder 2">
            <a:extLst>
              <a:ext uri="{FF2B5EF4-FFF2-40B4-BE49-F238E27FC236}">
                <a16:creationId xmlns:a16="http://schemas.microsoft.com/office/drawing/2014/main" id="{3D1FFE23-AFF1-59E8-A387-6FC1B07C2490}"/>
              </a:ext>
            </a:extLst>
          </p:cNvPr>
          <p:cNvSpPr>
            <a:spLocks noGrp="1"/>
          </p:cNvSpPr>
          <p:nvPr>
            <p:ph idx="1"/>
          </p:nvPr>
        </p:nvSpPr>
        <p:spPr>
          <a:xfrm>
            <a:off x="380999" y="1825625"/>
            <a:ext cx="11350083" cy="4351338"/>
          </a:xfrm>
        </p:spPr>
        <p:txBody>
          <a:bodyPr>
            <a:normAutofit/>
          </a:bodyPr>
          <a:lstStyle/>
          <a:p>
            <a:pPr marL="0" indent="0" algn="just">
              <a:spcAft>
                <a:spcPts val="600"/>
              </a:spcAft>
              <a:buNone/>
            </a:pPr>
            <a:r>
              <a:rPr lang="sl-SI" noProof="0" dirty="0">
                <a:latin typeface="Univerza Sans" panose="00000600000000000000"/>
                <a:cs typeface="Arial" panose="020B0604020202020204" pitchFamily="34" charset="0"/>
              </a:rPr>
              <a:t>Tudi ARIS kot glavni ‘financer’ znanstvenoraziskovalne aktivnosti je sprejel številne ukrepe, ki so njegove pravilnike in metodologije uskladili z </a:t>
            </a:r>
            <a:r>
              <a:rPr lang="sl-SI" sz="2800" noProof="0" dirty="0" err="1">
                <a:effectLst/>
                <a:latin typeface="Univerza Sans" panose="00000600000000000000"/>
                <a:ea typeface="Times New Roman" panose="02020603050405020304" pitchFamily="18" charset="0"/>
                <a:cs typeface="Arial" panose="020B0604020202020204" pitchFamily="34" charset="0"/>
              </a:rPr>
              <a:t>ZZrID</a:t>
            </a:r>
            <a:r>
              <a:rPr lang="sl-SI" sz="2800" noProof="0" dirty="0">
                <a:effectLst/>
                <a:latin typeface="Univerza Sans" panose="00000600000000000000"/>
                <a:ea typeface="Times New Roman" panose="02020603050405020304" pitchFamily="18" charset="0"/>
                <a:cs typeface="Arial" panose="020B0604020202020204" pitchFamily="34" charset="0"/>
              </a:rPr>
              <a:t> in ReZrIS30; mdr.:</a:t>
            </a:r>
          </a:p>
          <a:p>
            <a:pPr lvl="1">
              <a:buFont typeface="Courier New" panose="02070309020205020404" pitchFamily="49" charset="0"/>
              <a:buChar char="o"/>
            </a:pPr>
            <a:r>
              <a:rPr lang="sl-SI" noProof="0" dirty="0">
                <a:latin typeface="Univerza Sans" panose="00000600000000000000" pitchFamily="2" charset="-18"/>
                <a:ea typeface="Univerza Sans" panose="00000600000000000000" pitchFamily="2" charset="-18"/>
                <a:cs typeface="Arial" panose="020B0604020202020204" pitchFamily="34" charset="0"/>
              </a:rPr>
              <a:t>25. 10. 2024: objavljen (decembra 2024 pa posodobljen) </a:t>
            </a:r>
            <a:r>
              <a:rPr lang="sl-SI" i="1" noProof="0" dirty="0">
                <a:effectLst/>
                <a:latin typeface="Univerza Sans" panose="00000600000000000000" pitchFamily="2" charset="-18"/>
                <a:ea typeface="Univerza Sans" panose="00000600000000000000" pitchFamily="2" charset="-18"/>
                <a:cs typeface="Arial" panose="020B0604020202020204" pitchFamily="34" charset="0"/>
              </a:rPr>
              <a:t>Splošni akt o raziskovalnih nazivih.</a:t>
            </a:r>
          </a:p>
          <a:p>
            <a:pPr lvl="1">
              <a:buFont typeface="Courier New" panose="02070309020205020404" pitchFamily="49" charset="0"/>
              <a:buChar char="o"/>
            </a:pPr>
            <a:r>
              <a:rPr lang="sl-SI" i="0" noProof="0" dirty="0">
                <a:effectLst/>
                <a:latin typeface="Univerza Sans" panose="00000600000000000000" pitchFamily="2" charset="-18"/>
                <a:ea typeface="Univerza Sans" panose="00000600000000000000" pitchFamily="2" charset="-18"/>
                <a:cs typeface="Arial" panose="020B0604020202020204" pitchFamily="34" charset="0"/>
              </a:rPr>
              <a:t>17. 1. 2025: objavljen </a:t>
            </a:r>
            <a:r>
              <a:rPr lang="sl-SI" i="1" noProof="0" dirty="0">
                <a:effectLst/>
                <a:latin typeface="Univerza Sans" panose="00000600000000000000" pitchFamily="2" charset="-18"/>
                <a:ea typeface="Univerza Sans" panose="00000600000000000000" pitchFamily="2" charset="-18"/>
                <a:cs typeface="Arial" panose="020B0604020202020204" pitchFamily="34" charset="0"/>
              </a:rPr>
              <a:t>Splošni akt o spremembah in dopolnitvah Splošnega akta o stabilnem financiranju znanstvenoraziskovalne dejavnosti.</a:t>
            </a:r>
            <a:endParaRPr lang="en-GB" i="1" noProof="0" dirty="0">
              <a:effectLst/>
              <a:latin typeface="Univerza Sans" panose="00000600000000000000" pitchFamily="2" charset="-18"/>
              <a:ea typeface="Univerza Sans" panose="00000600000000000000" pitchFamily="2" charset="-18"/>
              <a:cs typeface="Arial" panose="020B0604020202020204" pitchFamily="34" charset="0"/>
            </a:endParaRPr>
          </a:p>
          <a:p>
            <a:pPr lvl="1">
              <a:buFont typeface="Courier New" panose="02070309020205020404" pitchFamily="49" charset="0"/>
              <a:buChar char="o"/>
            </a:pPr>
            <a:r>
              <a:rPr lang="en-GB" dirty="0">
                <a:latin typeface="Univerza Sans" panose="00000600000000000000" pitchFamily="2" charset="-18"/>
                <a:ea typeface="Univerza Sans" panose="00000600000000000000" pitchFamily="2" charset="-18"/>
              </a:rPr>
              <a:t>24. 4. 2025: </a:t>
            </a:r>
            <a:r>
              <a:rPr lang="en-GB" dirty="0" err="1">
                <a:latin typeface="Univerza Sans" panose="00000600000000000000" pitchFamily="2" charset="-18"/>
                <a:ea typeface="Univerza Sans" panose="00000600000000000000" pitchFamily="2" charset="-18"/>
              </a:rPr>
              <a:t>objavljena</a:t>
            </a:r>
            <a:r>
              <a:rPr lang="en-GB" dirty="0">
                <a:latin typeface="Univerza Sans" panose="00000600000000000000" pitchFamily="2" charset="-18"/>
                <a:ea typeface="Univerza Sans" panose="00000600000000000000" pitchFamily="2" charset="-18"/>
              </a:rPr>
              <a:t> </a:t>
            </a:r>
            <a:r>
              <a:rPr lang="sl-SI" i="1" dirty="0">
                <a:latin typeface="Univerza Sans" panose="00000600000000000000" pitchFamily="2" charset="-18"/>
                <a:ea typeface="Univerza Sans" panose="00000600000000000000" pitchFamily="2" charset="-18"/>
              </a:rPr>
              <a:t>Metodologij</a:t>
            </a:r>
            <a:r>
              <a:rPr lang="en-GB" i="1" dirty="0">
                <a:latin typeface="Univerza Sans" panose="00000600000000000000" pitchFamily="2" charset="-18"/>
                <a:ea typeface="Univerza Sans" panose="00000600000000000000" pitchFamily="2" charset="-18"/>
              </a:rPr>
              <a:t>a</a:t>
            </a:r>
            <a:r>
              <a:rPr lang="sl-SI" i="1" dirty="0">
                <a:latin typeface="Univerza Sans" panose="00000600000000000000" pitchFamily="2" charset="-18"/>
                <a:ea typeface="Univerza Sans" panose="00000600000000000000" pitchFamily="2" charset="-18"/>
              </a:rPr>
              <a:t> ocenjevanja prijav v postopkih za (so)financiranje znanstvenoraziskovalne dejavnosti (neuradno prečiščeno besedilo št. 12)</a:t>
            </a:r>
            <a:r>
              <a:rPr lang="en-GB" dirty="0">
                <a:latin typeface="Univerza Sans" panose="00000600000000000000" pitchFamily="2" charset="-18"/>
                <a:ea typeface="Univerza Sans" panose="00000600000000000000" pitchFamily="2" charset="-18"/>
              </a:rPr>
              <a:t>.</a:t>
            </a:r>
            <a:endParaRPr lang="sl-SI" dirty="0">
              <a:latin typeface="Univerza Sans" panose="00000600000000000000" pitchFamily="2" charset="-18"/>
              <a:ea typeface="Univerza Sans" panose="00000600000000000000" pitchFamily="2" charset="-18"/>
            </a:endParaRPr>
          </a:p>
          <a:p>
            <a:pPr lvl="1" algn="just">
              <a:buFont typeface="Courier New" panose="02070309020205020404" pitchFamily="49" charset="0"/>
              <a:buChar char="o"/>
            </a:pPr>
            <a:endParaRPr lang="sl-SI" i="1" noProof="0" dirty="0">
              <a:effectLst/>
              <a:latin typeface="Univerza Sans" panose="00000600000000000000"/>
              <a:cs typeface="Arial" panose="020B0604020202020204" pitchFamily="34" charset="0"/>
            </a:endParaRPr>
          </a:p>
          <a:p>
            <a:endParaRPr lang="sl-SI" b="1" i="0" noProof="0" dirty="0">
              <a:solidFill>
                <a:srgbClr val="313966"/>
              </a:solidFill>
              <a:effectLst/>
              <a:latin typeface="Univerza Sans" panose="00000600000000000000"/>
            </a:endParaRPr>
          </a:p>
          <a:p>
            <a:endParaRPr lang="sl-SI" b="1" i="0" noProof="0" dirty="0">
              <a:solidFill>
                <a:srgbClr val="313966"/>
              </a:solidFill>
              <a:effectLst/>
              <a:latin typeface="Univerza Sans" panose="00000600000000000000"/>
            </a:endParaRPr>
          </a:p>
          <a:p>
            <a:endParaRPr lang="sl-SI" noProof="0" dirty="0">
              <a:latin typeface="Univerza Sans" panose="00000600000000000000"/>
            </a:endParaRPr>
          </a:p>
        </p:txBody>
      </p:sp>
      <p:sp>
        <p:nvSpPr>
          <p:cNvPr id="4" name="AutoShape 2" descr="Arrs Logo">
            <a:extLst>
              <a:ext uri="{FF2B5EF4-FFF2-40B4-BE49-F238E27FC236}">
                <a16:creationId xmlns:a16="http://schemas.microsoft.com/office/drawing/2014/main" id="{2AEDC008-D71C-ED92-888D-A19289B446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noProof="0" dirty="0"/>
          </a:p>
        </p:txBody>
      </p:sp>
      <p:pic>
        <p:nvPicPr>
          <p:cNvPr id="5" name="Picture 4">
            <a:extLst>
              <a:ext uri="{FF2B5EF4-FFF2-40B4-BE49-F238E27FC236}">
                <a16:creationId xmlns:a16="http://schemas.microsoft.com/office/drawing/2014/main" id="{69E35450-AA27-4325-3CF6-E1F8B189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0732" y="5874652"/>
            <a:ext cx="2550268" cy="618222"/>
          </a:xfrm>
          <a:prstGeom prst="rect">
            <a:avLst/>
          </a:prstGeom>
        </p:spPr>
      </p:pic>
    </p:spTree>
    <p:extLst>
      <p:ext uri="{BB962C8B-B14F-4D97-AF65-F5344CB8AC3E}">
        <p14:creationId xmlns:p14="http://schemas.microsoft.com/office/powerpoint/2010/main" val="245780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3FA0-1253-24A0-007F-75CEBA9F986A}"/>
              </a:ext>
            </a:extLst>
          </p:cNvPr>
          <p:cNvSpPr>
            <a:spLocks noGrp="1"/>
          </p:cNvSpPr>
          <p:nvPr>
            <p:ph type="title"/>
          </p:nvPr>
        </p:nvSpPr>
        <p:spPr/>
        <p:txBody>
          <a:bodyPr>
            <a:normAutofit/>
          </a:bodyPr>
          <a:lstStyle/>
          <a:p>
            <a:pPr algn="ctr"/>
            <a:r>
              <a:rPr lang="sl-SI" sz="4000" b="1" noProof="0" dirty="0">
                <a:latin typeface="Univerza Sans" panose="00000600000000000000"/>
                <a:cs typeface="Arial" panose="020B0604020202020204" pitchFamily="34" charset="0"/>
              </a:rPr>
              <a:t>Nekaj statističnih podatkov o vlaganju v znanost oz. R&amp;R: GERD/BIRR</a:t>
            </a:r>
          </a:p>
        </p:txBody>
      </p:sp>
      <p:graphicFrame>
        <p:nvGraphicFramePr>
          <p:cNvPr id="5" name="Grafikon 4">
            <a:extLst>
              <a:ext uri="{FF2B5EF4-FFF2-40B4-BE49-F238E27FC236}">
                <a16:creationId xmlns:a16="http://schemas.microsoft.com/office/drawing/2014/main" id="{403365C9-BC0F-B536-9550-EF04CFAB1BF7}"/>
              </a:ext>
            </a:extLst>
          </p:cNvPr>
          <p:cNvGraphicFramePr>
            <a:graphicFrameLocks/>
          </p:cNvGraphicFramePr>
          <p:nvPr>
            <p:custDataLst>
              <p:tags r:id="rId1"/>
            </p:custDataLst>
            <p:extLst>
              <p:ext uri="{D42A27DB-BD31-4B8C-83A1-F6EECF244321}">
                <p14:modId xmlns:p14="http://schemas.microsoft.com/office/powerpoint/2010/main" val="649055140"/>
              </p:ext>
            </p:extLst>
          </p:nvPr>
        </p:nvGraphicFramePr>
        <p:xfrm>
          <a:off x="838200" y="1690688"/>
          <a:ext cx="10515600" cy="4424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765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CF051-1548-F540-1486-C70CF473F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C865B-0190-FDD9-13A5-A69324463FDA}"/>
              </a:ext>
            </a:extLst>
          </p:cNvPr>
          <p:cNvSpPr>
            <a:spLocks noGrp="1"/>
          </p:cNvSpPr>
          <p:nvPr>
            <p:ph type="title"/>
          </p:nvPr>
        </p:nvSpPr>
        <p:spPr/>
        <p:txBody>
          <a:bodyPr/>
          <a:lstStyle/>
          <a:p>
            <a:pPr algn="ctr"/>
            <a:r>
              <a:rPr lang="sl-SI" sz="4400" b="1" noProof="0" dirty="0">
                <a:latin typeface="Univerza Sans" panose="00000600000000000000"/>
                <a:cs typeface="Arial" panose="020B0604020202020204" pitchFamily="34" charset="0"/>
              </a:rPr>
              <a:t>Nekaj statističnih podatkov o vlaganju v R&amp;R – 1. </a:t>
            </a:r>
            <a:r>
              <a:rPr lang="sl-SI" b="1" dirty="0">
                <a:latin typeface="Univerza Sans" panose="00000600000000000000"/>
                <a:cs typeface="Arial" panose="020B0604020202020204" pitchFamily="34" charset="0"/>
              </a:rPr>
              <a:t>del</a:t>
            </a:r>
            <a:endParaRPr lang="sl-SI" dirty="0">
              <a:latin typeface="Univerza Sans" panose="00000600000000000000"/>
            </a:endParaRPr>
          </a:p>
        </p:txBody>
      </p:sp>
      <p:graphicFrame>
        <p:nvGraphicFramePr>
          <p:cNvPr id="15" name="Grafikon 14">
            <a:extLst>
              <a:ext uri="{FF2B5EF4-FFF2-40B4-BE49-F238E27FC236}">
                <a16:creationId xmlns:a16="http://schemas.microsoft.com/office/drawing/2014/main" id="{369AB081-EE11-B85B-4C94-F3700A0DA65D}"/>
              </a:ext>
            </a:extLst>
          </p:cNvPr>
          <p:cNvGraphicFramePr>
            <a:graphicFrameLocks/>
          </p:cNvGraphicFramePr>
          <p:nvPr>
            <p:custDataLst>
              <p:tags r:id="rId1"/>
            </p:custDataLst>
            <p:extLst>
              <p:ext uri="{D42A27DB-BD31-4B8C-83A1-F6EECF244321}">
                <p14:modId xmlns:p14="http://schemas.microsoft.com/office/powerpoint/2010/main" val="2874541674"/>
              </p:ext>
            </p:extLst>
          </p:nvPr>
        </p:nvGraphicFramePr>
        <p:xfrm>
          <a:off x="6096000" y="1960562"/>
          <a:ext cx="5976000" cy="40100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fikon 15">
            <a:extLst>
              <a:ext uri="{FF2B5EF4-FFF2-40B4-BE49-F238E27FC236}">
                <a16:creationId xmlns:a16="http://schemas.microsoft.com/office/drawing/2014/main" id="{28852213-CBCD-7247-DB5B-2B1F5AD308B8}"/>
              </a:ext>
            </a:extLst>
          </p:cNvPr>
          <p:cNvGraphicFramePr>
            <a:graphicFrameLocks/>
          </p:cNvGraphicFramePr>
          <p:nvPr>
            <p:custDataLst>
              <p:tags r:id="rId2"/>
            </p:custDataLst>
            <p:extLst>
              <p:ext uri="{D42A27DB-BD31-4B8C-83A1-F6EECF244321}">
                <p14:modId xmlns:p14="http://schemas.microsoft.com/office/powerpoint/2010/main" val="1041222448"/>
              </p:ext>
            </p:extLst>
          </p:nvPr>
        </p:nvGraphicFramePr>
        <p:xfrm>
          <a:off x="120000" y="1948639"/>
          <a:ext cx="5976000" cy="4010026"/>
        </p:xfrm>
        <a:graphic>
          <a:graphicData uri="http://schemas.openxmlformats.org/drawingml/2006/chart">
            <c:chart xmlns:c="http://schemas.openxmlformats.org/drawingml/2006/chart" xmlns:r="http://schemas.openxmlformats.org/officeDocument/2006/relationships" r:id="rId5"/>
          </a:graphicData>
        </a:graphic>
      </p:graphicFrame>
      <p:sp>
        <p:nvSpPr>
          <p:cNvPr id="17" name="PoljeZBesedilom 16">
            <a:extLst>
              <a:ext uri="{FF2B5EF4-FFF2-40B4-BE49-F238E27FC236}">
                <a16:creationId xmlns:a16="http://schemas.microsoft.com/office/drawing/2014/main" id="{D865A2AD-638B-96ED-1C48-A6F060D744DF}"/>
              </a:ext>
            </a:extLst>
          </p:cNvPr>
          <p:cNvSpPr txBox="1"/>
          <p:nvPr/>
        </p:nvSpPr>
        <p:spPr>
          <a:xfrm>
            <a:off x="2865377" y="6069603"/>
            <a:ext cx="6094324" cy="276999"/>
          </a:xfrm>
          <a:prstGeom prst="rect">
            <a:avLst/>
          </a:prstGeom>
          <a:noFill/>
        </p:spPr>
        <p:txBody>
          <a:bodyPr wrap="square">
            <a:spAutoFit/>
          </a:bodyPr>
          <a:lstStyle/>
          <a:p>
            <a:pPr algn="ctr"/>
            <a:r>
              <a:rPr lang="sl-SI" sz="1200" dirty="0">
                <a:latin typeface="Univerza Sans" panose="00000600000000000000"/>
              </a:rPr>
              <a:t>Vir: Eurostat, 27. 1. 2025</a:t>
            </a:r>
          </a:p>
        </p:txBody>
      </p:sp>
    </p:spTree>
    <p:extLst>
      <p:ext uri="{BB962C8B-B14F-4D97-AF65-F5344CB8AC3E}">
        <p14:creationId xmlns:p14="http://schemas.microsoft.com/office/powerpoint/2010/main" val="4111382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7B98-7C9F-F941-7745-CC12B48EAECF}"/>
              </a:ext>
            </a:extLst>
          </p:cNvPr>
          <p:cNvSpPr>
            <a:spLocks noGrp="1"/>
          </p:cNvSpPr>
          <p:nvPr>
            <p:ph type="title"/>
          </p:nvPr>
        </p:nvSpPr>
        <p:spPr/>
        <p:txBody>
          <a:bodyPr/>
          <a:lstStyle/>
          <a:p>
            <a:pPr algn="ctr"/>
            <a:r>
              <a:rPr lang="sl-SI" sz="4400" b="1" noProof="0" dirty="0">
                <a:latin typeface="Univerza Sans" panose="00000600000000000000"/>
                <a:cs typeface="Arial" panose="020B0604020202020204" pitchFamily="34" charset="0"/>
              </a:rPr>
              <a:t>Nekaj statističnih podatkov o vlaganju v R&amp;R – 2. del</a:t>
            </a:r>
            <a:endParaRPr lang="sl-SI" dirty="0">
              <a:latin typeface="Univerza Sans" panose="00000600000000000000"/>
            </a:endParaRPr>
          </a:p>
        </p:txBody>
      </p:sp>
      <p:sp>
        <p:nvSpPr>
          <p:cNvPr id="17" name="PoljeZBesedilom 16">
            <a:extLst>
              <a:ext uri="{FF2B5EF4-FFF2-40B4-BE49-F238E27FC236}">
                <a16:creationId xmlns:a16="http://schemas.microsoft.com/office/drawing/2014/main" id="{BAC5F2BE-DBDF-80EA-8198-8EACCE8504F7}"/>
              </a:ext>
            </a:extLst>
          </p:cNvPr>
          <p:cNvSpPr txBox="1"/>
          <p:nvPr/>
        </p:nvSpPr>
        <p:spPr>
          <a:xfrm>
            <a:off x="2865377" y="6069603"/>
            <a:ext cx="6094324" cy="276999"/>
          </a:xfrm>
          <a:prstGeom prst="rect">
            <a:avLst/>
          </a:prstGeom>
          <a:noFill/>
        </p:spPr>
        <p:txBody>
          <a:bodyPr wrap="square">
            <a:spAutoFit/>
          </a:bodyPr>
          <a:lstStyle/>
          <a:p>
            <a:pPr algn="ctr"/>
            <a:r>
              <a:rPr lang="sl-SI" sz="1200" dirty="0">
                <a:latin typeface="Univerza Sans" panose="00000600000000000000"/>
              </a:rPr>
              <a:t>Vir: Eurostat, 27. 1. 2025</a:t>
            </a:r>
          </a:p>
        </p:txBody>
      </p:sp>
      <p:graphicFrame>
        <p:nvGraphicFramePr>
          <p:cNvPr id="3" name="Grafikon 2">
            <a:extLst>
              <a:ext uri="{FF2B5EF4-FFF2-40B4-BE49-F238E27FC236}">
                <a16:creationId xmlns:a16="http://schemas.microsoft.com/office/drawing/2014/main" id="{74841402-E2E0-4C5C-B946-A208CCDBDC75}"/>
              </a:ext>
            </a:extLst>
          </p:cNvPr>
          <p:cNvGraphicFramePr>
            <a:graphicFrameLocks/>
          </p:cNvGraphicFramePr>
          <p:nvPr>
            <p:custDataLst>
              <p:tags r:id="rId1"/>
            </p:custDataLst>
            <p:extLst>
              <p:ext uri="{D42A27DB-BD31-4B8C-83A1-F6EECF244321}">
                <p14:modId xmlns:p14="http://schemas.microsoft.com/office/powerpoint/2010/main" val="2069629781"/>
              </p:ext>
            </p:extLst>
          </p:nvPr>
        </p:nvGraphicFramePr>
        <p:xfrm>
          <a:off x="120000" y="1690688"/>
          <a:ext cx="5976000" cy="40100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fikon 4">
            <a:extLst>
              <a:ext uri="{FF2B5EF4-FFF2-40B4-BE49-F238E27FC236}">
                <a16:creationId xmlns:a16="http://schemas.microsoft.com/office/drawing/2014/main" id="{BE55A9E9-EFDA-4419-804F-2250961399DF}"/>
              </a:ext>
            </a:extLst>
          </p:cNvPr>
          <p:cNvGraphicFramePr>
            <a:graphicFrameLocks/>
          </p:cNvGraphicFramePr>
          <p:nvPr>
            <p:custDataLst>
              <p:tags r:id="rId2"/>
            </p:custDataLst>
            <p:extLst>
              <p:ext uri="{D42A27DB-BD31-4B8C-83A1-F6EECF244321}">
                <p14:modId xmlns:p14="http://schemas.microsoft.com/office/powerpoint/2010/main" val="4013396873"/>
              </p:ext>
            </p:extLst>
          </p:nvPr>
        </p:nvGraphicFramePr>
        <p:xfrm>
          <a:off x="6096000" y="1690688"/>
          <a:ext cx="5976000" cy="40100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3905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8C6C51-42DB-6B82-0D27-A4F27B30DE52}"/>
              </a:ext>
            </a:extLst>
          </p:cNvPr>
          <p:cNvSpPr txBox="1">
            <a:spLocks/>
          </p:cNvSpPr>
          <p:nvPr/>
        </p:nvSpPr>
        <p:spPr>
          <a:xfrm>
            <a:off x="914400" y="4190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b="1" dirty="0">
                <a:latin typeface="Univerza Sans" panose="00000600000000000000"/>
                <a:cs typeface="Arial" panose="020B0604020202020204" pitchFamily="34" charset="0"/>
              </a:rPr>
              <a:t>Nekaj statističnih podatkov o človeških virih v R&amp;R – 1. del</a:t>
            </a:r>
            <a:r>
              <a:rPr lang="en-GB" b="1" dirty="0">
                <a:latin typeface="Univerza Sans" panose="00000600000000000000"/>
                <a:cs typeface="Arial" panose="020B0604020202020204" pitchFamily="34" charset="0"/>
              </a:rPr>
              <a:t> (</a:t>
            </a:r>
            <a:r>
              <a:rPr lang="en-GB" b="1" dirty="0" err="1">
                <a:latin typeface="Univerza Sans" panose="00000600000000000000"/>
                <a:cs typeface="Arial" panose="020B0604020202020204" pitchFamily="34" charset="0"/>
              </a:rPr>
              <a:t>vsi</a:t>
            </a:r>
            <a:r>
              <a:rPr lang="en-GB" b="1" dirty="0">
                <a:latin typeface="Univerza Sans" panose="00000600000000000000"/>
                <a:cs typeface="Arial" panose="020B0604020202020204" pitchFamily="34" charset="0"/>
              </a:rPr>
              <a:t> </a:t>
            </a:r>
            <a:r>
              <a:rPr lang="en-GB" b="1" dirty="0" err="1">
                <a:latin typeface="Univerza Sans" panose="00000600000000000000"/>
                <a:cs typeface="Arial" panose="020B0604020202020204" pitchFamily="34" charset="0"/>
              </a:rPr>
              <a:t>zaposleni</a:t>
            </a:r>
            <a:r>
              <a:rPr lang="en-GB" b="1" dirty="0">
                <a:latin typeface="Univerza Sans" panose="00000600000000000000"/>
                <a:cs typeface="Arial" panose="020B0604020202020204" pitchFamily="34" charset="0"/>
              </a:rPr>
              <a:t>)</a:t>
            </a:r>
            <a:endParaRPr lang="sl-SI" dirty="0">
              <a:latin typeface="Univerza Sans" panose="00000600000000000000"/>
            </a:endParaRPr>
          </a:p>
        </p:txBody>
      </p:sp>
      <p:graphicFrame>
        <p:nvGraphicFramePr>
          <p:cNvPr id="14" name="Grafikon 13">
            <a:extLst>
              <a:ext uri="{FF2B5EF4-FFF2-40B4-BE49-F238E27FC236}">
                <a16:creationId xmlns:a16="http://schemas.microsoft.com/office/drawing/2014/main" id="{59E46B9D-EAE4-4E39-9F6E-790C5297C9FD}"/>
              </a:ext>
            </a:extLst>
          </p:cNvPr>
          <p:cNvGraphicFramePr>
            <a:graphicFrameLocks/>
          </p:cNvGraphicFramePr>
          <p:nvPr>
            <p:custDataLst>
              <p:tags r:id="rId1"/>
            </p:custDataLst>
            <p:extLst>
              <p:ext uri="{D42A27DB-BD31-4B8C-83A1-F6EECF244321}">
                <p14:modId xmlns:p14="http://schemas.microsoft.com/office/powerpoint/2010/main" val="1026733329"/>
              </p:ext>
            </p:extLst>
          </p:nvPr>
        </p:nvGraphicFramePr>
        <p:xfrm>
          <a:off x="244299" y="1886211"/>
          <a:ext cx="5976000" cy="40100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kon 14">
            <a:extLst>
              <a:ext uri="{FF2B5EF4-FFF2-40B4-BE49-F238E27FC236}">
                <a16:creationId xmlns:a16="http://schemas.microsoft.com/office/drawing/2014/main" id="{AA3CB63F-59C5-4FA7-AF2D-00A2535D2404}"/>
              </a:ext>
            </a:extLst>
          </p:cNvPr>
          <p:cNvGraphicFramePr>
            <a:graphicFrameLocks/>
          </p:cNvGraphicFramePr>
          <p:nvPr>
            <p:custDataLst>
              <p:tags r:id="rId2"/>
            </p:custDataLst>
            <p:extLst>
              <p:ext uri="{D42A27DB-BD31-4B8C-83A1-F6EECF244321}">
                <p14:modId xmlns:p14="http://schemas.microsoft.com/office/powerpoint/2010/main" val="2117661286"/>
              </p:ext>
            </p:extLst>
          </p:nvPr>
        </p:nvGraphicFramePr>
        <p:xfrm>
          <a:off x="5971701" y="1886211"/>
          <a:ext cx="5976000" cy="4010026"/>
        </p:xfrm>
        <a:graphic>
          <a:graphicData uri="http://schemas.openxmlformats.org/drawingml/2006/chart">
            <c:chart xmlns:c="http://schemas.openxmlformats.org/drawingml/2006/chart" xmlns:r="http://schemas.openxmlformats.org/officeDocument/2006/relationships" r:id="rId5"/>
          </a:graphicData>
        </a:graphic>
      </p:graphicFrame>
      <p:sp>
        <p:nvSpPr>
          <p:cNvPr id="17" name="PoljeZBesedilom 16">
            <a:extLst>
              <a:ext uri="{FF2B5EF4-FFF2-40B4-BE49-F238E27FC236}">
                <a16:creationId xmlns:a16="http://schemas.microsoft.com/office/drawing/2014/main" id="{91FC7479-3635-A95A-9CC2-31EFDD0263B4}"/>
              </a:ext>
            </a:extLst>
          </p:cNvPr>
          <p:cNvSpPr txBox="1"/>
          <p:nvPr/>
        </p:nvSpPr>
        <p:spPr>
          <a:xfrm>
            <a:off x="2865377" y="6069603"/>
            <a:ext cx="6094324" cy="276999"/>
          </a:xfrm>
          <a:prstGeom prst="rect">
            <a:avLst/>
          </a:prstGeom>
          <a:noFill/>
        </p:spPr>
        <p:txBody>
          <a:bodyPr wrap="square">
            <a:spAutoFit/>
          </a:bodyPr>
          <a:lstStyle/>
          <a:p>
            <a:pPr algn="ctr"/>
            <a:r>
              <a:rPr lang="sl-SI" sz="1200" dirty="0">
                <a:latin typeface="Univerza Sans" panose="00000600000000000000"/>
              </a:rPr>
              <a:t>Vir: Eurostat, 27. 1. 2025</a:t>
            </a:r>
          </a:p>
        </p:txBody>
      </p:sp>
    </p:spTree>
    <p:extLst>
      <p:ext uri="{BB962C8B-B14F-4D97-AF65-F5344CB8AC3E}">
        <p14:creationId xmlns:p14="http://schemas.microsoft.com/office/powerpoint/2010/main" val="214645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ACC8F-FAF6-697C-CC67-E80A3B93D9B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D945D59-7E95-8FD2-05D4-9FD738B62FA1}"/>
              </a:ext>
            </a:extLst>
          </p:cNvPr>
          <p:cNvSpPr txBox="1">
            <a:spLocks/>
          </p:cNvSpPr>
          <p:nvPr/>
        </p:nvSpPr>
        <p:spPr>
          <a:xfrm>
            <a:off x="914400" y="4190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b="1" dirty="0">
                <a:latin typeface="Univerza Sans" panose="00000600000000000000"/>
                <a:cs typeface="Arial" panose="020B0604020202020204" pitchFamily="34" charset="0"/>
              </a:rPr>
              <a:t>Nekaj statističnih podatkov o človeških virih v R&amp;R – 2. del</a:t>
            </a:r>
            <a:r>
              <a:rPr lang="en-GB" b="1" dirty="0">
                <a:latin typeface="Univerza Sans" panose="00000600000000000000"/>
                <a:cs typeface="Arial" panose="020B0604020202020204" pitchFamily="34" charset="0"/>
              </a:rPr>
              <a:t> (</a:t>
            </a:r>
            <a:r>
              <a:rPr lang="en-GB" b="1" dirty="0" err="1">
                <a:latin typeface="Univerza Sans" panose="00000600000000000000"/>
                <a:cs typeface="Arial" panose="020B0604020202020204" pitchFamily="34" charset="0"/>
              </a:rPr>
              <a:t>raziskovalci</a:t>
            </a:r>
            <a:r>
              <a:rPr lang="en-GB" b="1" dirty="0">
                <a:latin typeface="Univerza Sans" panose="00000600000000000000"/>
                <a:cs typeface="Arial" panose="020B0604020202020204" pitchFamily="34" charset="0"/>
              </a:rPr>
              <a:t>)</a:t>
            </a:r>
            <a:endParaRPr lang="sl-SI" dirty="0">
              <a:latin typeface="Univerza Sans" panose="00000600000000000000"/>
            </a:endParaRPr>
          </a:p>
        </p:txBody>
      </p:sp>
      <p:sp>
        <p:nvSpPr>
          <p:cNvPr id="17" name="PoljeZBesedilom 16">
            <a:extLst>
              <a:ext uri="{FF2B5EF4-FFF2-40B4-BE49-F238E27FC236}">
                <a16:creationId xmlns:a16="http://schemas.microsoft.com/office/drawing/2014/main" id="{99F0B1B5-4579-86B0-DA82-6D8EBC62EEAA}"/>
              </a:ext>
            </a:extLst>
          </p:cNvPr>
          <p:cNvSpPr txBox="1"/>
          <p:nvPr/>
        </p:nvSpPr>
        <p:spPr>
          <a:xfrm>
            <a:off x="2865377" y="6069603"/>
            <a:ext cx="6094324" cy="276999"/>
          </a:xfrm>
          <a:prstGeom prst="rect">
            <a:avLst/>
          </a:prstGeom>
          <a:noFill/>
        </p:spPr>
        <p:txBody>
          <a:bodyPr wrap="square">
            <a:spAutoFit/>
          </a:bodyPr>
          <a:lstStyle/>
          <a:p>
            <a:pPr algn="ctr"/>
            <a:r>
              <a:rPr lang="sl-SI" sz="1200" dirty="0">
                <a:latin typeface="Univerza Sans" panose="00000600000000000000"/>
              </a:rPr>
              <a:t>Vir: Eurostat, 27. 1. 2025</a:t>
            </a:r>
          </a:p>
        </p:txBody>
      </p:sp>
      <p:graphicFrame>
        <p:nvGraphicFramePr>
          <p:cNvPr id="2" name="Grafikon 1">
            <a:extLst>
              <a:ext uri="{FF2B5EF4-FFF2-40B4-BE49-F238E27FC236}">
                <a16:creationId xmlns:a16="http://schemas.microsoft.com/office/drawing/2014/main" id="{C7B6F1E5-59A5-4EF5-B90E-4D0E3E2450C2}"/>
              </a:ext>
            </a:extLst>
          </p:cNvPr>
          <p:cNvGraphicFramePr>
            <a:graphicFrameLocks/>
          </p:cNvGraphicFramePr>
          <p:nvPr>
            <p:custDataLst>
              <p:tags r:id="rId1"/>
            </p:custDataLst>
            <p:extLst>
              <p:ext uri="{D42A27DB-BD31-4B8C-83A1-F6EECF244321}">
                <p14:modId xmlns:p14="http://schemas.microsoft.com/office/powerpoint/2010/main" val="3900479871"/>
              </p:ext>
            </p:extLst>
          </p:nvPr>
        </p:nvGraphicFramePr>
        <p:xfrm>
          <a:off x="360516" y="1833251"/>
          <a:ext cx="5976000" cy="40100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ikon 2">
            <a:extLst>
              <a:ext uri="{FF2B5EF4-FFF2-40B4-BE49-F238E27FC236}">
                <a16:creationId xmlns:a16="http://schemas.microsoft.com/office/drawing/2014/main" id="{C8D4AA51-56BE-4844-871A-C012FC6AC1DE}"/>
              </a:ext>
            </a:extLst>
          </p:cNvPr>
          <p:cNvGraphicFramePr>
            <a:graphicFrameLocks/>
          </p:cNvGraphicFramePr>
          <p:nvPr>
            <p:custDataLst>
              <p:tags r:id="rId2"/>
            </p:custDataLst>
            <p:extLst>
              <p:ext uri="{D42A27DB-BD31-4B8C-83A1-F6EECF244321}">
                <p14:modId xmlns:p14="http://schemas.microsoft.com/office/powerpoint/2010/main" val="79837301"/>
              </p:ext>
            </p:extLst>
          </p:nvPr>
        </p:nvGraphicFramePr>
        <p:xfrm>
          <a:off x="5855484" y="1833251"/>
          <a:ext cx="5976000" cy="40100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6815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08AE3CA_EC3D_4D80_B7BD_5123558DB6F7&quot;,&quot;SourceFullName&quot;:&quot;C:\\Users\\Klemen\\Documents\\WORK\\CRP-FDV-2024\\rd_e_gerdfund__custom_15089356_spreadsheet.xlsx&quot;,&quot;LastUpdate&quot;:&quot;2025-01-27 10:47 AM&quot;,&quot;UpdatedBy&quot;:&quot;Klemen&quot;,&quot;IsLinked&quot;:false,&quot;IsBrokenLink&quot;:false,&quot;Type&quot;:1,&quot;ShapeId&quot;:0,&quot;WorksheetName&quot;:null}"/>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37295763_A5DE_4E73_BC84_51FBC0948869&quot;,&quot;SourceFullName&quot;:&quot;C:\\Users\\Klemen\\Documents\\WORK\\CRP-FDV-2024\\rd_e_gerdfund__custom_15089356_spreadsheet.xlsx&quot;,&quot;LastUpdate&quot;:&quot;2025-01-27 12:28 PM&quot;,&quot;UpdatedBy&quot;:&quot;Klemen&quot;,&quot;IsLinked&quot;:false,&quot;IsBrokenLink&quot;:false,&quot;Type&quot;:1,&quot;ShapeId&quot;:0,&quot;WorksheetName&quot;:null}"/>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43EDCC0_E7E6_4E25_824F_ACD18D3792EA&quot;,&quot;SourceFullName&quot;:&quot;C:\\Users\\Klemen\\Documents\\WORK\\CRP-FDV-2024\\rd_e_gerdfund__custom_15089356_spreadsheet.xlsx&quot;,&quot;LastUpdate&quot;:&quot;2025-01-27 12:30 PM&quot;,&quot;UpdatedBy&quot;:&quot;Klemen&quot;,&quot;IsLinked&quot;:false,&quot;IsBrokenLink&quot;:false,&quot;Type&quot;:1,&quot;ShapeId&quot;:0,&quot;WorksheetName&quot;:null}"/>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6452AEC5_9E90_4DE1_807D_4981A5BBA233&quot;,&quot;SourceFullName&quot;:&quot;C:\\Users\\Klemen\\Documents\\WORK\\CRP-FDV-2024\\rd_e_gerdfund__custom_15089356_spreadsheet.xlsx&quot;,&quot;LastUpdate&quot;:&quot;2025-01-27 6:05 PM&quot;,&quot;UpdatedBy&quot;:&quot;Klemen&quot;,&quot;IsLinked&quot;:false,&quot;IsBrokenLink&quot;:false,&quot;Type&quot;:1,&quot;ShapeId&quot;:0,&quot;WorksheetName&quot;:null}"/>
</p:tagLst>
</file>

<file path=ppt/tags/tag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6D60F28_69AF_40F4_ABEE_0F02E2552DAE&quot;,&quot;SourceFullName&quot;:&quot;C:\\Users\\Klemen\\Documents\\WORK\\CRP-FDV-2024\\rd_e_gerdfund__custom_15089356_spreadsheet.xlsx&quot;,&quot;LastUpdate&quot;:&quot;2025-01-27 6:08 PM&quot;,&quot;UpdatedBy&quot;:&quot;Klemen&quot;,&quot;IsLinked&quot;:false,&quot;IsBrokenLink&quot;:false,&quot;Type&quot;:1,&quot;ShapeId&quot;:0,&quot;WorksheetName&quot;:null}"/>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2DF3DF7_DE1D_4D79_8EA7_DB5724BEF547&quot;,&quot;SourceFullName&quot;:&quot;C:\\Users\\Klemen\\Downloads\\rd_p_persocc__custom_15152561_spreadsheet.xlsx&quot;,&quot;LastUpdate&quot;:&quot;2025-01-27 12:08 PM&quot;,&quot;UpdatedBy&quot;:&quot;Klemen&quot;,&quot;IsLinked&quot;:false,&quot;IsBrokenLink&quot;:false,&quot;Type&quot;:1,&quot;ShapeId&quot;:0,&quot;WorksheetName&quot;:null}"/>
</p:tagLst>
</file>

<file path=ppt/tags/tag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11B62A5_B6B6_4F2C_A8CF_313B27F769BD&quot;,&quot;SourceFullName&quot;:&quot;C:\\Users\\Klemen\\Downloads\\rd_p_persocc__custom_15152561_spreadsheet.xlsx&quot;,&quot;LastUpdate&quot;:&quot;2025-01-27 12:08 PM&quot;,&quot;UpdatedBy&quot;:&quot;Klemen&quot;,&quot;IsLinked&quot;:false,&quot;IsBrokenLink&quot;:false,&quot;Type&quot;:1,&quot;ShapeId&quot;:0,&quot;WorksheetName&quot;:null}"/>
</p:tagLst>
</file>

<file path=ppt/tags/tag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AC3CC84_3204_401C_AB12_6371759112FA&quot;,&quot;SourceFullName&quot;:&quot;C:\\Users\\Klemen\\Documents\\WORK\\CRP-FDV-2024\\rd_p_persocc__custom_15152561_spreadsheet.xlsx&quot;,&quot;LastUpdate&quot;:&quot;2025-01-27 12:51 PM&quot;,&quot;UpdatedBy&quot;:&quot;Klemen&quot;,&quot;IsLinked&quot;:false,&quot;IsBrokenLink&quot;:false,&quot;Type&quot;:1,&quot;ShapeId&quot;:0,&quot;WorksheetName&quot;:null}"/>
</p:tagLst>
</file>

<file path=ppt/tags/tag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F2594243_ABA8_4BF8_84E8_7907DCF7D34E&quot;,&quot;SourceFullName&quot;:&quot;C:\\Users\\Klemen\\Documents\\WORK\\CRP-FDV-2024\\rd_p_persocc__custom_15152561_spreadsheet.xlsx&quot;,&quot;LastUpdate&quot;:&quot;2025-01-27 12:51 PM&quot;,&quot;UpdatedBy&quot;:&quot;Klemen&quot;,&quot;IsLinked&quot;:false,&quot;IsBrokenLink&quot;:false,&quot;Type&quot;:1,&quot;ShapeId&quot;:0,&quot;WorksheetName&quot;:nul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1221</TotalTime>
  <Words>3105</Words>
  <Application>Microsoft Office PowerPoint</Application>
  <PresentationFormat>Widescreen</PresentationFormat>
  <Paragraphs>381</Paragraphs>
  <Slides>32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Calibri Light</vt:lpstr>
      <vt:lpstr>Courier New</vt:lpstr>
      <vt:lpstr>Times New Roman</vt:lpstr>
      <vt:lpstr>Univerza Sans</vt:lpstr>
      <vt:lpstr>Office Theme</vt:lpstr>
      <vt:lpstr>Document</vt:lpstr>
      <vt:lpstr>       PREDSTAVITEV 2. POROČILA O IZZIVIH KARIERNIH POTI  RAZISKOVALK IN RAZISKOVALCEV  NA SLOVENSKEM </vt:lpstr>
      <vt:lpstr>      PROGRAM SREČANJA:    8:30–9:00 Prijava in zbiranje udeležencev 9:00–9:15 Uvodni pozdrav prodekanje za znanstvenoraziskovalno dejavnost prof. dr.                              Andreje Jaklič 9:15–10:00       Predstavitev rezultatov družboslovne ankete na temo kariernih poti     raziskovalk in raziskovalcev 10:00–11:00    Razprava 11:00–12:00    Vsebinsko druženje ob prigrizku   Moderator: prof. dr. Boštjan Udovič, UL Fakulteta za družbene vede   </vt:lpstr>
      <vt:lpstr>Normativni okvir raziskovanja v Sloveniji – 1. del</vt:lpstr>
      <vt:lpstr>Normativni okvir raziskovanja v Sloveniji – 2. del</vt:lpstr>
      <vt:lpstr>Nekaj statističnih podatkov o vlaganju v znanost oz. R&amp;R: GERD/BIRR</vt:lpstr>
      <vt:lpstr>Nekaj statističnih podatkov o vlaganju v R&amp;R – 1. del</vt:lpstr>
      <vt:lpstr>Nekaj statističnih podatkov o vlaganju v R&amp;R – 2. del</vt:lpstr>
      <vt:lpstr>PowerPoint Presentation</vt:lpstr>
      <vt:lpstr>PowerPoint Presentation</vt:lpstr>
      <vt:lpstr>Pri-/odseljevanje oseb z doktoratom: 2011–2021</vt:lpstr>
      <vt:lpstr>      KVANTITATIVNA RAZISKAVA: “nadgradnja CRP” </vt:lpstr>
      <vt:lpstr>Razlogi za empirično kvantitativno raziskavo</vt:lpstr>
      <vt:lpstr>Izhodišča raziskave Izhajajoč iz 28. 1. 2025 smo postavili 6 raziskovalnih vprašanj, na katera smo želeli odgovoriti: </vt:lpstr>
      <vt:lpstr>PowerPoint Presentation</vt:lpstr>
      <vt:lpstr>Metodologija raziskave</vt:lpstr>
      <vt:lpstr>Demografija vzorca 1</vt:lpstr>
      <vt:lpstr>Demografija vzorca 2</vt:lpstr>
      <vt:lpstr>Razlogi za odločitev za raziskovalno kariero (trije možni odgovori)</vt:lpstr>
      <vt:lpstr>… drugo</vt:lpstr>
      <vt:lpstr>Privlačnost slovenskega raziskovalnega prostora: SPLOŠNO  (1 = sploh se ne strinjam, 5 = popolnoma se strinjam)</vt:lpstr>
      <vt:lpstr>Privlačnost slovenskega raziskovalnega prostora: SPLOŠNO (različni kriteriji)</vt:lpstr>
      <vt:lpstr> …</vt:lpstr>
      <vt:lpstr>… strinjanje “dobri finančni pogoji” po spremenljivkah </vt:lpstr>
      <vt:lpstr>Privlačnost slovenskega raziskovalnega prostora: KARIERNE POTI (splošno) (1 = sploh se ne strinjam, 5 = popolnoma se strinjam)</vt:lpstr>
      <vt:lpstr>… natančnejša analiza …</vt:lpstr>
      <vt:lpstr>Sistem kadrovanja v raziskovalnem sektorju spodbuden/ stimulativen …</vt:lpstr>
      <vt:lpstr>Dejavniki privlačnosti za raziskovalno kariero: SPLOŠNO in KONKRETNO (1 = sploh se ne strinjam, 5 = popolnoma se strinjam)</vt:lpstr>
      <vt:lpstr>Različni pogledi na spremenljivke privlačnosti kariernega sistema … (1 = sploh se ne strinjam, 5 = popolnoma se strinjam)</vt:lpstr>
      <vt:lpstr>Mladi raziskovalci</vt:lpstr>
      <vt:lpstr>REZULTATI</vt:lpstr>
      <vt:lpstr>PRIPOROČILA  (NAROČNIKU in drugim pomembnim akterjem)</vt:lpstr>
      <vt:lpstr>  »Naslovili ste prava vprašanja,  ki dajejo upanje v izboljšanje stanja.«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RAZPRAVA IN DELAVNICA O IZZIVIHKARIERNIH POTI RAZISKOVALK IN RAZISKOVALCEV NA SLOVENSKEM</dc:title>
  <dc:creator>Pegan, Ana</dc:creator>
  <cp:lastModifiedBy>FDV, Predavalnica</cp:lastModifiedBy>
  <cp:revision>25</cp:revision>
  <dcterms:created xsi:type="dcterms:W3CDTF">2025-01-14T10:53:06Z</dcterms:created>
  <dcterms:modified xsi:type="dcterms:W3CDTF">2025-11-06T06:59:03Z</dcterms:modified>
</cp:coreProperties>
</file>