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69" r:id="rId5"/>
    <p:sldId id="303" r:id="rId6"/>
    <p:sldId id="281" r:id="rId7"/>
    <p:sldId id="318" r:id="rId8"/>
    <p:sldId id="316" r:id="rId9"/>
    <p:sldId id="313" r:id="rId10"/>
    <p:sldId id="315" r:id="rId11"/>
    <p:sldId id="317" r:id="rId12"/>
    <p:sldId id="278" r:id="rId1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9B9D"/>
    <a:srgbClr val="7A7A7C"/>
    <a:srgbClr val="58595B"/>
    <a:srgbClr val="E03127"/>
    <a:srgbClr val="ACA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41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štjan Udovič" userId="8eefc3418bba258a" providerId="LiveId" clId="{5CA1E00A-FFEC-4B34-9230-98D2E22D4E97}"/>
    <pc:docChg chg="modSld">
      <pc:chgData name="Boštjan Udovič" userId="8eefc3418bba258a" providerId="LiveId" clId="{5CA1E00A-FFEC-4B34-9230-98D2E22D4E97}" dt="2026-04-01T20:28:12.485" v="16" actId="20577"/>
      <pc:docMkLst>
        <pc:docMk/>
      </pc:docMkLst>
      <pc:sldChg chg="modSp mod">
        <pc:chgData name="Boštjan Udovič" userId="8eefc3418bba258a" providerId="LiveId" clId="{5CA1E00A-FFEC-4B34-9230-98D2E22D4E97}" dt="2026-04-01T20:27:58.701" v="8" actId="20577"/>
        <pc:sldMkLst>
          <pc:docMk/>
          <pc:sldMk cId="25222512" sldId="269"/>
        </pc:sldMkLst>
        <pc:spChg chg="mod">
          <ac:chgData name="Boštjan Udovič" userId="8eefc3418bba258a" providerId="LiveId" clId="{5CA1E00A-FFEC-4B34-9230-98D2E22D4E97}" dt="2026-04-01T20:27:58.701" v="8" actId="20577"/>
          <ac:spMkLst>
            <pc:docMk/>
            <pc:sldMk cId="25222512" sldId="269"/>
            <ac:spMk id="7" creationId="{EA74D554-92BB-D5DA-EE0A-2E41DE815D0C}"/>
          </ac:spMkLst>
        </pc:spChg>
      </pc:sldChg>
      <pc:sldChg chg="modSp mod">
        <pc:chgData name="Boštjan Udovič" userId="8eefc3418bba258a" providerId="LiveId" clId="{5CA1E00A-FFEC-4B34-9230-98D2E22D4E97}" dt="2026-04-01T20:28:12.485" v="16" actId="20577"/>
        <pc:sldMkLst>
          <pc:docMk/>
          <pc:sldMk cId="4003948335" sldId="303"/>
        </pc:sldMkLst>
        <pc:spChg chg="mod">
          <ac:chgData name="Boštjan Udovič" userId="8eefc3418bba258a" providerId="LiveId" clId="{5CA1E00A-FFEC-4B34-9230-98D2E22D4E97}" dt="2026-04-01T20:28:12.485" v="16" actId="20577"/>
          <ac:spMkLst>
            <pc:docMk/>
            <pc:sldMk cId="4003948335" sldId="303"/>
            <ac:spMk id="3" creationId="{35ABEB48-7A47-81EE-0A8A-FA5D2D9BC66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5495F-D77B-40F2-9EDB-07A2E7463BF8}" type="datetimeFigureOut">
              <a:rPr lang="sl-SI" smtClean="0"/>
              <a:t>1. 04. 2026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6AFB8-08F2-480C-B494-DDC3F7B60F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139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a 18">
            <a:extLst>
              <a:ext uri="{FF2B5EF4-FFF2-40B4-BE49-F238E27FC236}">
                <a16:creationId xmlns:a16="http://schemas.microsoft.com/office/drawing/2014/main" id="{68362941-2FB4-41B6-4A5B-0D65E06799A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51FE224-8ACE-2249-D0D4-F4FE7D9FF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9" name="Podnaslov 2">
            <a:extLst>
              <a:ext uri="{FF2B5EF4-FFF2-40B4-BE49-F238E27FC236}">
                <a16:creationId xmlns:a16="http://schemas.microsoft.com/office/drawing/2014/main" id="{B3BEF6E6-045F-C010-9633-967AC58C53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473B8309-1F58-3D0A-90AC-115BB4052A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4" name="Označba mesta vsebine 11">
            <a:extLst>
              <a:ext uri="{FF2B5EF4-FFF2-40B4-BE49-F238E27FC236}">
                <a16:creationId xmlns:a16="http://schemas.microsoft.com/office/drawing/2014/main" id="{9452B4FE-F4DD-D462-D15A-A130AD82ED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23" name="Slika 22">
            <a:extLst>
              <a:ext uri="{FF2B5EF4-FFF2-40B4-BE49-F238E27FC236}">
                <a16:creationId xmlns:a16="http://schemas.microsoft.com/office/drawing/2014/main" id="{37600BBC-D6D7-6565-298F-56931953B3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0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2544E31D-ADE2-ACFD-EC81-A8899B0000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6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besedi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6" y="1219199"/>
            <a:ext cx="5400674" cy="147637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D1B10EA-C502-5769-743A-2F030138D0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525" y="3019425"/>
            <a:ext cx="10610850" cy="2972412"/>
          </a:xfrm>
        </p:spPr>
        <p:txBody>
          <a:bodyPr/>
          <a:lstStyle>
            <a:lvl1pPr marL="0" indent="0">
              <a:buNone/>
              <a:defRPr lang="sl-SI" dirty="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  <a:p>
            <a:pPr lvl="1"/>
            <a:r>
              <a:rPr lang="sl-SI" dirty="0" err="1"/>
              <a:t>Second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2"/>
            <a:r>
              <a:rPr lang="sl-SI" dirty="0" err="1"/>
              <a:t>Third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3"/>
            <a:r>
              <a:rPr lang="sl-SI" dirty="0" err="1"/>
              <a:t>Fourth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4"/>
            <a:r>
              <a:rPr lang="sl-SI" dirty="0" err="1"/>
              <a:t>Fifth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529DD00E-C369-9B95-3498-10837E4C2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15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0415"/>
            <a:ext cx="8639175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grafikona 12">
            <a:extLst>
              <a:ext uri="{FF2B5EF4-FFF2-40B4-BE49-F238E27FC236}">
                <a16:creationId xmlns:a16="http://schemas.microsoft.com/office/drawing/2014/main" id="{0B68C03E-77E2-976F-014B-439B3B496C0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209800"/>
            <a:ext cx="8639175" cy="391795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 err="1"/>
              <a:t>Graph</a:t>
            </a:r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4736F59D-3D4F-09EA-8BFB-4731A4C68C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grafikon z besedi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90415"/>
            <a:ext cx="6375400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grafikona 12">
            <a:extLst>
              <a:ext uri="{FF2B5EF4-FFF2-40B4-BE49-F238E27FC236}">
                <a16:creationId xmlns:a16="http://schemas.microsoft.com/office/drawing/2014/main" id="{0B68C03E-77E2-976F-014B-439B3B496C0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209800"/>
            <a:ext cx="6375401" cy="3917950"/>
          </a:xfrm>
        </p:spPr>
        <p:txBody>
          <a:bodyPr/>
          <a:lstStyle/>
          <a:p>
            <a:r>
              <a:rPr lang="sl-SI" dirty="0" err="1"/>
              <a:t>Graph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52DAE6D-6B2B-54E6-C92B-8ED85F69E4B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15563" y="2179782"/>
            <a:ext cx="3454399" cy="38114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  <a:p>
            <a:pPr lvl="0"/>
            <a:endParaRPr lang="sl-SI" dirty="0"/>
          </a:p>
          <a:p>
            <a:pPr lvl="0"/>
            <a:r>
              <a:rPr lang="sl-SI" dirty="0" err="1"/>
              <a:t>You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</a:t>
            </a:r>
            <a:r>
              <a:rPr lang="sl-SI" dirty="0" err="1"/>
              <a:t>also</a:t>
            </a:r>
            <a:r>
              <a:rPr lang="sl-SI" dirty="0"/>
              <a:t> </a:t>
            </a:r>
            <a:r>
              <a:rPr lang="sl-SI" dirty="0" err="1"/>
              <a:t>use</a:t>
            </a:r>
            <a:r>
              <a:rPr lang="sl-SI" dirty="0"/>
              <a:t> </a:t>
            </a:r>
            <a:r>
              <a:rPr lang="sl-SI" dirty="0" err="1"/>
              <a:t>indents</a:t>
            </a:r>
            <a:br>
              <a:rPr lang="sl-SI" dirty="0"/>
            </a:br>
            <a:endParaRPr lang="sl-SI" dirty="0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4A95F12F-1F13-C47B-446E-D2369EF8E5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6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0415"/>
            <a:ext cx="8639175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7" name="Označba mesta tabele 6">
            <a:extLst>
              <a:ext uri="{FF2B5EF4-FFF2-40B4-BE49-F238E27FC236}">
                <a16:creationId xmlns:a16="http://schemas.microsoft.com/office/drawing/2014/main" id="{CE06EB63-A1C2-FDBF-7B32-AF5337FFAF72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838200" y="2209800"/>
            <a:ext cx="10208490" cy="391795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Table</a:t>
            </a: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706ED47D-ED41-5655-48F5-DA100BF551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73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besedilom in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6" y="1219199"/>
            <a:ext cx="3143250" cy="1476375"/>
          </a:xfrm>
        </p:spPr>
        <p:txBody>
          <a:bodyPr anchor="b">
            <a:no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D1B10EA-C502-5769-743A-2F030138D0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525" y="3019425"/>
            <a:ext cx="3143251" cy="2972412"/>
          </a:xfrm>
        </p:spPr>
        <p:txBody>
          <a:bodyPr/>
          <a:lstStyle>
            <a:lvl1pPr marL="0" indent="0"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  <a:p>
            <a:pPr lvl="1"/>
            <a:r>
              <a:rPr lang="sl-SI" dirty="0" err="1"/>
              <a:t>Second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2"/>
            <a:r>
              <a:rPr lang="sl-SI" dirty="0" err="1"/>
              <a:t>Third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3"/>
            <a:r>
              <a:rPr lang="sl-SI" dirty="0" err="1"/>
              <a:t>Fourth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4"/>
            <a:r>
              <a:rPr lang="sl-SI" dirty="0" err="1"/>
              <a:t>Fifth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slike 8">
            <a:extLst>
              <a:ext uri="{FF2B5EF4-FFF2-40B4-BE49-F238E27FC236}">
                <a16:creationId xmlns:a16="http://schemas.microsoft.com/office/drawing/2014/main" id="{35977274-6061-E50D-23A6-968F48C3F9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43400" y="1219199"/>
            <a:ext cx="7029450" cy="4772638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Picture</a:t>
            </a:r>
          </a:p>
        </p:txBody>
      </p:sp>
      <p:sp>
        <p:nvSpPr>
          <p:cNvPr id="8" name="Označba mesta besedila 21">
            <a:extLst>
              <a:ext uri="{FF2B5EF4-FFF2-40B4-BE49-F238E27FC236}">
                <a16:creationId xmlns:a16="http://schemas.microsoft.com/office/drawing/2014/main" id="{A62ACB86-204F-0DD9-9D36-28D6CDD9B3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3400" y="6127749"/>
            <a:ext cx="2924591" cy="36512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Photo</a:t>
            </a:r>
            <a:r>
              <a:rPr lang="sl-SI" dirty="0"/>
              <a:t> </a:t>
            </a:r>
            <a:r>
              <a:rPr lang="sl-SI" dirty="0" err="1"/>
              <a:t>information</a:t>
            </a:r>
            <a:endParaRPr lang="sl-SI" dirty="0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203F3B04-17B8-CB48-769A-8AEC7A7CD6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46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primerjavo in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značba mesta besedila 17">
            <a:extLst>
              <a:ext uri="{FF2B5EF4-FFF2-40B4-BE49-F238E27FC236}">
                <a16:creationId xmlns:a16="http://schemas.microsoft.com/office/drawing/2014/main" id="{93FF2A77-574E-EC58-2F28-891C147670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77526" y="953222"/>
            <a:ext cx="5292437" cy="109003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E0312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5" name="Označba mesta slike 14">
            <a:extLst>
              <a:ext uri="{FF2B5EF4-FFF2-40B4-BE49-F238E27FC236}">
                <a16:creationId xmlns:a16="http://schemas.microsoft.com/office/drawing/2014/main" id="{8D33FC52-BA78-6B79-0A57-8EAEE14BD6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520931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Picture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9DFEC20-0F16-9588-9806-7BEFCADF0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14F07-EEDA-4908-8795-EA035F0EA6C3}" type="datetime1">
              <a:rPr lang="sl-SI" smtClean="0"/>
              <a:t>1. 04. 2026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1B5940D-D8BE-DE0A-4D9E-125DC141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5EC364D-C2A8-041E-6B72-49867704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4" name="Označba mesta vsebine 2">
            <a:extLst>
              <a:ext uri="{FF2B5EF4-FFF2-40B4-BE49-F238E27FC236}">
                <a16:creationId xmlns:a16="http://schemas.microsoft.com/office/drawing/2014/main" id="{6E9642D2-2FC2-214E-5FE1-5D2A7206DB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077527" y="2179782"/>
            <a:ext cx="5292436" cy="38114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  <a:p>
            <a:pPr lvl="0"/>
            <a:endParaRPr lang="sl-SI" dirty="0"/>
          </a:p>
          <a:p>
            <a:pPr lvl="0"/>
            <a:r>
              <a:rPr lang="sl-SI" dirty="0" err="1"/>
              <a:t>You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</a:t>
            </a:r>
            <a:r>
              <a:rPr lang="sl-SI" dirty="0" err="1"/>
              <a:t>also</a:t>
            </a:r>
            <a:r>
              <a:rPr lang="sl-SI" dirty="0"/>
              <a:t> </a:t>
            </a:r>
            <a:r>
              <a:rPr lang="sl-SI" dirty="0" err="1"/>
              <a:t>use</a:t>
            </a:r>
            <a:r>
              <a:rPr lang="sl-SI" dirty="0"/>
              <a:t> </a:t>
            </a:r>
            <a:r>
              <a:rPr lang="sl-SI" dirty="0" err="1"/>
              <a:t>indents</a:t>
            </a:r>
            <a:endParaRPr lang="sl-SI" dirty="0"/>
          </a:p>
        </p:txBody>
      </p:sp>
      <p:sp>
        <p:nvSpPr>
          <p:cNvPr id="22" name="Označba mesta besedila 21">
            <a:extLst>
              <a:ext uri="{FF2B5EF4-FFF2-40B4-BE49-F238E27FC236}">
                <a16:creationId xmlns:a16="http://schemas.microsoft.com/office/drawing/2014/main" id="{6A3BDBCE-07C4-5045-D04B-E774EC2CE8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7526" y="6145934"/>
            <a:ext cx="2924591" cy="36512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Photo</a:t>
            </a:r>
            <a:r>
              <a:rPr lang="sl-SI" dirty="0"/>
              <a:t> </a:t>
            </a:r>
            <a:r>
              <a:rPr lang="sl-SI" dirty="0" err="1"/>
              <a:t>information</a:t>
            </a:r>
            <a:endParaRPr lang="sl-SI" dirty="0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073DC12C-E63B-0016-C840-85466FEF51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43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besedilo s primerjavo (rde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>
            <a:extLst>
              <a:ext uri="{FF2B5EF4-FFF2-40B4-BE49-F238E27FC236}">
                <a16:creationId xmlns:a16="http://schemas.microsoft.com/office/drawing/2014/main" id="{87FF2D62-9397-3CF5-34C2-80825051D8EA}"/>
              </a:ext>
            </a:extLst>
          </p:cNvPr>
          <p:cNvSpPr/>
          <p:nvPr userDrawn="1"/>
        </p:nvSpPr>
        <p:spPr>
          <a:xfrm>
            <a:off x="0" y="0"/>
            <a:ext cx="12192000" cy="1781855"/>
          </a:xfrm>
          <a:prstGeom prst="rect">
            <a:avLst/>
          </a:prstGeom>
          <a:solidFill>
            <a:srgbClr val="E03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57918AD-D5EB-2A6B-47C3-7523A5F699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244095"/>
            <a:ext cx="5157787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0DB126C-0B15-FDB4-04D9-61D57EECBF6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244095"/>
            <a:ext cx="5183188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CEBBCF0-5B12-FA1C-CF82-00EC1EFB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209-735E-48CA-85CE-0A0508F1D7BF}" type="datetime1">
              <a:rPr lang="sl-SI" smtClean="0"/>
              <a:t>1. 04. 2026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2A1AF04-FC86-E0BC-0DD7-FB5226FE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CA7BD9-2FF1-9B59-8D03-BFB0B52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11DD9E87-9CC5-0017-45DD-1563015B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5" y="681037"/>
            <a:ext cx="10580687" cy="919163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0" name="Označba mesta besedila 9">
            <a:extLst>
              <a:ext uri="{FF2B5EF4-FFF2-40B4-BE49-F238E27FC236}">
                <a16:creationId xmlns:a16="http://schemas.microsoft.com/office/drawing/2014/main" id="{867C8730-C055-2978-4F7D-B0E1731DCF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2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9">
            <a:extLst>
              <a:ext uri="{FF2B5EF4-FFF2-40B4-BE49-F238E27FC236}">
                <a16:creationId xmlns:a16="http://schemas.microsoft.com/office/drawing/2014/main" id="{35D48C4A-BCCB-66D6-DB98-B4A8891894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0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pic>
        <p:nvPicPr>
          <p:cNvPr id="17" name="Slika 16">
            <a:extLst>
              <a:ext uri="{FF2B5EF4-FFF2-40B4-BE49-F238E27FC236}">
                <a16:creationId xmlns:a16="http://schemas.microsoft.com/office/drawing/2014/main" id="{AD0161D7-EDFD-B683-3814-706A5E058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41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besedilo s primerjavo (si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>
            <a:extLst>
              <a:ext uri="{FF2B5EF4-FFF2-40B4-BE49-F238E27FC236}">
                <a16:creationId xmlns:a16="http://schemas.microsoft.com/office/drawing/2014/main" id="{87FF2D62-9397-3CF5-34C2-80825051D8EA}"/>
              </a:ext>
            </a:extLst>
          </p:cNvPr>
          <p:cNvSpPr/>
          <p:nvPr userDrawn="1"/>
        </p:nvSpPr>
        <p:spPr>
          <a:xfrm>
            <a:off x="0" y="0"/>
            <a:ext cx="12192000" cy="1781855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57918AD-D5EB-2A6B-47C3-7523A5F699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244095"/>
            <a:ext cx="5157787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0DB126C-0B15-FDB4-04D9-61D57EECBF6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244095"/>
            <a:ext cx="5183188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CEBBCF0-5B12-FA1C-CF82-00EC1EFB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209-735E-48CA-85CE-0A0508F1D7BF}" type="datetime1">
              <a:rPr lang="sl-SI" smtClean="0"/>
              <a:t>1. 04. 2026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2A1AF04-FC86-E0BC-0DD7-FB5226FE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CA7BD9-2FF1-9B59-8D03-BFB0B52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11DD9E87-9CC5-0017-45DD-1563015B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5" y="681037"/>
            <a:ext cx="10580687" cy="919163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0" name="Označba mesta besedila 9">
            <a:extLst>
              <a:ext uri="{FF2B5EF4-FFF2-40B4-BE49-F238E27FC236}">
                <a16:creationId xmlns:a16="http://schemas.microsoft.com/office/drawing/2014/main" id="{867C8730-C055-2978-4F7D-B0E1731DCF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2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9">
            <a:extLst>
              <a:ext uri="{FF2B5EF4-FFF2-40B4-BE49-F238E27FC236}">
                <a16:creationId xmlns:a16="http://schemas.microsoft.com/office/drawing/2014/main" id="{35D48C4A-BCCB-66D6-DB98-B4A8891894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0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D7B822F6-6F6F-8FA6-6BEB-0C51A14F2C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89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1. 04. 2026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9B9E993D-4FE9-2624-2074-EDD0E56CFC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7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a 13">
            <a:extLst>
              <a:ext uri="{FF2B5EF4-FFF2-40B4-BE49-F238E27FC236}">
                <a16:creationId xmlns:a16="http://schemas.microsoft.com/office/drawing/2014/main" id="{051EB4E1-41AE-B410-9F49-FD390270218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51FE224-8ACE-2249-D0D4-F4FE7D9FF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9" name="Podnaslov 2">
            <a:extLst>
              <a:ext uri="{FF2B5EF4-FFF2-40B4-BE49-F238E27FC236}">
                <a16:creationId xmlns:a16="http://schemas.microsoft.com/office/drawing/2014/main" id="{B3BEF6E6-045F-C010-9633-967AC58C53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473B8309-1F58-3D0A-90AC-115BB4052A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4" name="Označba mesta vsebine 11">
            <a:extLst>
              <a:ext uri="{FF2B5EF4-FFF2-40B4-BE49-F238E27FC236}">
                <a16:creationId xmlns:a16="http://schemas.microsoft.com/office/drawing/2014/main" id="{9452B4FE-F4DD-D462-D15A-A130AD82ED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E0D56DF3-2BE5-E8FB-2200-D7C267C909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1. 04. 2026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437F5375-AC0F-6EAE-E7EE-F33CE5AE4C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33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58595B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1. 04. 2026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612199A5-5D85-2A70-F3AB-ACEB85990A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54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dvema številskima prikaz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600075"/>
            <a:ext cx="6696075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3819525"/>
            <a:ext cx="504824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5048250" cy="1114426"/>
          </a:xfrm>
        </p:spPr>
        <p:txBody>
          <a:bodyPr anchor="b">
            <a:noAutofit/>
          </a:bodyPr>
          <a:lstStyle>
            <a:lvl1pPr marL="0" indent="0" algn="ctr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6" name="Označba mesta besedila 8">
            <a:extLst>
              <a:ext uri="{FF2B5EF4-FFF2-40B4-BE49-F238E27FC236}">
                <a16:creationId xmlns:a16="http://schemas.microsoft.com/office/drawing/2014/main" id="{212DE12C-DFAD-C00D-26BE-CCC72DB6F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67474" y="3819525"/>
            <a:ext cx="4962526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10">
            <a:extLst>
              <a:ext uri="{FF2B5EF4-FFF2-40B4-BE49-F238E27FC236}">
                <a16:creationId xmlns:a16="http://schemas.microsoft.com/office/drawing/2014/main" id="{CC99D20A-700C-8A3F-8582-EF73C820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67475" y="2552700"/>
            <a:ext cx="4962526" cy="1114426"/>
          </a:xfrm>
        </p:spPr>
        <p:txBody>
          <a:bodyPr anchor="b">
            <a:noAutofit/>
          </a:bodyPr>
          <a:lstStyle>
            <a:lvl1pPr marL="0" indent="0" algn="ctr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C8CCF49C-430B-1E27-0D50-FE76694AE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7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tremi številskimi prikaz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3819525"/>
            <a:ext cx="31241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3124200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4" name="Označba mesta besedila 8">
            <a:extLst>
              <a:ext uri="{FF2B5EF4-FFF2-40B4-BE49-F238E27FC236}">
                <a16:creationId xmlns:a16="http://schemas.microsoft.com/office/drawing/2014/main" id="{B1228920-FED2-6EAA-BB02-4622E5FDF0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43450" y="3819525"/>
            <a:ext cx="31241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5" name="Označba mesta besedila 10">
            <a:extLst>
              <a:ext uri="{FF2B5EF4-FFF2-40B4-BE49-F238E27FC236}">
                <a16:creationId xmlns:a16="http://schemas.microsoft.com/office/drawing/2014/main" id="{0B64DD15-66B2-CBFE-2655-0828252492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3449" y="2552700"/>
            <a:ext cx="3124200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6" name="Označba mesta besedila 8">
            <a:extLst>
              <a:ext uri="{FF2B5EF4-FFF2-40B4-BE49-F238E27FC236}">
                <a16:creationId xmlns:a16="http://schemas.microsoft.com/office/drawing/2014/main" id="{212DE12C-DFAD-C00D-26BE-CCC72DB6F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24900" y="3819525"/>
            <a:ext cx="27050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10">
            <a:extLst>
              <a:ext uri="{FF2B5EF4-FFF2-40B4-BE49-F238E27FC236}">
                <a16:creationId xmlns:a16="http://schemas.microsoft.com/office/drawing/2014/main" id="{CC99D20A-700C-8A3F-8582-EF73C820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24899" y="2552700"/>
            <a:ext cx="2705102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D483BF0F-00E7-39BE-761E-4A63CE25BD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0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štirimi številskimi prikaz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2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6" name="Označba mesta besedila 8">
            <a:extLst>
              <a:ext uri="{FF2B5EF4-FFF2-40B4-BE49-F238E27FC236}">
                <a16:creationId xmlns:a16="http://schemas.microsoft.com/office/drawing/2014/main" id="{7BCE31C8-9F0F-2083-E04D-72DF2F8D94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39250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7" name="Označba mesta besedila 10">
            <a:extLst>
              <a:ext uri="{FF2B5EF4-FFF2-40B4-BE49-F238E27FC236}">
                <a16:creationId xmlns:a16="http://schemas.microsoft.com/office/drawing/2014/main" id="{F64AD261-6835-E5C2-C452-6DAC6C0AC2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39248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8" name="Označba mesta besedila 8">
            <a:extLst>
              <a:ext uri="{FF2B5EF4-FFF2-40B4-BE49-F238E27FC236}">
                <a16:creationId xmlns:a16="http://schemas.microsoft.com/office/drawing/2014/main" id="{F69DB8FA-C75D-A071-F4DD-D059BDAAEC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87751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0" name="Označba mesta besedila 10">
            <a:extLst>
              <a:ext uri="{FF2B5EF4-FFF2-40B4-BE49-F238E27FC236}">
                <a16:creationId xmlns:a16="http://schemas.microsoft.com/office/drawing/2014/main" id="{D8470A2F-D445-10F5-0E61-43EFCC970BE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87749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2" name="Označba mesta besedila 8">
            <a:extLst>
              <a:ext uri="{FF2B5EF4-FFF2-40B4-BE49-F238E27FC236}">
                <a16:creationId xmlns:a16="http://schemas.microsoft.com/office/drawing/2014/main" id="{9B230E77-1FA9-5732-26B4-13825B87839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3500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3" name="Označba mesta besedila 10">
            <a:extLst>
              <a:ext uri="{FF2B5EF4-FFF2-40B4-BE49-F238E27FC236}">
                <a16:creationId xmlns:a16="http://schemas.microsoft.com/office/drawing/2014/main" id="{85998DBE-AD5B-BB3E-A794-6DF22D20ACA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3498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21" name="Slika 20">
            <a:extLst>
              <a:ext uri="{FF2B5EF4-FFF2-40B4-BE49-F238E27FC236}">
                <a16:creationId xmlns:a16="http://schemas.microsoft.com/office/drawing/2014/main" id="{2B661409-9AA9-25E7-270C-9F439154B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063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značba mesta besedila 20">
            <a:extLst>
              <a:ext uri="{FF2B5EF4-FFF2-40B4-BE49-F238E27FC236}">
                <a16:creationId xmlns:a16="http://schemas.microsoft.com/office/drawing/2014/main" id="{F78C9977-C755-CEDE-2ADD-46D74FCF29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69878" y="4155935"/>
            <a:ext cx="4301257" cy="2702065"/>
          </a:xfrm>
          <a:solidFill>
            <a:srgbClr val="7A7A7C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0" name="Označba mesta besedila 20">
            <a:extLst>
              <a:ext uri="{FF2B5EF4-FFF2-40B4-BE49-F238E27FC236}">
                <a16:creationId xmlns:a16="http://schemas.microsoft.com/office/drawing/2014/main" id="{280B6C54-028C-C7F8-FA37-E935EA4D1B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71136" y="4155935"/>
            <a:ext cx="4420754" cy="2702065"/>
          </a:xfrm>
          <a:solidFill>
            <a:srgbClr val="ACACA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6" name="Označba mesta besedila 18">
            <a:extLst>
              <a:ext uri="{FF2B5EF4-FFF2-40B4-BE49-F238E27FC236}">
                <a16:creationId xmlns:a16="http://schemas.microsoft.com/office/drawing/2014/main" id="{A5828DEC-CD4F-4CE3-B70A-7B81C7C69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" y="1219200"/>
            <a:ext cx="3469985" cy="5639229"/>
          </a:xfrm>
          <a:solidFill>
            <a:srgbClr val="E03127"/>
          </a:solidFill>
        </p:spPr>
        <p:txBody>
          <a:bodyPr lIns="360000" tIns="432000" rIns="360000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Kliknite če želite dodati besedilo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7" name="Označba mesta besedila 20">
            <a:extLst>
              <a:ext uri="{FF2B5EF4-FFF2-40B4-BE49-F238E27FC236}">
                <a16:creationId xmlns:a16="http://schemas.microsoft.com/office/drawing/2014/main" id="{C832D285-E04A-E3F3-16E8-BC82DD3BEE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69878" y="1218771"/>
            <a:ext cx="4301257" cy="2937164"/>
          </a:xfrm>
          <a:solidFill>
            <a:srgbClr val="58595B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9" name="Označba mesta besedila 20">
            <a:extLst>
              <a:ext uri="{FF2B5EF4-FFF2-40B4-BE49-F238E27FC236}">
                <a16:creationId xmlns:a16="http://schemas.microsoft.com/office/drawing/2014/main" id="{A8921374-D6E6-151A-E2F2-FE01CED0C3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71135" y="1218771"/>
            <a:ext cx="4420755" cy="2937164"/>
          </a:xfrm>
          <a:solidFill>
            <a:srgbClr val="9B9B9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6" name="Označba mesta besedila 18">
            <a:extLst>
              <a:ext uri="{FF2B5EF4-FFF2-40B4-BE49-F238E27FC236}">
                <a16:creationId xmlns:a16="http://schemas.microsoft.com/office/drawing/2014/main" id="{677DB230-B94D-D435-A3D7-BDAEE3E753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1219200"/>
            <a:ext cx="3469985" cy="5639229"/>
          </a:xfrm>
          <a:solidFill>
            <a:srgbClr val="E03127"/>
          </a:solidFill>
        </p:spPr>
        <p:txBody>
          <a:bodyPr lIns="360000" tIns="432000" rIns="360000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20">
            <a:extLst>
              <a:ext uri="{FF2B5EF4-FFF2-40B4-BE49-F238E27FC236}">
                <a16:creationId xmlns:a16="http://schemas.microsoft.com/office/drawing/2014/main" id="{9831671D-2D52-62A9-8F21-72787F01E8D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69877" y="1218771"/>
            <a:ext cx="4301257" cy="2937164"/>
          </a:xfrm>
          <a:solidFill>
            <a:srgbClr val="58595B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8" name="Označba mesta besedila 20">
            <a:extLst>
              <a:ext uri="{FF2B5EF4-FFF2-40B4-BE49-F238E27FC236}">
                <a16:creationId xmlns:a16="http://schemas.microsoft.com/office/drawing/2014/main" id="{0C65BBB3-635C-D77B-F8C2-EB4126DC64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71134" y="1218771"/>
            <a:ext cx="4420755" cy="2937164"/>
          </a:xfrm>
          <a:solidFill>
            <a:srgbClr val="9B9B9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33" name="Slika 32">
            <a:extLst>
              <a:ext uri="{FF2B5EF4-FFF2-40B4-BE49-F238E27FC236}">
                <a16:creationId xmlns:a16="http://schemas.microsoft.com/office/drawing/2014/main" id="{CD7D642B-7DA8-3BA9-FB8A-369C9FE298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56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 vodorav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besedila 20">
            <a:extLst>
              <a:ext uri="{FF2B5EF4-FFF2-40B4-BE49-F238E27FC236}">
                <a16:creationId xmlns:a16="http://schemas.microsoft.com/office/drawing/2014/main" id="{F56F340C-227D-5412-64F9-24B2111706B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22837" y="4293060"/>
            <a:ext cx="5069163" cy="1848179"/>
          </a:xfrm>
          <a:solidFill>
            <a:srgbClr val="9B9B9D"/>
          </a:solidFill>
        </p:spPr>
        <p:txBody>
          <a:bodyPr lIns="432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8" name="Označba mesta besedila 20">
            <a:extLst>
              <a:ext uri="{FF2B5EF4-FFF2-40B4-BE49-F238E27FC236}">
                <a16:creationId xmlns:a16="http://schemas.microsoft.com/office/drawing/2014/main" id="{4250D301-DA0E-74FF-C338-2548A322C9E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13136" y="2076020"/>
            <a:ext cx="6478863" cy="1848179"/>
          </a:xfrm>
          <a:solidFill>
            <a:srgbClr val="58595B"/>
          </a:solidFill>
        </p:spPr>
        <p:txBody>
          <a:bodyPr lIns="432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7" name="Označba mesta besedila 20">
            <a:extLst>
              <a:ext uri="{FF2B5EF4-FFF2-40B4-BE49-F238E27FC236}">
                <a16:creationId xmlns:a16="http://schemas.microsoft.com/office/drawing/2014/main" id="{49CBFF24-0EB2-9381-09EB-8A7F4B0F52A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4284960"/>
            <a:ext cx="6720689" cy="1848179"/>
          </a:xfrm>
          <a:solidFill>
            <a:srgbClr val="7A7A7C"/>
          </a:solidFill>
        </p:spPr>
        <p:txBody>
          <a:bodyPr lIns="4788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31" name="Naslov 1">
            <a:extLst>
              <a:ext uri="{FF2B5EF4-FFF2-40B4-BE49-F238E27FC236}">
                <a16:creationId xmlns:a16="http://schemas.microsoft.com/office/drawing/2014/main" id="{C8CD690C-6063-7683-1D0A-17AF44E355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6" name="Označba mesta besedila 20">
            <a:extLst>
              <a:ext uri="{FF2B5EF4-FFF2-40B4-BE49-F238E27FC236}">
                <a16:creationId xmlns:a16="http://schemas.microsoft.com/office/drawing/2014/main" id="{D9FC3BFA-C169-D68C-58D2-E6686A37A2D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0" y="2076021"/>
            <a:ext cx="5310988" cy="1848179"/>
          </a:xfrm>
          <a:solidFill>
            <a:srgbClr val="E03127"/>
          </a:solidFill>
        </p:spPr>
        <p:txBody>
          <a:bodyPr lIns="3384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9" name="Slika 18">
            <a:extLst>
              <a:ext uri="{FF2B5EF4-FFF2-40B4-BE49-F238E27FC236}">
                <a16:creationId xmlns:a16="http://schemas.microsoft.com/office/drawing/2014/main" id="{A1E6E5BB-1E70-7176-5D42-2319649C59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81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 s stolp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značba mesta besedila 20">
            <a:extLst>
              <a:ext uri="{FF2B5EF4-FFF2-40B4-BE49-F238E27FC236}">
                <a16:creationId xmlns:a16="http://schemas.microsoft.com/office/drawing/2014/main" id="{FA718C3B-D503-2A7B-CFB6-766ECD3DB0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995066" y="3656348"/>
            <a:ext cx="2228851" cy="3201652"/>
          </a:xfrm>
          <a:solidFill>
            <a:srgbClr val="9B9B9D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21" name="Označba mesta besedila 20">
            <a:extLst>
              <a:ext uri="{FF2B5EF4-FFF2-40B4-BE49-F238E27FC236}">
                <a16:creationId xmlns:a16="http://schemas.microsoft.com/office/drawing/2014/main" id="{BD58FCE6-2561-CD8E-8D37-9349DDDCDA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599" y="2884822"/>
            <a:ext cx="2228851" cy="3973178"/>
          </a:xfrm>
          <a:solidFill>
            <a:srgbClr val="7A7A7C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1" name="Označba mesta besedila 20">
            <a:extLst>
              <a:ext uri="{FF2B5EF4-FFF2-40B4-BE49-F238E27FC236}">
                <a16:creationId xmlns:a16="http://schemas.microsoft.com/office/drawing/2014/main" id="{81DBC18D-B3F7-BA61-67E0-23CD33B510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84130" y="4499827"/>
            <a:ext cx="2228851" cy="2358173"/>
          </a:xfrm>
          <a:solidFill>
            <a:srgbClr val="58595B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20" name="Naslov 1">
            <a:extLst>
              <a:ext uri="{FF2B5EF4-FFF2-40B4-BE49-F238E27FC236}">
                <a16:creationId xmlns:a16="http://schemas.microsoft.com/office/drawing/2014/main" id="{D58BE308-2982-CE14-75D9-97E0F6F35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6" name="Označba mesta besedila 20">
            <a:extLst>
              <a:ext uri="{FF2B5EF4-FFF2-40B4-BE49-F238E27FC236}">
                <a16:creationId xmlns:a16="http://schemas.microsoft.com/office/drawing/2014/main" id="{F8372F6C-1099-EF06-A028-41EDDA9716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8663" y="2524062"/>
            <a:ext cx="2228851" cy="4333938"/>
          </a:xfrm>
          <a:solidFill>
            <a:srgbClr val="E03127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28" name="Slika 27">
            <a:extLst>
              <a:ext uri="{FF2B5EF4-FFF2-40B4-BE49-F238E27FC236}">
                <a16:creationId xmlns:a16="http://schemas.microsoft.com/office/drawing/2014/main" id="{28C012C5-EDD2-87D1-5241-093902EF7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92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3B300E7B-29A3-CD95-2425-7DC5890A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1B35-11A5-456D-9C1F-A4115C79D341}" type="datetime1">
              <a:rPr lang="sl-SI" smtClean="0"/>
              <a:t>1. 04. 2026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D2641BFE-8EE8-E824-20ED-AD7BE8D0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EFE7EF4-E675-5CE6-57F1-BE643416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41AE695-DD16-3FB9-0DF1-CB3DCE660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30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>
            <a:extLst>
              <a:ext uri="{FF2B5EF4-FFF2-40B4-BE49-F238E27FC236}">
                <a16:creationId xmlns:a16="http://schemas.microsoft.com/office/drawing/2014/main" id="{2EA2D831-1F10-52A2-706D-E68E4A4D63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dirty="0"/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59D3E673-2870-EF03-0B8B-78612098DB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4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siv s sliko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B5E0267B-1E4E-B851-D600-7A18792CBF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/>
        </p:blipFill>
        <p:spPr>
          <a:xfrm>
            <a:off x="4507347" y="0"/>
            <a:ext cx="7684653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AD0A9220-22AB-3480-5ADC-9516373926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10" name="Podnaslov 2">
            <a:extLst>
              <a:ext uri="{FF2B5EF4-FFF2-40B4-BE49-F238E27FC236}">
                <a16:creationId xmlns:a16="http://schemas.microsoft.com/office/drawing/2014/main" id="{F216C6DE-8893-0534-D9F8-16626A06E6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1" name="Označba mesta vsebine 11">
            <a:extLst>
              <a:ext uri="{FF2B5EF4-FFF2-40B4-BE49-F238E27FC236}">
                <a16:creationId xmlns:a16="http://schemas.microsoft.com/office/drawing/2014/main" id="{64DC8315-E143-39F4-B647-87E6C19177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3" name="Označba mesta vsebine 11">
            <a:extLst>
              <a:ext uri="{FF2B5EF4-FFF2-40B4-BE49-F238E27FC236}">
                <a16:creationId xmlns:a16="http://schemas.microsoft.com/office/drawing/2014/main" id="{B2705E21-756F-D927-B965-22CA34FC4F1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6ADCCE72-6B55-709B-83D2-C5E47DC6E5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19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a 8">
            <a:extLst>
              <a:ext uri="{FF2B5EF4-FFF2-40B4-BE49-F238E27FC236}">
                <a16:creationId xmlns:a16="http://schemas.microsoft.com/office/drawing/2014/main" id="{A1AD5980-736E-A72A-113F-BD2C712FFAF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sz="3200" dirty="0"/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A5E7BFEC-98F9-E56C-5EF8-F312B2B981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31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siv s sliko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C6E71FC2-924B-CA42-09D3-137A2DA1D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/>
        </p:blipFill>
        <p:spPr>
          <a:xfrm>
            <a:off x="4507347" y="0"/>
            <a:ext cx="7684653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sz="3200" dirty="0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B00D57DF-7AA0-86B6-B4B8-822FCB1789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6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torske pravice 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9F088B-BFE5-71F5-E971-27AD4A458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8999"/>
            <a:ext cx="10515600" cy="258127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Notice regarding the copyright of the lectures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47942C58-82C8-FCAB-18C9-DC799660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812B8FD-D480-1902-2D0A-063AF62F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Označba mesta besedila 6">
            <a:extLst>
              <a:ext uri="{FF2B5EF4-FFF2-40B4-BE49-F238E27FC236}">
                <a16:creationId xmlns:a16="http://schemas.microsoft.com/office/drawing/2014/main" id="{47AB26D7-88A2-BC4E-1C33-C09C0B69F5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2771775"/>
            <a:ext cx="4200524" cy="36512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9178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zalo vsebine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/>
              <a:t>No.</a:t>
            </a:r>
          </a:p>
          <a:p>
            <a:pPr lvl="0"/>
            <a:r>
              <a:rPr lang="sl-SI" dirty="0"/>
              <a:t>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50548CE8-4F6D-B8E2-BE43-DF4BD614CA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8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zalo vsebine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3.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4.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2.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1.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7.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8.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6.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5.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CE8CCD7-A49E-D431-FDE2-76E8F59F30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6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zalo vsebine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3.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4.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2.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1.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7.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8.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6.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5.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5A5B937-D464-90B5-2A4D-52BA7F577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5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3AA24F48-3F56-0DF5-5E53-DCA35FA34B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1. 04. 2026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B3BB89BB-2482-8244-D9C9-495115234F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8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697F0DEF-6724-AAAD-86EB-217DEB8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67F798C-E23E-F232-34BC-999145B82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CFE8D93-7515-CA0D-DB1D-A05C5A509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3238D-C30F-4C53-AE0B-75EDF3ABF15F}" type="datetime1">
              <a:rPr lang="sl-SI" smtClean="0"/>
              <a:t>1. 04. 2026</a:t>
            </a:fld>
            <a:endParaRPr lang="sl-SI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5946DC4-0B7C-C743-AC9B-A8D380E9E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l-SI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9CE4054-58CF-AD12-1849-3A44746C0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6690" y="6127750"/>
            <a:ext cx="7643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2090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9" r:id="rId3"/>
    <p:sldLayoutId id="2147483684" r:id="rId4"/>
    <p:sldLayoutId id="2147483665" r:id="rId5"/>
    <p:sldLayoutId id="2147483673" r:id="rId6"/>
    <p:sldLayoutId id="2147483672" r:id="rId7"/>
    <p:sldLayoutId id="2147483663" r:id="rId8"/>
    <p:sldLayoutId id="2147483674" r:id="rId9"/>
    <p:sldLayoutId id="2147483675" r:id="rId10"/>
    <p:sldLayoutId id="2147483688" r:id="rId11"/>
    <p:sldLayoutId id="2147483650" r:id="rId12"/>
    <p:sldLayoutId id="2147483694" r:id="rId13"/>
    <p:sldLayoutId id="2147483689" r:id="rId14"/>
    <p:sldLayoutId id="2147483662" r:id="rId15"/>
    <p:sldLayoutId id="2147483652" r:id="rId16"/>
    <p:sldLayoutId id="2147483653" r:id="rId17"/>
    <p:sldLayoutId id="2147483681" r:id="rId18"/>
    <p:sldLayoutId id="2147483654" r:id="rId19"/>
    <p:sldLayoutId id="2147483679" r:id="rId20"/>
    <p:sldLayoutId id="2147483680" r:id="rId21"/>
    <p:sldLayoutId id="2147483687" r:id="rId22"/>
    <p:sldLayoutId id="2147483667" r:id="rId23"/>
    <p:sldLayoutId id="2147483686" r:id="rId24"/>
    <p:sldLayoutId id="2147483690" r:id="rId25"/>
    <p:sldLayoutId id="2147483692" r:id="rId26"/>
    <p:sldLayoutId id="2147483693" r:id="rId27"/>
    <p:sldLayoutId id="2147483655" r:id="rId28"/>
    <p:sldLayoutId id="2147483666" r:id="rId29"/>
    <p:sldLayoutId id="2147483676" r:id="rId30"/>
    <p:sldLayoutId id="2147483677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58595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A74D554-92BB-D5DA-EE0A-2E41DE815D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How do </a:t>
            </a:r>
            <a:r>
              <a:rPr lang="en-GB" dirty="0"/>
              <a:t>Croatians</a:t>
            </a:r>
            <a:r>
              <a:rPr lang="sl-SI" dirty="0"/>
              <a:t> see other nations?</a:t>
            </a:r>
          </a:p>
        </p:txBody>
      </p:sp>
      <p:sp>
        <p:nvSpPr>
          <p:cNvPr id="9" name="Podnaslov 8">
            <a:extLst>
              <a:ext uri="{FF2B5EF4-FFF2-40B4-BE49-F238E27FC236}">
                <a16:creationId xmlns:a16="http://schemas.microsoft.com/office/drawing/2014/main" id="{38324B27-889A-9714-5A8A-9AB88ED780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Qualitative content validation of quantitative results on stereotypes and social distance</a:t>
            </a:r>
          </a:p>
        </p:txBody>
      </p:sp>
      <p:sp>
        <p:nvSpPr>
          <p:cNvPr id="11" name="Označba mesta vsebine 10">
            <a:extLst>
              <a:ext uri="{FF2B5EF4-FFF2-40B4-BE49-F238E27FC236}">
                <a16:creationId xmlns:a16="http://schemas.microsoft.com/office/drawing/2014/main" id="{AB23C283-05BC-BB23-6970-2435DB8D9040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sl-SI" dirty="0"/>
              <a:t>Croatia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9951EF2-30A6-3C42-E70D-8E1C62064AB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l-SI" dirty="0"/>
              <a:t>Prof. Dr. Boštjan Udovič</a:t>
            </a:r>
          </a:p>
        </p:txBody>
      </p:sp>
    </p:spTree>
    <p:extLst>
      <p:ext uri="{BB962C8B-B14F-4D97-AF65-F5344CB8AC3E}">
        <p14:creationId xmlns:p14="http://schemas.microsoft.com/office/powerpoint/2010/main" val="2522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737C9A-F7F5-C177-975B-5346537DC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Methods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5ABEB48-7A47-81EE-0A8A-FA5D2D9BC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63 Croatian participants (aged 19—35)</a:t>
            </a:r>
          </a:p>
          <a:p>
            <a:r>
              <a:rPr lang="sl-SI" dirty="0"/>
              <a:t>21 male, 42 female</a:t>
            </a:r>
          </a:p>
          <a:p>
            <a:r>
              <a:rPr lang="en-GB" dirty="0"/>
              <a:t>S</a:t>
            </a:r>
            <a:r>
              <a:rPr lang="sl-SI" dirty="0" err="1"/>
              <a:t>urvey</a:t>
            </a:r>
            <a:r>
              <a:rPr lang="sl-SI" dirty="0"/>
              <a:t> conducted in academic </a:t>
            </a:r>
            <a:r>
              <a:rPr lang="sl-SI" dirty="0" err="1"/>
              <a:t>year</a:t>
            </a:r>
            <a:r>
              <a:rPr lang="sl-SI" dirty="0"/>
              <a:t> 202</a:t>
            </a:r>
            <a:r>
              <a:rPr lang="en-GB" dirty="0"/>
              <a:t>4</a:t>
            </a:r>
            <a:r>
              <a:rPr lang="sl-SI" dirty="0"/>
              <a:t>/2</a:t>
            </a:r>
            <a:r>
              <a:rPr lang="en-GB" dirty="0"/>
              <a:t>5</a:t>
            </a: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9538B92-3A32-6160-9508-AC898924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394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C3298B11-3D32-1D20-5C82-E9DBE5935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3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973D487A-4E4C-B404-3F04-A14D563E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Heterostereotypes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557598-AAE8-2FE7-A568-0695A8AF3A8A}"/>
              </a:ext>
            </a:extLst>
          </p:cNvPr>
          <p:cNvSpPr txBox="1"/>
          <p:nvPr/>
        </p:nvSpPr>
        <p:spPr>
          <a:xfrm>
            <a:off x="8112139" y="2053553"/>
            <a:ext cx="380363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11 positive and negative adjectives to describe former Yugoslav nations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786617E-434D-A7FE-6B84-0643767285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25" t="1734" r="1009" b="2144"/>
          <a:stretch>
            <a:fillRect/>
          </a:stretch>
        </p:blipFill>
        <p:spPr>
          <a:xfrm>
            <a:off x="70757" y="1480736"/>
            <a:ext cx="8041382" cy="534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84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C05AF-B688-AF6F-8A62-FA166221A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551AE781-AF02-1EE3-4FC2-4C13FC1D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4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C8EF9F8E-A82D-E4CA-ED54-B89CB654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Heterostereotypes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E90679-0049-F34F-15A7-9C50A54B7A8B}"/>
              </a:ext>
            </a:extLst>
          </p:cNvPr>
          <p:cNvSpPr txBox="1"/>
          <p:nvPr/>
        </p:nvSpPr>
        <p:spPr>
          <a:xfrm>
            <a:off x="8112139" y="2053553"/>
            <a:ext cx="380363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11 positive and negative adjectives to describe “power” nations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9AC593D-9AD5-37E4-4AE6-FF2F92B18F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410" t="841" r="1022" b="1395"/>
          <a:stretch>
            <a:fillRect/>
          </a:stretch>
        </p:blipFill>
        <p:spPr>
          <a:xfrm>
            <a:off x="214292" y="1432013"/>
            <a:ext cx="7897847" cy="532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56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6A7CE-0A0D-44B6-40C6-915D8536C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CAC0D70B-C17A-8B7D-EE08-817E75EAB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5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0E138DB1-8A2E-6696-0B36-F37ED4A20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Autostereotypes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4DCB3E-3813-BC22-1A0D-C237D6499DE8}"/>
              </a:ext>
            </a:extLst>
          </p:cNvPr>
          <p:cNvSpPr txBox="1"/>
          <p:nvPr/>
        </p:nvSpPr>
        <p:spPr>
          <a:xfrm>
            <a:off x="7222969" y="1996349"/>
            <a:ext cx="42927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11 positive and negative adjectives to describe Croatians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C84708-57A1-E701-6CB7-8B0328F8D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13" y="1457506"/>
            <a:ext cx="6739254" cy="486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8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6C968-1C72-08F7-B22E-4620E34A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E37B877B-E550-4383-BE38-61DE20B2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6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308C2FF9-EF07-AB9C-D8AF-3C667423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Perceived personal contact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615D41-DD87-F2E7-BDA4-AC4ECF7A1086}"/>
              </a:ext>
            </a:extLst>
          </p:cNvPr>
          <p:cNvSpPr txBox="1"/>
          <p:nvPr/>
        </p:nvSpPr>
        <p:spPr>
          <a:xfrm>
            <a:off x="838200" y="2348700"/>
            <a:ext cx="33167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How 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often do you have personal contact with people of the following nationalities?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5-point frequency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never, 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5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very often)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473F40-C234-AB91-A321-A55961A78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503623"/>
            <a:ext cx="7772400" cy="463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0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7EE8C-7EFB-DBCC-47EA-95A76EDEA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F8F1CE9D-A3A0-DFCA-1724-4F0744AAF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7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3A05499A-2911-16AD-851D-733D5D01B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Perceived social distance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EF314C-CCF0-44DA-A153-44BAE12928E4}"/>
              </a:ext>
            </a:extLst>
          </p:cNvPr>
          <p:cNvSpPr txBox="1"/>
          <p:nvPr/>
        </p:nvSpPr>
        <p:spPr>
          <a:xfrm>
            <a:off x="838200" y="2277351"/>
            <a:ext cx="3651241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Bogardus Social Distance Scale 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willing to completely exclude members of the nation from 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     Croatia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live with them in the same country,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live with them in the same city,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neighbors,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friends,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marry a member of the nation,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a family member. 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US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Reversed 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um of binary responses 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(1—7)</a:t>
            </a:r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CAA1E8-3B18-91F7-8602-81E1387E3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8218" y="1489552"/>
            <a:ext cx="7772400" cy="463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49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E0EC0-0369-CF1C-B1D3-C27074F01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60F16E2-5991-8E9D-595A-17BDEBF28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8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6467417E-3EBB-7050-9D94-68D08182D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" y="292575"/>
            <a:ext cx="8639175" cy="1205934"/>
          </a:xfrm>
        </p:spPr>
        <p:txBody>
          <a:bodyPr/>
          <a:lstStyle/>
          <a:p>
            <a:r>
              <a:rPr lang="sl-SI" dirty="0"/>
              <a:t>More personal contact is connected to less social distance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110D59-BCC6-59D5-2910-499F07371E2D}"/>
              </a:ext>
            </a:extLst>
          </p:cNvPr>
          <p:cNvSpPr txBox="1"/>
          <p:nvPr/>
        </p:nvSpPr>
        <p:spPr>
          <a:xfrm>
            <a:off x="792427" y="2531417"/>
            <a:ext cx="30029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Slovenians: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–.28,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.028</a:t>
            </a:r>
            <a:b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</a:b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Bosniaks: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r 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= –.24,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.065</a:t>
            </a:r>
            <a:b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</a:b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Serbians: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–.24,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.069</a:t>
            </a:r>
            <a:b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</a:b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Macedonians: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–.16,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.225</a:t>
            </a:r>
            <a:b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</a:b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Kosovars: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–.11,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.428</a:t>
            </a:r>
            <a:b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</a:b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Russians: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r 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= –.17,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.188</a:t>
            </a:r>
            <a:b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</a:b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Americans: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–.13,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.317</a:t>
            </a:r>
            <a:b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</a:b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Turks: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–.24,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.068</a:t>
            </a:r>
            <a:b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</a:b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Chinese: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–.24, </a:t>
            </a:r>
            <a:r>
              <a:rPr lang="en-SI" alt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en-SI" alt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.066</a:t>
            </a:r>
          </a:p>
          <a:p>
            <a:endParaRPr lang="sl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sl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76388A-C323-0404-6712-732C0E7BA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296" y="1407056"/>
            <a:ext cx="7404944" cy="534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21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C8B82E-269D-E4CF-5CA6-BC34D222B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1440000"/>
            <a:ext cx="7613650" cy="2968142"/>
          </a:xfrm>
        </p:spPr>
        <p:txBody>
          <a:bodyPr/>
          <a:lstStyle/>
          <a:p>
            <a:r>
              <a:rPr lang="sl-SI" dirty="0"/>
              <a:t>Thank you!</a:t>
            </a:r>
          </a:p>
        </p:txBody>
      </p:sp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05F04EE3-BADA-845A-94E2-5AC97732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9</a:t>
            </a:fld>
            <a:endParaRPr lang="sl-SI" dirty="0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232FA25-C06B-8533-40B9-91390B868B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55067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400" b="0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1680C11684F94D9ECA0146A3633359" ma:contentTypeVersion="0" ma:contentTypeDescription="Ustvari nov dokument." ma:contentTypeScope="" ma:versionID="8b8fc822f3982356d98e98f63fbc068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bc75116dd7c71a50cbc6f7894763ab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947764-8AFC-4671-8410-B8A2B78DA3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ED7F3E3-D8EA-4E8B-A875-6C367D25D0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BE8DCB-6355-4037-B16F-1D502DB61F0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368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Univerza Sans</vt:lpstr>
      <vt:lpstr>Officeova tema</vt:lpstr>
      <vt:lpstr>How do Croatians see other nations?</vt:lpstr>
      <vt:lpstr>Methods</vt:lpstr>
      <vt:lpstr>Heterostereotypes</vt:lpstr>
      <vt:lpstr>Heterostereotypes</vt:lpstr>
      <vt:lpstr>Autostereotypes</vt:lpstr>
      <vt:lpstr>Perceived personal contact</vt:lpstr>
      <vt:lpstr>Perceived social distance</vt:lpstr>
      <vt:lpstr>More personal contact is connected to less social distance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Naslovni diapozitiv predstavitve</dc:title>
  <dc:creator>Selan, Sandi</dc:creator>
  <cp:lastModifiedBy>User</cp:lastModifiedBy>
  <cp:revision>79</cp:revision>
  <dcterms:created xsi:type="dcterms:W3CDTF">2024-03-24T19:03:43Z</dcterms:created>
  <dcterms:modified xsi:type="dcterms:W3CDTF">2026-04-01T20:28:19Z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0x010100AD1680C11684F94D9ECA0146A3633359</vt:lpwstr>
  </property>
</Properties>
</file>