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sldIdLst>
    <p:sldId id="256" r:id="rId2"/>
    <p:sldId id="259" r:id="rId3"/>
    <p:sldId id="260" r:id="rId4"/>
    <p:sldId id="261" r:id="rId5"/>
    <p:sldId id="268" r:id="rId6"/>
    <p:sldId id="262" r:id="rId7"/>
    <p:sldId id="263" r:id="rId8"/>
    <p:sldId id="267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štjan Udovič" userId="8eefc3418bba258a" providerId="LiveId" clId="{0DE1F4FD-BE54-4750-B2DA-FE79EC3C13EC}"/>
    <pc:docChg chg="custSel delSld modSld">
      <pc:chgData name="Boštjan Udovič" userId="8eefc3418bba258a" providerId="LiveId" clId="{0DE1F4FD-BE54-4750-B2DA-FE79EC3C13EC}" dt="2025-01-29T14:07:54.746" v="69" actId="20577"/>
      <pc:docMkLst>
        <pc:docMk/>
      </pc:docMkLst>
      <pc:sldChg chg="modSp mod">
        <pc:chgData name="Boštjan Udovič" userId="8eefc3418bba258a" providerId="LiveId" clId="{0DE1F4FD-BE54-4750-B2DA-FE79EC3C13EC}" dt="2025-01-29T14:07:54.746" v="69" actId="20577"/>
        <pc:sldMkLst>
          <pc:docMk/>
          <pc:sldMk cId="3080508549" sldId="256"/>
        </pc:sldMkLst>
        <pc:spChg chg="mod">
          <ac:chgData name="Boštjan Udovič" userId="8eefc3418bba258a" providerId="LiveId" clId="{0DE1F4FD-BE54-4750-B2DA-FE79EC3C13EC}" dt="2025-01-29T14:07:54.746" v="69" actId="20577"/>
          <ac:spMkLst>
            <pc:docMk/>
            <pc:sldMk cId="3080508549" sldId="256"/>
            <ac:spMk id="2" creationId="{00000000-0000-0000-0000-000000000000}"/>
          </ac:spMkLst>
        </pc:spChg>
        <pc:spChg chg="mod">
          <ac:chgData name="Boštjan Udovič" userId="8eefc3418bba258a" providerId="LiveId" clId="{0DE1F4FD-BE54-4750-B2DA-FE79EC3C13EC}" dt="2025-01-29T14:07:33.899" v="49" actId="20577"/>
          <ac:spMkLst>
            <pc:docMk/>
            <pc:sldMk cId="3080508549" sldId="256"/>
            <ac:spMk id="3" creationId="{00000000-0000-0000-0000-000000000000}"/>
          </ac:spMkLst>
        </pc:spChg>
      </pc:sldChg>
      <pc:sldChg chg="del">
        <pc:chgData name="Boštjan Udovič" userId="8eefc3418bba258a" providerId="LiveId" clId="{0DE1F4FD-BE54-4750-B2DA-FE79EC3C13EC}" dt="2025-01-27T18:39:13.993" v="1" actId="47"/>
        <pc:sldMkLst>
          <pc:docMk/>
          <pc:sldMk cId="1804353065" sldId="257"/>
        </pc:sldMkLst>
      </pc:sldChg>
      <pc:sldChg chg="del">
        <pc:chgData name="Boštjan Udovič" userId="8eefc3418bba258a" providerId="LiveId" clId="{0DE1F4FD-BE54-4750-B2DA-FE79EC3C13EC}" dt="2025-01-27T18:39:13.160" v="0" actId="47"/>
        <pc:sldMkLst>
          <pc:docMk/>
          <pc:sldMk cId="819187099" sldId="258"/>
        </pc:sldMkLst>
      </pc:sldChg>
      <pc:sldMasterChg chg="delSldLayout">
        <pc:chgData name="Boštjan Udovič" userId="8eefc3418bba258a" providerId="LiveId" clId="{0DE1F4FD-BE54-4750-B2DA-FE79EC3C13EC}" dt="2025-01-27T18:39:13.993" v="1" actId="47"/>
        <pc:sldMasterMkLst>
          <pc:docMk/>
          <pc:sldMasterMk cId="745734392" sldId="2147483897"/>
        </pc:sldMasterMkLst>
        <pc:sldLayoutChg chg="del">
          <pc:chgData name="Boštjan Udovič" userId="8eefc3418bba258a" providerId="LiveId" clId="{0DE1F4FD-BE54-4750-B2DA-FE79EC3C13EC}" dt="2025-01-27T18:39:13.993" v="1" actId="47"/>
          <pc:sldLayoutMkLst>
            <pc:docMk/>
            <pc:sldMasterMk cId="745734392" sldId="2147483897"/>
            <pc:sldLayoutMk cId="2016231769" sldId="2147483909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lemen\Documents\WORK\CRP-FDV-2024\rd_e_gerdfund__custom_15089356_spread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lemen\Documents\WORK\CRP-FDV-2024\rd_e_gerdfund__custom_15089356_spread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lemen\Documents\WORK\CRP-FDV-2024\rd_e_gerdfund__custom_15089356_spreadshee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lemen\Documents\WORK\CRP-FDV-2024\rd_e_gerdfund__custom_15089356_spreadshee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lemen\Documents\WORK\CRP-FDV-2024\rd_e_gerdfund__custom_15089356_spreadshee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lemen\Downloads\rd_p_persocc__custom_15152561_spreadsheet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lemen\Downloads\rd_p_persocc__custom_15152561_spreadshee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lemen\Documents\WORK\CRP-FDV-2024\rd_p_persocc__custom_15152561_spreadsheet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lemen\Documents\WORK\CRP-FDV-2024\rd_p_persocc__custom_15152561_spreadsheet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sz="1400" b="1" dirty="0"/>
              <a:t>GERD/BIRR, v % BDP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 3'!$A$73</c:f>
              <c:strCache>
                <c:ptCount val="1"/>
                <c:pt idx="0">
                  <c:v>EU-27</c:v>
                </c:pt>
              </c:strCache>
            </c:strRef>
          </c:tx>
          <c:spPr>
            <a:ln w="6032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3'!$B$73:$O$73</c:f>
              <c:numCache>
                <c:formatCode>General</c:formatCode>
                <c:ptCount val="14"/>
                <c:pt idx="0">
                  <c:v>1.96</c:v>
                </c:pt>
                <c:pt idx="1">
                  <c:v>2</c:v>
                </c:pt>
                <c:pt idx="2">
                  <c:v>2.06</c:v>
                </c:pt>
                <c:pt idx="3">
                  <c:v>2.08</c:v>
                </c:pt>
                <c:pt idx="4">
                  <c:v>2.09</c:v>
                </c:pt>
                <c:pt idx="5">
                  <c:v>2.1</c:v>
                </c:pt>
                <c:pt idx="6">
                  <c:v>2.1</c:v>
                </c:pt>
                <c:pt idx="7">
                  <c:v>2.14</c:v>
                </c:pt>
                <c:pt idx="8">
                  <c:v>2.17</c:v>
                </c:pt>
                <c:pt idx="9">
                  <c:v>2.21</c:v>
                </c:pt>
                <c:pt idx="10">
                  <c:v>2.2799999999999998</c:v>
                </c:pt>
                <c:pt idx="11">
                  <c:v>2.2400000000000002</c:v>
                </c:pt>
                <c:pt idx="12">
                  <c:v>2.21</c:v>
                </c:pt>
                <c:pt idx="13">
                  <c:v>2.2200000000000002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F55-4262-95F7-92F1DE815272}"/>
            </c:ext>
          </c:extLst>
        </c:ser>
        <c:ser>
          <c:idx val="1"/>
          <c:order val="1"/>
          <c:tx>
            <c:strRef>
              <c:f>'Sheet 3'!$A$74</c:f>
              <c:strCache>
                <c:ptCount val="1"/>
                <c:pt idx="0">
                  <c:v>Češka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3'!$B$74:$O$74</c:f>
              <c:numCache>
                <c:formatCode>General</c:formatCode>
                <c:ptCount val="14"/>
                <c:pt idx="0">
                  <c:v>1.31</c:v>
                </c:pt>
                <c:pt idx="1">
                  <c:v>1.53</c:v>
                </c:pt>
                <c:pt idx="2">
                  <c:v>1.76</c:v>
                </c:pt>
                <c:pt idx="3">
                  <c:v>1.87</c:v>
                </c:pt>
                <c:pt idx="4">
                  <c:v>1.94</c:v>
                </c:pt>
                <c:pt idx="5">
                  <c:v>1.91</c:v>
                </c:pt>
                <c:pt idx="6">
                  <c:v>1.65</c:v>
                </c:pt>
                <c:pt idx="7">
                  <c:v>1.75</c:v>
                </c:pt>
                <c:pt idx="8">
                  <c:v>1.88</c:v>
                </c:pt>
                <c:pt idx="9">
                  <c:v>1.9</c:v>
                </c:pt>
                <c:pt idx="10">
                  <c:v>1.95</c:v>
                </c:pt>
                <c:pt idx="11">
                  <c:v>1.93</c:v>
                </c:pt>
                <c:pt idx="12">
                  <c:v>1.89</c:v>
                </c:pt>
                <c:pt idx="13">
                  <c:v>1.83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55-4262-95F7-92F1DE815272}"/>
            </c:ext>
          </c:extLst>
        </c:ser>
        <c:ser>
          <c:idx val="2"/>
          <c:order val="2"/>
          <c:tx>
            <c:strRef>
              <c:f>'Sheet 3'!$A$75</c:f>
              <c:strCache>
                <c:ptCount val="1"/>
                <c:pt idx="0">
                  <c:v>Danska</c:v>
                </c:pt>
              </c:strCache>
            </c:strRef>
          </c:tx>
          <c:spPr>
            <a:ln w="349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3'!$B$75:$O$75</c:f>
              <c:numCache>
                <c:formatCode>General</c:formatCode>
                <c:ptCount val="14"/>
                <c:pt idx="0">
                  <c:v>2.91</c:v>
                </c:pt>
                <c:pt idx="1">
                  <c:v>2.94</c:v>
                </c:pt>
                <c:pt idx="2">
                  <c:v>2.98</c:v>
                </c:pt>
                <c:pt idx="3">
                  <c:v>2.96</c:v>
                </c:pt>
                <c:pt idx="4">
                  <c:v>2.92</c:v>
                </c:pt>
                <c:pt idx="5">
                  <c:v>3.06</c:v>
                </c:pt>
                <c:pt idx="6">
                  <c:v>3.1</c:v>
                </c:pt>
                <c:pt idx="7">
                  <c:v>2.94</c:v>
                </c:pt>
                <c:pt idx="8">
                  <c:v>2.98</c:v>
                </c:pt>
                <c:pt idx="9">
                  <c:v>2.95</c:v>
                </c:pt>
                <c:pt idx="10">
                  <c:v>2.97</c:v>
                </c:pt>
                <c:pt idx="11">
                  <c:v>2.74</c:v>
                </c:pt>
                <c:pt idx="12">
                  <c:v>2.87</c:v>
                </c:pt>
                <c:pt idx="13">
                  <c:v>2.99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F55-4262-95F7-92F1DE815272}"/>
            </c:ext>
          </c:extLst>
        </c:ser>
        <c:ser>
          <c:idx val="3"/>
          <c:order val="3"/>
          <c:tx>
            <c:strRef>
              <c:f>'Sheet 3'!$A$76</c:f>
              <c:strCache>
                <c:ptCount val="1"/>
                <c:pt idx="0">
                  <c:v>Hrvaška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3'!$B$76:$O$76</c:f>
              <c:numCache>
                <c:formatCode>General</c:formatCode>
                <c:ptCount val="14"/>
                <c:pt idx="0">
                  <c:v>0.73</c:v>
                </c:pt>
                <c:pt idx="1">
                  <c:v>0.73</c:v>
                </c:pt>
                <c:pt idx="2">
                  <c:v>0.74</c:v>
                </c:pt>
                <c:pt idx="3">
                  <c:v>0.79</c:v>
                </c:pt>
                <c:pt idx="4">
                  <c:v>0.77</c:v>
                </c:pt>
                <c:pt idx="5">
                  <c:v>0.82</c:v>
                </c:pt>
                <c:pt idx="6">
                  <c:v>0.85</c:v>
                </c:pt>
                <c:pt idx="7">
                  <c:v>0.84</c:v>
                </c:pt>
                <c:pt idx="8">
                  <c:v>0.95</c:v>
                </c:pt>
                <c:pt idx="9">
                  <c:v>1.08</c:v>
                </c:pt>
                <c:pt idx="10">
                  <c:v>1.24</c:v>
                </c:pt>
                <c:pt idx="11">
                  <c:v>1.24</c:v>
                </c:pt>
                <c:pt idx="12">
                  <c:v>1.42</c:v>
                </c:pt>
                <c:pt idx="13">
                  <c:v>1.39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F55-4262-95F7-92F1DE815272}"/>
            </c:ext>
          </c:extLst>
        </c:ser>
        <c:ser>
          <c:idx val="4"/>
          <c:order val="4"/>
          <c:tx>
            <c:strRef>
              <c:f>'Sheet 3'!$A$77</c:f>
              <c:strCache>
                <c:ptCount val="1"/>
                <c:pt idx="0">
                  <c:v>Avstrija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3'!$B$77:$O$77</c:f>
              <c:numCache>
                <c:formatCode>General</c:formatCode>
                <c:ptCount val="14"/>
                <c:pt idx="0">
                  <c:v>2.74</c:v>
                </c:pt>
                <c:pt idx="1">
                  <c:v>2.69</c:v>
                </c:pt>
                <c:pt idx="2">
                  <c:v>2.93</c:v>
                </c:pt>
                <c:pt idx="3">
                  <c:v>2.98</c:v>
                </c:pt>
                <c:pt idx="4">
                  <c:v>3.11</c:v>
                </c:pt>
                <c:pt idx="5">
                  <c:v>3.07</c:v>
                </c:pt>
                <c:pt idx="6">
                  <c:v>3.13</c:v>
                </c:pt>
                <c:pt idx="7">
                  <c:v>3.07</c:v>
                </c:pt>
                <c:pt idx="8">
                  <c:v>3.11</c:v>
                </c:pt>
                <c:pt idx="9">
                  <c:v>3.14</c:v>
                </c:pt>
                <c:pt idx="10">
                  <c:v>3.21</c:v>
                </c:pt>
                <c:pt idx="11">
                  <c:v>3.26</c:v>
                </c:pt>
                <c:pt idx="12">
                  <c:v>3.18</c:v>
                </c:pt>
                <c:pt idx="13">
                  <c:v>3.29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F55-4262-95F7-92F1DE815272}"/>
            </c:ext>
          </c:extLst>
        </c:ser>
        <c:ser>
          <c:idx val="5"/>
          <c:order val="5"/>
          <c:tx>
            <c:strRef>
              <c:f>'Sheet 3'!$A$78</c:f>
              <c:strCache>
                <c:ptCount val="1"/>
                <c:pt idx="0">
                  <c:v>Slovenija</c:v>
                </c:pt>
              </c:strCache>
            </c:strRef>
          </c:tx>
          <c:spPr>
            <a:ln w="60325" cap="rnd" cmpd="sng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3'!$B$78:$O$78</c:f>
              <c:numCache>
                <c:formatCode>General</c:formatCode>
                <c:ptCount val="14"/>
                <c:pt idx="0">
                  <c:v>2.0699999999999998</c:v>
                </c:pt>
                <c:pt idx="1">
                  <c:v>2.4300000000000002</c:v>
                </c:pt>
                <c:pt idx="2">
                  <c:v>2.58</c:v>
                </c:pt>
                <c:pt idx="3">
                  <c:v>2.59</c:v>
                </c:pt>
                <c:pt idx="4">
                  <c:v>2.39</c:v>
                </c:pt>
                <c:pt idx="5">
                  <c:v>2.2200000000000002</c:v>
                </c:pt>
                <c:pt idx="6">
                  <c:v>2.0299999999999998</c:v>
                </c:pt>
                <c:pt idx="7">
                  <c:v>1.88</c:v>
                </c:pt>
                <c:pt idx="8">
                  <c:v>1.96</c:v>
                </c:pt>
                <c:pt idx="9">
                  <c:v>2.06</c:v>
                </c:pt>
                <c:pt idx="10">
                  <c:v>2.16</c:v>
                </c:pt>
                <c:pt idx="11">
                  <c:v>2.14</c:v>
                </c:pt>
                <c:pt idx="12">
                  <c:v>2.1</c:v>
                </c:pt>
                <c:pt idx="13">
                  <c:v>2.13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F55-4262-95F7-92F1DE815272}"/>
            </c:ext>
          </c:extLst>
        </c:ser>
        <c:ser>
          <c:idx val="6"/>
          <c:order val="6"/>
          <c:tx>
            <c:strRef>
              <c:f>'Sheet 3'!$A$79</c:f>
              <c:strCache>
                <c:ptCount val="1"/>
                <c:pt idx="0">
                  <c:v>Finska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3'!$B$79:$O$79</c:f>
              <c:numCache>
                <c:formatCode>General</c:formatCode>
                <c:ptCount val="14"/>
                <c:pt idx="0">
                  <c:v>3.71</c:v>
                </c:pt>
                <c:pt idx="1">
                  <c:v>3.62</c:v>
                </c:pt>
                <c:pt idx="2">
                  <c:v>3.41</c:v>
                </c:pt>
                <c:pt idx="3">
                  <c:v>3.28</c:v>
                </c:pt>
                <c:pt idx="4">
                  <c:v>3.16</c:v>
                </c:pt>
                <c:pt idx="5">
                  <c:v>2.89</c:v>
                </c:pt>
                <c:pt idx="6">
                  <c:v>2.75</c:v>
                </c:pt>
                <c:pt idx="7">
                  <c:v>2.75</c:v>
                </c:pt>
                <c:pt idx="8">
                  <c:v>2.78</c:v>
                </c:pt>
                <c:pt idx="9">
                  <c:v>2.82</c:v>
                </c:pt>
                <c:pt idx="10">
                  <c:v>2.93</c:v>
                </c:pt>
                <c:pt idx="11">
                  <c:v>3.01</c:v>
                </c:pt>
                <c:pt idx="12">
                  <c:v>2.98</c:v>
                </c:pt>
                <c:pt idx="13">
                  <c:v>3.09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F55-4262-95F7-92F1DE8152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3974607"/>
        <c:axId val="2133971247"/>
      </c:lineChart>
      <c:catAx>
        <c:axId val="213397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1247"/>
        <c:crosses val="autoZero"/>
        <c:auto val="1"/>
        <c:lblAlgn val="ctr"/>
        <c:lblOffset val="100"/>
        <c:noMultiLvlLbl val="0"/>
      </c:catAx>
      <c:valAx>
        <c:axId val="21339712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sl-S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sz="1400" b="1" dirty="0"/>
              <a:t>BERD/Vlaganje poslovnega sektorja v R&amp;R, v % BDP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 6'!$A$73</c:f>
              <c:strCache>
                <c:ptCount val="1"/>
                <c:pt idx="0">
                  <c:v>EU-27</c:v>
                </c:pt>
              </c:strCache>
            </c:strRef>
          </c:tx>
          <c:spPr>
            <a:ln w="6032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6'!$B$72:$O$72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6'!$B$73:$O$73</c:f>
              <c:numCache>
                <c:formatCode>#,##0.##########</c:formatCode>
                <c:ptCount val="14"/>
                <c:pt idx="0">
                  <c:v>1.08</c:v>
                </c:pt>
                <c:pt idx="1">
                  <c:v>1.1299999999999999</c:v>
                </c:pt>
                <c:pt idx="2">
                  <c:v>1.17</c:v>
                </c:pt>
                <c:pt idx="3">
                  <c:v>1.18</c:v>
                </c:pt>
                <c:pt idx="4">
                  <c:v>1.19</c:v>
                </c:pt>
                <c:pt idx="5">
                  <c:v>1.2</c:v>
                </c:pt>
                <c:pt idx="6">
                  <c:v>1.22</c:v>
                </c:pt>
                <c:pt idx="7">
                  <c:v>1.26</c:v>
                </c:pt>
                <c:pt idx="8">
                  <c:v>1.28</c:v>
                </c:pt>
                <c:pt idx="9">
                  <c:v>1.3</c:v>
                </c:pt>
                <c:pt idx="10">
                  <c:v>1.32</c:v>
                </c:pt>
                <c:pt idx="11">
                  <c:v>1.29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00-4CED-8913-0947CAC89066}"/>
            </c:ext>
          </c:extLst>
        </c:ser>
        <c:ser>
          <c:idx val="1"/>
          <c:order val="1"/>
          <c:tx>
            <c:strRef>
              <c:f>'Sheet 6'!$A$74</c:f>
              <c:strCache>
                <c:ptCount val="1"/>
                <c:pt idx="0">
                  <c:v>Češka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6'!$B$72:$O$72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6'!$B$74:$O$74</c:f>
              <c:numCache>
                <c:formatCode>#,##0.##########</c:formatCode>
                <c:ptCount val="14"/>
                <c:pt idx="0">
                  <c:v>0.54</c:v>
                </c:pt>
                <c:pt idx="1">
                  <c:v>0.57999999999999996</c:v>
                </c:pt>
                <c:pt idx="2">
                  <c:v>0.64</c:v>
                </c:pt>
                <c:pt idx="3">
                  <c:v>0.7</c:v>
                </c:pt>
                <c:pt idx="4">
                  <c:v>0.7</c:v>
                </c:pt>
                <c:pt idx="5">
                  <c:v>0.66</c:v>
                </c:pt>
                <c:pt idx="6">
                  <c:v>0.65</c:v>
                </c:pt>
                <c:pt idx="7">
                  <c:v>0.69</c:v>
                </c:pt>
                <c:pt idx="8">
                  <c:v>0.75</c:v>
                </c:pt>
                <c:pt idx="9">
                  <c:v>0.72</c:v>
                </c:pt>
                <c:pt idx="10">
                  <c:v>0.69</c:v>
                </c:pt>
                <c:pt idx="11">
                  <c:v>0.7</c:v>
                </c:pt>
                <c:pt idx="12">
                  <c:v>0.7</c:v>
                </c:pt>
                <c:pt idx="13">
                  <c:v>0.69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00-4CED-8913-0947CAC89066}"/>
            </c:ext>
          </c:extLst>
        </c:ser>
        <c:ser>
          <c:idx val="2"/>
          <c:order val="2"/>
          <c:tx>
            <c:strRef>
              <c:f>'Sheet 6'!$A$75</c:f>
              <c:strCache>
                <c:ptCount val="1"/>
                <c:pt idx="0">
                  <c:v>Danska</c:v>
                </c:pt>
              </c:strCache>
            </c:strRef>
          </c:tx>
          <c:spPr>
            <a:ln w="349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6'!$B$72:$O$72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6'!$B$75:$O$75</c:f>
              <c:numCache>
                <c:formatCode>#,##0.##########</c:formatCode>
                <c:ptCount val="14"/>
                <c:pt idx="0">
                  <c:v>1.78</c:v>
                </c:pt>
                <c:pt idx="1">
                  <c:v>1.8</c:v>
                </c:pt>
                <c:pt idx="2">
                  <c:v>1.79</c:v>
                </c:pt>
                <c:pt idx="3">
                  <c:v>1.75</c:v>
                </c:pt>
                <c:pt idx="5">
                  <c:v>1.81</c:v>
                </c:pt>
                <c:pt idx="7">
                  <c:v>1.68</c:v>
                </c:pt>
                <c:pt idx="9">
                  <c:v>1.76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700-4CED-8913-0947CAC89066}"/>
            </c:ext>
          </c:extLst>
        </c:ser>
        <c:ser>
          <c:idx val="3"/>
          <c:order val="3"/>
          <c:tx>
            <c:strRef>
              <c:f>'Sheet 6'!$A$76</c:f>
              <c:strCache>
                <c:ptCount val="1"/>
                <c:pt idx="0">
                  <c:v>Hrvaška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6'!$B$72:$O$72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6'!$B$76:$O$76</c:f>
              <c:numCache>
                <c:formatCode>#,##0.##########</c:formatCode>
                <c:ptCount val="14"/>
                <c:pt idx="0">
                  <c:v>0.28000000000000003</c:v>
                </c:pt>
                <c:pt idx="1">
                  <c:v>0.28000000000000003</c:v>
                </c:pt>
                <c:pt idx="2">
                  <c:v>0.28000000000000003</c:v>
                </c:pt>
                <c:pt idx="3">
                  <c:v>0.34</c:v>
                </c:pt>
                <c:pt idx="4">
                  <c:v>0.33</c:v>
                </c:pt>
                <c:pt idx="5">
                  <c:v>0.38</c:v>
                </c:pt>
                <c:pt idx="6">
                  <c:v>0.36</c:v>
                </c:pt>
                <c:pt idx="7">
                  <c:v>0.36</c:v>
                </c:pt>
                <c:pt idx="8">
                  <c:v>0.31</c:v>
                </c:pt>
                <c:pt idx="9">
                  <c:v>0.39</c:v>
                </c:pt>
                <c:pt idx="10">
                  <c:v>0.46</c:v>
                </c:pt>
                <c:pt idx="11">
                  <c:v>0.48</c:v>
                </c:pt>
                <c:pt idx="12">
                  <c:v>0.56999999999999995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700-4CED-8913-0947CAC89066}"/>
            </c:ext>
          </c:extLst>
        </c:ser>
        <c:ser>
          <c:idx val="4"/>
          <c:order val="4"/>
          <c:tx>
            <c:strRef>
              <c:f>'Sheet 6'!$A$77</c:f>
              <c:strCache>
                <c:ptCount val="1"/>
                <c:pt idx="0">
                  <c:v>Avstrija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6'!$B$72:$O$72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6'!$B$77:$O$77</c:f>
              <c:numCache>
                <c:formatCode>#,##0.##########</c:formatCode>
                <c:ptCount val="14"/>
                <c:pt idx="0">
                  <c:v>1.24</c:v>
                </c:pt>
                <c:pt idx="1">
                  <c:v>1.24</c:v>
                </c:pt>
                <c:pt idx="2">
                  <c:v>1.34</c:v>
                </c:pt>
                <c:pt idx="3">
                  <c:v>1.45</c:v>
                </c:pt>
                <c:pt idx="4">
                  <c:v>1.48</c:v>
                </c:pt>
                <c:pt idx="5">
                  <c:v>1.53</c:v>
                </c:pt>
                <c:pt idx="6">
                  <c:v>1.66</c:v>
                </c:pt>
                <c:pt idx="7">
                  <c:v>1.68</c:v>
                </c:pt>
                <c:pt idx="8">
                  <c:v>1.65</c:v>
                </c:pt>
                <c:pt idx="9">
                  <c:v>1.72</c:v>
                </c:pt>
                <c:pt idx="10">
                  <c:v>1.6</c:v>
                </c:pt>
                <c:pt idx="11">
                  <c:v>1.72</c:v>
                </c:pt>
                <c:pt idx="12">
                  <c:v>1.64</c:v>
                </c:pt>
                <c:pt idx="13">
                  <c:v>1.68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700-4CED-8913-0947CAC89066}"/>
            </c:ext>
          </c:extLst>
        </c:ser>
        <c:ser>
          <c:idx val="5"/>
          <c:order val="5"/>
          <c:tx>
            <c:strRef>
              <c:f>'Sheet 6'!$A$78</c:f>
              <c:strCache>
                <c:ptCount val="1"/>
                <c:pt idx="0">
                  <c:v>Slovenija</c:v>
                </c:pt>
              </c:strCache>
            </c:strRef>
          </c:tx>
          <c:spPr>
            <a:ln w="60325" cap="rnd" cmpd="sng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6'!$B$72:$O$72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6'!$B$78:$O$78</c:f>
              <c:numCache>
                <c:formatCode>#,##0.##########</c:formatCode>
                <c:ptCount val="14"/>
                <c:pt idx="0">
                  <c:v>1.21</c:v>
                </c:pt>
                <c:pt idx="1">
                  <c:v>1.49</c:v>
                </c:pt>
                <c:pt idx="2">
                  <c:v>1.61</c:v>
                </c:pt>
                <c:pt idx="3">
                  <c:v>1.66</c:v>
                </c:pt>
                <c:pt idx="4">
                  <c:v>1.63</c:v>
                </c:pt>
                <c:pt idx="5">
                  <c:v>1.53</c:v>
                </c:pt>
                <c:pt idx="6">
                  <c:v>1.41</c:v>
                </c:pt>
                <c:pt idx="7">
                  <c:v>1.19</c:v>
                </c:pt>
                <c:pt idx="8">
                  <c:v>1.02</c:v>
                </c:pt>
                <c:pt idx="9">
                  <c:v>1.07</c:v>
                </c:pt>
                <c:pt idx="10">
                  <c:v>1.07</c:v>
                </c:pt>
                <c:pt idx="11">
                  <c:v>1.04</c:v>
                </c:pt>
                <c:pt idx="12">
                  <c:v>0.93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700-4CED-8913-0947CAC89066}"/>
            </c:ext>
          </c:extLst>
        </c:ser>
        <c:ser>
          <c:idx val="6"/>
          <c:order val="6"/>
          <c:tx>
            <c:strRef>
              <c:f>'Sheet 6'!$A$79</c:f>
              <c:strCache>
                <c:ptCount val="1"/>
                <c:pt idx="0">
                  <c:v>Finska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6'!$B$72:$O$72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6'!$B$79:$O$79</c:f>
              <c:numCache>
                <c:formatCode>#,##0.##########</c:formatCode>
                <c:ptCount val="14"/>
                <c:pt idx="0">
                  <c:v>2.4500000000000002</c:v>
                </c:pt>
                <c:pt idx="1">
                  <c:v>2.4300000000000002</c:v>
                </c:pt>
                <c:pt idx="2">
                  <c:v>2.15</c:v>
                </c:pt>
                <c:pt idx="3" formatCode="#,##0">
                  <c:v>2</c:v>
                </c:pt>
                <c:pt idx="4">
                  <c:v>1.69</c:v>
                </c:pt>
                <c:pt idx="5">
                  <c:v>1.58</c:v>
                </c:pt>
                <c:pt idx="6">
                  <c:v>1.57</c:v>
                </c:pt>
                <c:pt idx="7">
                  <c:v>1.59</c:v>
                </c:pt>
                <c:pt idx="8">
                  <c:v>1.55</c:v>
                </c:pt>
                <c:pt idx="9">
                  <c:v>1.53</c:v>
                </c:pt>
                <c:pt idx="10">
                  <c:v>1.64</c:v>
                </c:pt>
                <c:pt idx="11">
                  <c:v>1.75</c:v>
                </c:pt>
                <c:pt idx="12">
                  <c:v>1.73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700-4CED-8913-0947CAC890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3974607"/>
        <c:axId val="2133971247"/>
      </c:lineChart>
      <c:catAx>
        <c:axId val="213397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1247"/>
        <c:crosses val="autoZero"/>
        <c:auto val="1"/>
        <c:lblAlgn val="ctr"/>
        <c:lblOffset val="100"/>
        <c:noMultiLvlLbl val="0"/>
      </c:catAx>
      <c:valAx>
        <c:axId val="2133971247"/>
        <c:scaling>
          <c:orientation val="minMax"/>
          <c:max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sl-S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sz="1400" b="1" dirty="0"/>
              <a:t>G</a:t>
            </a:r>
            <a:r>
              <a:rPr lang="en-US" sz="1400" b="1" dirty="0"/>
              <a:t>ERD</a:t>
            </a:r>
            <a:r>
              <a:rPr lang="sl-SI" sz="1400" b="1" dirty="0"/>
              <a:t>/BIRR, v % BDP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 3'!$A$73</c:f>
              <c:strCache>
                <c:ptCount val="1"/>
                <c:pt idx="0">
                  <c:v>EU-27</c:v>
                </c:pt>
              </c:strCache>
            </c:strRef>
          </c:tx>
          <c:spPr>
            <a:ln w="6032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3'!$B$73:$O$73</c:f>
              <c:numCache>
                <c:formatCode>General</c:formatCode>
                <c:ptCount val="14"/>
                <c:pt idx="0">
                  <c:v>1.96</c:v>
                </c:pt>
                <c:pt idx="1">
                  <c:v>2</c:v>
                </c:pt>
                <c:pt idx="2">
                  <c:v>2.06</c:v>
                </c:pt>
                <c:pt idx="3">
                  <c:v>2.08</c:v>
                </c:pt>
                <c:pt idx="4">
                  <c:v>2.09</c:v>
                </c:pt>
                <c:pt idx="5">
                  <c:v>2.1</c:v>
                </c:pt>
                <c:pt idx="6">
                  <c:v>2.1</c:v>
                </c:pt>
                <c:pt idx="7">
                  <c:v>2.14</c:v>
                </c:pt>
                <c:pt idx="8">
                  <c:v>2.17</c:v>
                </c:pt>
                <c:pt idx="9">
                  <c:v>2.21</c:v>
                </c:pt>
                <c:pt idx="10">
                  <c:v>2.2799999999999998</c:v>
                </c:pt>
                <c:pt idx="11">
                  <c:v>2.2400000000000002</c:v>
                </c:pt>
                <c:pt idx="12">
                  <c:v>2.21</c:v>
                </c:pt>
                <c:pt idx="13">
                  <c:v>2.2200000000000002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95-4C02-BEBC-9DB848BFB51F}"/>
            </c:ext>
          </c:extLst>
        </c:ser>
        <c:ser>
          <c:idx val="1"/>
          <c:order val="1"/>
          <c:tx>
            <c:strRef>
              <c:f>'Sheet 3'!$A$74</c:f>
              <c:strCache>
                <c:ptCount val="1"/>
                <c:pt idx="0">
                  <c:v>Češka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3'!$B$74:$O$74</c:f>
              <c:numCache>
                <c:formatCode>General</c:formatCode>
                <c:ptCount val="14"/>
                <c:pt idx="0">
                  <c:v>1.31</c:v>
                </c:pt>
                <c:pt idx="1">
                  <c:v>1.53</c:v>
                </c:pt>
                <c:pt idx="2">
                  <c:v>1.76</c:v>
                </c:pt>
                <c:pt idx="3">
                  <c:v>1.87</c:v>
                </c:pt>
                <c:pt idx="4">
                  <c:v>1.94</c:v>
                </c:pt>
                <c:pt idx="5">
                  <c:v>1.91</c:v>
                </c:pt>
                <c:pt idx="6">
                  <c:v>1.65</c:v>
                </c:pt>
                <c:pt idx="7">
                  <c:v>1.75</c:v>
                </c:pt>
                <c:pt idx="8">
                  <c:v>1.88</c:v>
                </c:pt>
                <c:pt idx="9">
                  <c:v>1.9</c:v>
                </c:pt>
                <c:pt idx="10">
                  <c:v>1.95</c:v>
                </c:pt>
                <c:pt idx="11">
                  <c:v>1.93</c:v>
                </c:pt>
                <c:pt idx="12">
                  <c:v>1.89</c:v>
                </c:pt>
                <c:pt idx="13">
                  <c:v>1.83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C95-4C02-BEBC-9DB848BFB51F}"/>
            </c:ext>
          </c:extLst>
        </c:ser>
        <c:ser>
          <c:idx val="2"/>
          <c:order val="2"/>
          <c:tx>
            <c:strRef>
              <c:f>'Sheet 3'!$A$75</c:f>
              <c:strCache>
                <c:ptCount val="1"/>
                <c:pt idx="0">
                  <c:v>Danska</c:v>
                </c:pt>
              </c:strCache>
            </c:strRef>
          </c:tx>
          <c:spPr>
            <a:ln w="349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3'!$B$75:$O$75</c:f>
              <c:numCache>
                <c:formatCode>General</c:formatCode>
                <c:ptCount val="14"/>
                <c:pt idx="0">
                  <c:v>2.91</c:v>
                </c:pt>
                <c:pt idx="1">
                  <c:v>2.94</c:v>
                </c:pt>
                <c:pt idx="2">
                  <c:v>2.98</c:v>
                </c:pt>
                <c:pt idx="3">
                  <c:v>2.96</c:v>
                </c:pt>
                <c:pt idx="4">
                  <c:v>2.92</c:v>
                </c:pt>
                <c:pt idx="5">
                  <c:v>3.06</c:v>
                </c:pt>
                <c:pt idx="6">
                  <c:v>3.1</c:v>
                </c:pt>
                <c:pt idx="7">
                  <c:v>2.94</c:v>
                </c:pt>
                <c:pt idx="8">
                  <c:v>2.98</c:v>
                </c:pt>
                <c:pt idx="9">
                  <c:v>2.95</c:v>
                </c:pt>
                <c:pt idx="10">
                  <c:v>2.97</c:v>
                </c:pt>
                <c:pt idx="11">
                  <c:v>2.74</c:v>
                </c:pt>
                <c:pt idx="12">
                  <c:v>2.87</c:v>
                </c:pt>
                <c:pt idx="13">
                  <c:v>2.99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C95-4C02-BEBC-9DB848BFB51F}"/>
            </c:ext>
          </c:extLst>
        </c:ser>
        <c:ser>
          <c:idx val="3"/>
          <c:order val="3"/>
          <c:tx>
            <c:strRef>
              <c:f>'Sheet 3'!$A$76</c:f>
              <c:strCache>
                <c:ptCount val="1"/>
                <c:pt idx="0">
                  <c:v>Hrvaška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3'!$B$76:$O$76</c:f>
              <c:numCache>
                <c:formatCode>General</c:formatCode>
                <c:ptCount val="14"/>
                <c:pt idx="0">
                  <c:v>0.73</c:v>
                </c:pt>
                <c:pt idx="1">
                  <c:v>0.73</c:v>
                </c:pt>
                <c:pt idx="2">
                  <c:v>0.74</c:v>
                </c:pt>
                <c:pt idx="3">
                  <c:v>0.79</c:v>
                </c:pt>
                <c:pt idx="4">
                  <c:v>0.77</c:v>
                </c:pt>
                <c:pt idx="5">
                  <c:v>0.82</c:v>
                </c:pt>
                <c:pt idx="6">
                  <c:v>0.85</c:v>
                </c:pt>
                <c:pt idx="7">
                  <c:v>0.84</c:v>
                </c:pt>
                <c:pt idx="8">
                  <c:v>0.95</c:v>
                </c:pt>
                <c:pt idx="9">
                  <c:v>1.08</c:v>
                </c:pt>
                <c:pt idx="10">
                  <c:v>1.24</c:v>
                </c:pt>
                <c:pt idx="11">
                  <c:v>1.24</c:v>
                </c:pt>
                <c:pt idx="12">
                  <c:v>1.42</c:v>
                </c:pt>
                <c:pt idx="13">
                  <c:v>1.39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C95-4C02-BEBC-9DB848BFB51F}"/>
            </c:ext>
          </c:extLst>
        </c:ser>
        <c:ser>
          <c:idx val="4"/>
          <c:order val="4"/>
          <c:tx>
            <c:strRef>
              <c:f>'Sheet 3'!$A$77</c:f>
              <c:strCache>
                <c:ptCount val="1"/>
                <c:pt idx="0">
                  <c:v>Avstrija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3'!$B$77:$O$77</c:f>
              <c:numCache>
                <c:formatCode>General</c:formatCode>
                <c:ptCount val="14"/>
                <c:pt idx="0">
                  <c:v>2.74</c:v>
                </c:pt>
                <c:pt idx="1">
                  <c:v>2.69</c:v>
                </c:pt>
                <c:pt idx="2">
                  <c:v>2.93</c:v>
                </c:pt>
                <c:pt idx="3">
                  <c:v>2.98</c:v>
                </c:pt>
                <c:pt idx="4">
                  <c:v>3.11</c:v>
                </c:pt>
                <c:pt idx="5">
                  <c:v>3.07</c:v>
                </c:pt>
                <c:pt idx="6">
                  <c:v>3.13</c:v>
                </c:pt>
                <c:pt idx="7">
                  <c:v>3.07</c:v>
                </c:pt>
                <c:pt idx="8">
                  <c:v>3.11</c:v>
                </c:pt>
                <c:pt idx="9">
                  <c:v>3.14</c:v>
                </c:pt>
                <c:pt idx="10">
                  <c:v>3.21</c:v>
                </c:pt>
                <c:pt idx="11">
                  <c:v>3.26</c:v>
                </c:pt>
                <c:pt idx="12">
                  <c:v>3.18</c:v>
                </c:pt>
                <c:pt idx="13">
                  <c:v>3.29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C95-4C02-BEBC-9DB848BFB51F}"/>
            </c:ext>
          </c:extLst>
        </c:ser>
        <c:ser>
          <c:idx val="5"/>
          <c:order val="5"/>
          <c:tx>
            <c:strRef>
              <c:f>'Sheet 3'!$A$78</c:f>
              <c:strCache>
                <c:ptCount val="1"/>
                <c:pt idx="0">
                  <c:v>Slovenija</c:v>
                </c:pt>
              </c:strCache>
            </c:strRef>
          </c:tx>
          <c:spPr>
            <a:ln w="60325" cap="rnd" cmpd="sng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3'!$B$78:$O$78</c:f>
              <c:numCache>
                <c:formatCode>General</c:formatCode>
                <c:ptCount val="14"/>
                <c:pt idx="0">
                  <c:v>2.0699999999999998</c:v>
                </c:pt>
                <c:pt idx="1">
                  <c:v>2.4300000000000002</c:v>
                </c:pt>
                <c:pt idx="2">
                  <c:v>2.58</c:v>
                </c:pt>
                <c:pt idx="3">
                  <c:v>2.59</c:v>
                </c:pt>
                <c:pt idx="4">
                  <c:v>2.39</c:v>
                </c:pt>
                <c:pt idx="5">
                  <c:v>2.2200000000000002</c:v>
                </c:pt>
                <c:pt idx="6">
                  <c:v>2.0299999999999998</c:v>
                </c:pt>
                <c:pt idx="7">
                  <c:v>1.88</c:v>
                </c:pt>
                <c:pt idx="8">
                  <c:v>1.96</c:v>
                </c:pt>
                <c:pt idx="9">
                  <c:v>2.06</c:v>
                </c:pt>
                <c:pt idx="10">
                  <c:v>2.16</c:v>
                </c:pt>
                <c:pt idx="11">
                  <c:v>2.14</c:v>
                </c:pt>
                <c:pt idx="12">
                  <c:v>2.1</c:v>
                </c:pt>
                <c:pt idx="13">
                  <c:v>2.13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C95-4C02-BEBC-9DB848BFB51F}"/>
            </c:ext>
          </c:extLst>
        </c:ser>
        <c:ser>
          <c:idx val="6"/>
          <c:order val="6"/>
          <c:tx>
            <c:strRef>
              <c:f>'Sheet 3'!$A$79</c:f>
              <c:strCache>
                <c:ptCount val="1"/>
                <c:pt idx="0">
                  <c:v>Finska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3'!$B$72:$O$72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3'!$B$79:$O$79</c:f>
              <c:numCache>
                <c:formatCode>General</c:formatCode>
                <c:ptCount val="14"/>
                <c:pt idx="0">
                  <c:v>3.71</c:v>
                </c:pt>
                <c:pt idx="1">
                  <c:v>3.62</c:v>
                </c:pt>
                <c:pt idx="2">
                  <c:v>3.41</c:v>
                </c:pt>
                <c:pt idx="3">
                  <c:v>3.28</c:v>
                </c:pt>
                <c:pt idx="4">
                  <c:v>3.16</c:v>
                </c:pt>
                <c:pt idx="5">
                  <c:v>2.89</c:v>
                </c:pt>
                <c:pt idx="6">
                  <c:v>2.75</c:v>
                </c:pt>
                <c:pt idx="7">
                  <c:v>2.75</c:v>
                </c:pt>
                <c:pt idx="8">
                  <c:v>2.78</c:v>
                </c:pt>
                <c:pt idx="9">
                  <c:v>2.82</c:v>
                </c:pt>
                <c:pt idx="10">
                  <c:v>2.93</c:v>
                </c:pt>
                <c:pt idx="11">
                  <c:v>3.01</c:v>
                </c:pt>
                <c:pt idx="12">
                  <c:v>2.98</c:v>
                </c:pt>
                <c:pt idx="13">
                  <c:v>3.09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C95-4C02-BEBC-9DB848BFB5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3974607"/>
        <c:axId val="2133971247"/>
      </c:lineChart>
      <c:catAx>
        <c:axId val="213397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1247"/>
        <c:crosses val="autoZero"/>
        <c:auto val="1"/>
        <c:lblAlgn val="ctr"/>
        <c:lblOffset val="100"/>
        <c:noMultiLvlLbl val="0"/>
      </c:catAx>
      <c:valAx>
        <c:axId val="21339712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sl-S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b="1" dirty="0"/>
              <a:t>Vlaganje</a:t>
            </a:r>
            <a:r>
              <a:rPr lang="sl-SI" b="1" baseline="0" dirty="0"/>
              <a:t> vladnega</a:t>
            </a:r>
            <a:r>
              <a:rPr lang="sl-SI" b="1" dirty="0"/>
              <a:t> sektorja v R&amp;R,</a:t>
            </a:r>
            <a:r>
              <a:rPr lang="sl-SI" b="1" baseline="0" dirty="0"/>
              <a:t> </a:t>
            </a:r>
            <a:r>
              <a:rPr lang="sl-SI" b="1" dirty="0"/>
              <a:t>v mio EUR - Slovenija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'Sheet 7'!$A$77</c:f>
              <c:strCache>
                <c:ptCount val="1"/>
                <c:pt idx="0">
                  <c:v>Slovenija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l-SI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'Sheet 7'!$F$71:$N$71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  <c:extLst/>
            </c:numRef>
          </c:cat>
          <c:val>
            <c:numRef>
              <c:f>'Sheet 7'!$F$77:$N$77</c:f>
              <c:numCache>
                <c:formatCode>#,##0.##########</c:formatCode>
                <c:ptCount val="9"/>
                <c:pt idx="0">
                  <c:v>193.93</c:v>
                </c:pt>
                <c:pt idx="1">
                  <c:v>169.64400000000001</c:v>
                </c:pt>
                <c:pt idx="2">
                  <c:v>163.94</c:v>
                </c:pt>
                <c:pt idx="3">
                  <c:v>183.339</c:v>
                </c:pt>
                <c:pt idx="4">
                  <c:v>211.63</c:v>
                </c:pt>
                <c:pt idx="5">
                  <c:v>244.90299999999999</c:v>
                </c:pt>
                <c:pt idx="6">
                  <c:v>252.57</c:v>
                </c:pt>
                <c:pt idx="7">
                  <c:v>270.40499999999997</c:v>
                </c:pt>
                <c:pt idx="8">
                  <c:v>311.78500000000003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BC34-4501-8E82-F777C97A1C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3974607"/>
        <c:axId val="2133971247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'Sheet 7'!$A$75</c15:sqref>
                        </c15:formulaRef>
                      </c:ext>
                    </c:extLst>
                    <c:strCache>
                      <c:ptCount val="1"/>
                      <c:pt idx="0">
                        <c:v>Hrvaška</c:v>
                      </c:pt>
                    </c:strCache>
                  </c:strRef>
                </c:tx>
                <c:spPr>
                  <a:ln w="60325" cap="rnd">
                    <a:solidFill>
                      <a:schemeClr val="accent1"/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'Sheet 7'!$F$71:$N$71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2014</c:v>
                      </c:pt>
                      <c:pt idx="1">
                        <c:v>2015</c:v>
                      </c:pt>
                      <c:pt idx="2">
                        <c:v>2016</c:v>
                      </c:pt>
                      <c:pt idx="3">
                        <c:v>2017</c:v>
                      </c:pt>
                      <c:pt idx="4">
                        <c:v>2018</c:v>
                      </c:pt>
                      <c:pt idx="5">
                        <c:v>2019</c:v>
                      </c:pt>
                      <c:pt idx="6">
                        <c:v>2020</c:v>
                      </c:pt>
                      <c:pt idx="7">
                        <c:v>2021</c:v>
                      </c:pt>
                      <c:pt idx="8">
                        <c:v>2022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'Sheet 7'!$F$75:$N$75</c15:sqref>
                        </c15:formulaRef>
                      </c:ext>
                    </c:extLst>
                    <c:numCache>
                      <c:formatCode>#,##0.##########</c:formatCode>
                      <c:ptCount val="9"/>
                      <c:pt idx="0">
                        <c:v>141.822</c:v>
                      </c:pt>
                      <c:pt idx="1">
                        <c:v>136.27000000000001</c:v>
                      </c:pt>
                      <c:pt idx="2">
                        <c:v>166.667</c:v>
                      </c:pt>
                      <c:pt idx="3">
                        <c:v>182.58600000000001</c:v>
                      </c:pt>
                      <c:pt idx="4">
                        <c:v>212.697</c:v>
                      </c:pt>
                      <c:pt idx="5">
                        <c:v>235.017</c:v>
                      </c:pt>
                      <c:pt idx="6">
                        <c:v>231.30699999999999</c:v>
                      </c:pt>
                      <c:pt idx="7">
                        <c:v>260.62099999999998</c:v>
                      </c:pt>
                      <c:pt idx="8">
                        <c:v>293.82900000000001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BC34-4501-8E82-F777C97A1C17}"/>
                  </c:ext>
                </c:extLst>
              </c15:ser>
            </c15:filteredLineSeries>
          </c:ext>
        </c:extLst>
      </c:lineChart>
      <c:catAx>
        <c:axId val="213397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1247"/>
        <c:crosses val="autoZero"/>
        <c:auto val="1"/>
        <c:lblAlgn val="ctr"/>
        <c:lblOffset val="100"/>
        <c:noMultiLvlLbl val="0"/>
      </c:catAx>
      <c:valAx>
        <c:axId val="2133971247"/>
        <c:scaling>
          <c:orientation val="minMax"/>
          <c:max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46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sl-S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b="1" dirty="0"/>
              <a:t>Vlaganje vladnega sektorja v R&amp;R,</a:t>
            </a:r>
            <a:r>
              <a:rPr lang="sl-SI" b="1" baseline="0" dirty="0"/>
              <a:t> v </a:t>
            </a:r>
            <a:r>
              <a:rPr lang="sl-SI" b="1" dirty="0"/>
              <a:t>EUR/prebivalca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 8'!$A$72</c:f>
              <c:strCache>
                <c:ptCount val="1"/>
                <c:pt idx="0">
                  <c:v>EU-27</c:v>
                </c:pt>
              </c:strCache>
            </c:strRef>
          </c:tx>
          <c:spPr>
            <a:ln w="6032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8'!$F$71:$N$71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  <c:extLst/>
            </c:numRef>
          </c:cat>
          <c:val>
            <c:numRef>
              <c:f>'Sheet 8'!$F$72:$N$72</c:f>
              <c:numCache>
                <c:formatCode>General</c:formatCode>
                <c:ptCount val="9"/>
                <c:pt idx="0" formatCode="#,##0.##########">
                  <c:v>181.999</c:v>
                </c:pt>
                <c:pt idx="2" formatCode="#,##0.##########">
                  <c:v>183.98699999999999</c:v>
                </c:pt>
                <c:pt idx="3" formatCode="#,##0.##########">
                  <c:v>188.04599999999999</c:v>
                </c:pt>
                <c:pt idx="4" formatCode="#,##0.##########">
                  <c:v>195.71100000000001</c:v>
                </c:pt>
                <c:pt idx="5" formatCode="#,##0.##########">
                  <c:v>204.71299999999999</c:v>
                </c:pt>
                <c:pt idx="6" formatCode="#,##0.##########">
                  <c:v>208.81200000000001</c:v>
                </c:pt>
                <c:pt idx="7" formatCode="#,##0.##########">
                  <c:v>224.899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4482-430B-B158-511E59F78AE7}"/>
            </c:ext>
          </c:extLst>
        </c:ser>
        <c:ser>
          <c:idx val="1"/>
          <c:order val="1"/>
          <c:tx>
            <c:strRef>
              <c:f>'Sheet 8'!$A$73</c:f>
              <c:strCache>
                <c:ptCount val="1"/>
                <c:pt idx="0">
                  <c:v>Češka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8'!$F$71:$N$71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  <c:extLst/>
            </c:numRef>
          </c:cat>
          <c:val>
            <c:numRef>
              <c:f>'Sheet 8'!$F$73:$N$73</c:f>
              <c:numCache>
                <c:formatCode>#,##0.##########</c:formatCode>
                <c:ptCount val="9"/>
                <c:pt idx="0">
                  <c:v>96.847999999999999</c:v>
                </c:pt>
                <c:pt idx="1">
                  <c:v>99.356999999999999</c:v>
                </c:pt>
                <c:pt idx="2">
                  <c:v>100.01300000000001</c:v>
                </c:pt>
                <c:pt idx="3">
                  <c:v>112.146</c:v>
                </c:pt>
                <c:pt idx="4">
                  <c:v>128.756</c:v>
                </c:pt>
                <c:pt idx="5">
                  <c:v>137.46700000000001</c:v>
                </c:pt>
                <c:pt idx="6">
                  <c:v>136.33000000000001</c:v>
                </c:pt>
                <c:pt idx="7">
                  <c:v>146.44399999999999</c:v>
                </c:pt>
                <c:pt idx="8">
                  <c:v>156.381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4482-430B-B158-511E59F78AE7}"/>
            </c:ext>
          </c:extLst>
        </c:ser>
        <c:ser>
          <c:idx val="2"/>
          <c:order val="2"/>
          <c:tx>
            <c:strRef>
              <c:f>'Sheet 8'!$A$74</c:f>
              <c:strCache>
                <c:ptCount val="1"/>
                <c:pt idx="0">
                  <c:v>Danska</c:v>
                </c:pt>
              </c:strCache>
            </c:strRef>
          </c:tx>
          <c:spPr>
            <a:ln w="349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8'!$F$71:$N$71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  <c:extLst/>
            </c:numRef>
          </c:cat>
          <c:val>
            <c:numRef>
              <c:f>'Sheet 8'!$F$74:$N$74</c:f>
              <c:numCache>
                <c:formatCode>#,##0.##########</c:formatCode>
                <c:ptCount val="9"/>
                <c:pt idx="1">
                  <c:v>445.017</c:v>
                </c:pt>
                <c:pt idx="3">
                  <c:v>426.048</c:v>
                </c:pt>
                <c:pt idx="5">
                  <c:v>450.14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4482-430B-B158-511E59F78AE7}"/>
            </c:ext>
          </c:extLst>
        </c:ser>
        <c:ser>
          <c:idx val="3"/>
          <c:order val="3"/>
          <c:tx>
            <c:strRef>
              <c:f>'Sheet 8'!$A$75</c:f>
              <c:strCache>
                <c:ptCount val="1"/>
                <c:pt idx="0">
                  <c:v>Hrvaška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8'!$F$71:$N$71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  <c:extLst/>
            </c:numRef>
          </c:cat>
          <c:val>
            <c:numRef>
              <c:f>'Sheet 8'!$F$75:$N$75</c:f>
              <c:numCache>
                <c:formatCode>#,##0.##########</c:formatCode>
                <c:ptCount val="9"/>
                <c:pt idx="0">
                  <c:v>33.625999999999998</c:v>
                </c:pt>
                <c:pt idx="1">
                  <c:v>32.593000000000004</c:v>
                </c:pt>
                <c:pt idx="2">
                  <c:v>40.344000000000001</c:v>
                </c:pt>
                <c:pt idx="3">
                  <c:v>44.765000000000001</c:v>
                </c:pt>
                <c:pt idx="4">
                  <c:v>52.984000000000002</c:v>
                </c:pt>
                <c:pt idx="5">
                  <c:v>59.218000000000004</c:v>
                </c:pt>
                <c:pt idx="6">
                  <c:v>58.804000000000002</c:v>
                </c:pt>
                <c:pt idx="7">
                  <c:v>66.945999999999998</c:v>
                </c:pt>
                <c:pt idx="8">
                  <c:v>76.075999999999993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4482-430B-B158-511E59F78AE7}"/>
            </c:ext>
          </c:extLst>
        </c:ser>
        <c:ser>
          <c:idx val="4"/>
          <c:order val="4"/>
          <c:tx>
            <c:strRef>
              <c:f>'Sheet 8'!$A$76</c:f>
              <c:strCache>
                <c:ptCount val="1"/>
                <c:pt idx="0">
                  <c:v>Avstrija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8'!$F$71:$N$71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  <c:extLst/>
            </c:numRef>
          </c:cat>
          <c:val>
            <c:numRef>
              <c:f>'Sheet 8'!$F$76:$N$76</c:f>
              <c:numCache>
                <c:formatCode>#,##0.##########</c:formatCode>
                <c:ptCount val="9"/>
                <c:pt idx="0">
                  <c:v>430.22500000000002</c:v>
                </c:pt>
                <c:pt idx="1">
                  <c:v>398.57299999999998</c:v>
                </c:pt>
                <c:pt idx="2">
                  <c:v>388.642</c:v>
                </c:pt>
                <c:pt idx="3">
                  <c:v>355.38799999999998</c:v>
                </c:pt>
                <c:pt idx="4">
                  <c:v>408.45600000000002</c:v>
                </c:pt>
                <c:pt idx="5">
                  <c:v>378.77600000000001</c:v>
                </c:pt>
                <c:pt idx="6">
                  <c:v>456.84399999999999</c:v>
                </c:pt>
                <c:pt idx="7">
                  <c:v>421.43400000000003</c:v>
                </c:pt>
                <c:pt idx="8">
                  <c:v>494.84300000000002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4482-430B-B158-511E59F78AE7}"/>
            </c:ext>
          </c:extLst>
        </c:ser>
        <c:ser>
          <c:idx val="5"/>
          <c:order val="5"/>
          <c:tx>
            <c:strRef>
              <c:f>'Sheet 8'!$A$77</c:f>
              <c:strCache>
                <c:ptCount val="1"/>
                <c:pt idx="0">
                  <c:v>Slovenija</c:v>
                </c:pt>
              </c:strCache>
            </c:strRef>
          </c:tx>
          <c:spPr>
            <a:ln w="60325" cap="rnd" cmpd="sng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8'!$F$71:$N$71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  <c:extLst/>
            </c:numRef>
          </c:cat>
          <c:val>
            <c:numRef>
              <c:f>'Sheet 8'!$F$77:$N$77</c:f>
              <c:numCache>
                <c:formatCode>#,##0.##########</c:formatCode>
                <c:ptCount val="9"/>
                <c:pt idx="0">
                  <c:v>94.090999999999994</c:v>
                </c:pt>
                <c:pt idx="1">
                  <c:v>82.236999999999995</c:v>
                </c:pt>
                <c:pt idx="2">
                  <c:v>79.421000000000006</c:v>
                </c:pt>
                <c:pt idx="3">
                  <c:v>88.745000000000005</c:v>
                </c:pt>
                <c:pt idx="4">
                  <c:v>102.39100000000001</c:v>
                </c:pt>
                <c:pt idx="5">
                  <c:v>117.691</c:v>
                </c:pt>
                <c:pt idx="6">
                  <c:v>120.509</c:v>
                </c:pt>
                <c:pt idx="7">
                  <c:v>128.21600000000001</c:v>
                </c:pt>
                <c:pt idx="8">
                  <c:v>147.96299999999999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5-4482-430B-B158-511E59F78AE7}"/>
            </c:ext>
          </c:extLst>
        </c:ser>
        <c:ser>
          <c:idx val="6"/>
          <c:order val="6"/>
          <c:tx>
            <c:strRef>
              <c:f>'Sheet 8'!$A$78</c:f>
              <c:strCache>
                <c:ptCount val="1"/>
                <c:pt idx="0">
                  <c:v>Finska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8'!$F$71:$N$71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  <c:extLst/>
            </c:numRef>
          </c:cat>
          <c:val>
            <c:numRef>
              <c:f>'Sheet 8'!$F$78:$N$78</c:f>
              <c:numCache>
                <c:formatCode>#,##0.##########</c:formatCode>
                <c:ptCount val="9"/>
                <c:pt idx="0">
                  <c:v>328.49200000000002</c:v>
                </c:pt>
                <c:pt idx="1">
                  <c:v>320.48200000000003</c:v>
                </c:pt>
                <c:pt idx="2">
                  <c:v>311.79199999999997</c:v>
                </c:pt>
                <c:pt idx="3">
                  <c:v>325.40499999999997</c:v>
                </c:pt>
                <c:pt idx="4">
                  <c:v>330.13900000000001</c:v>
                </c:pt>
                <c:pt idx="5">
                  <c:v>338.18900000000002</c:v>
                </c:pt>
                <c:pt idx="6">
                  <c:v>347.25799999999998</c:v>
                </c:pt>
                <c:pt idx="7">
                  <c:v>346.22399999999999</c:v>
                </c:pt>
                <c:pt idx="8">
                  <c:v>369.95299999999997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6-4482-430B-B158-511E59F78A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3974607"/>
        <c:axId val="2133971247"/>
      </c:lineChart>
      <c:catAx>
        <c:axId val="213397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1247"/>
        <c:crosses val="autoZero"/>
        <c:auto val="1"/>
        <c:lblAlgn val="ctr"/>
        <c:lblOffset val="100"/>
        <c:noMultiLvlLbl val="0"/>
      </c:catAx>
      <c:valAx>
        <c:axId val="2133971247"/>
        <c:scaling>
          <c:orientation val="minMax"/>
          <c:max val="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sl-S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sz="1400" b="1" dirty="0"/>
              <a:t>Št.</a:t>
            </a:r>
            <a:r>
              <a:rPr lang="sl-SI" sz="1400" b="1" baseline="0" dirty="0"/>
              <a:t> </a:t>
            </a:r>
            <a:r>
              <a:rPr lang="sl-SI" sz="1400" b="1" u="sng" baseline="0" dirty="0"/>
              <a:t>zaposlenih</a:t>
            </a:r>
            <a:r>
              <a:rPr lang="sl-SI" sz="1400" b="1" baseline="0" dirty="0"/>
              <a:t> v R&amp;R na milijon prebivalcev</a:t>
            </a:r>
            <a:endParaRPr lang="sl-SI" sz="1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 2'!$A$92</c:f>
              <c:strCache>
                <c:ptCount val="1"/>
                <c:pt idx="0">
                  <c:v>EU-27</c:v>
                </c:pt>
              </c:strCache>
            </c:strRef>
          </c:tx>
          <c:spPr>
            <a:ln w="6032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2'!$B$91:$O$91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2'!$B$92:$O$92</c:f>
              <c:numCache>
                <c:formatCode>General</c:formatCode>
                <c:ptCount val="14"/>
                <c:pt idx="1">
                  <c:v>7733</c:v>
                </c:pt>
                <c:pt idx="3">
                  <c:v>8069</c:v>
                </c:pt>
                <c:pt idx="5">
                  <c:v>8426</c:v>
                </c:pt>
                <c:pt idx="7">
                  <c:v>9120</c:v>
                </c:pt>
                <c:pt idx="9">
                  <c:v>9856</c:v>
                </c:pt>
                <c:pt idx="11">
                  <c:v>10365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408-4CB4-822D-6F2C9DA87681}"/>
            </c:ext>
          </c:extLst>
        </c:ser>
        <c:ser>
          <c:idx val="1"/>
          <c:order val="1"/>
          <c:tx>
            <c:strRef>
              <c:f>'Sheet 2'!$A$93</c:f>
              <c:strCache>
                <c:ptCount val="1"/>
                <c:pt idx="0">
                  <c:v>Češka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2'!$B$91:$O$91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2'!$B$93:$O$93</c:f>
              <c:numCache>
                <c:formatCode>General</c:formatCode>
                <c:ptCount val="14"/>
                <c:pt idx="0">
                  <c:v>7446</c:v>
                </c:pt>
                <c:pt idx="1">
                  <c:v>7846</c:v>
                </c:pt>
                <c:pt idx="2">
                  <c:v>8332</c:v>
                </c:pt>
                <c:pt idx="3">
                  <c:v>8816</c:v>
                </c:pt>
                <c:pt idx="4">
                  <c:v>9261</c:v>
                </c:pt>
                <c:pt idx="5">
                  <c:v>9501</c:v>
                </c:pt>
                <c:pt idx="6">
                  <c:v>9463</c:v>
                </c:pt>
                <c:pt idx="7">
                  <c:v>10184</c:v>
                </c:pt>
                <c:pt idx="8">
                  <c:v>10692</c:v>
                </c:pt>
                <c:pt idx="9">
                  <c:v>10993</c:v>
                </c:pt>
                <c:pt idx="10">
                  <c:v>11038</c:v>
                </c:pt>
                <c:pt idx="11">
                  <c:v>11590</c:v>
                </c:pt>
                <c:pt idx="12">
                  <c:v>11691</c:v>
                </c:pt>
                <c:pt idx="13">
                  <c:v>11351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408-4CB4-822D-6F2C9DA87681}"/>
            </c:ext>
          </c:extLst>
        </c:ser>
        <c:ser>
          <c:idx val="2"/>
          <c:order val="2"/>
          <c:tx>
            <c:strRef>
              <c:f>'Sheet 2'!$A$94</c:f>
              <c:strCache>
                <c:ptCount val="1"/>
                <c:pt idx="0">
                  <c:v>Danska</c:v>
                </c:pt>
              </c:strCache>
            </c:strRef>
          </c:tx>
          <c:spPr>
            <a:ln w="349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2'!$B$91:$O$91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2'!$B$94:$O$94</c:f>
              <c:numCache>
                <c:formatCode>General</c:formatCode>
                <c:ptCount val="14"/>
                <c:pt idx="0">
                  <c:v>15278</c:v>
                </c:pt>
                <c:pt idx="1">
                  <c:v>15374</c:v>
                </c:pt>
                <c:pt idx="2">
                  <c:v>15231</c:v>
                </c:pt>
                <c:pt idx="3">
                  <c:v>15201</c:v>
                </c:pt>
                <c:pt idx="4">
                  <c:v>14996</c:v>
                </c:pt>
                <c:pt idx="5">
                  <c:v>15268</c:v>
                </c:pt>
                <c:pt idx="6">
                  <c:v>15305</c:v>
                </c:pt>
                <c:pt idx="7">
                  <c:v>14571</c:v>
                </c:pt>
                <c:pt idx="8">
                  <c:v>14417</c:v>
                </c:pt>
                <c:pt idx="9">
                  <c:v>14940</c:v>
                </c:pt>
                <c:pt idx="10">
                  <c:v>14868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408-4CB4-822D-6F2C9DA87681}"/>
            </c:ext>
          </c:extLst>
        </c:ser>
        <c:ser>
          <c:idx val="3"/>
          <c:order val="3"/>
          <c:tx>
            <c:strRef>
              <c:f>'Sheet 2'!$A$95</c:f>
              <c:strCache>
                <c:ptCount val="1"/>
                <c:pt idx="0">
                  <c:v>Hrvaška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2'!$B$91:$O$91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2'!$B$95:$O$95</c:f>
              <c:numCache>
                <c:formatCode>General</c:formatCode>
                <c:ptCount val="14"/>
                <c:pt idx="0">
                  <c:v>4290</c:v>
                </c:pt>
                <c:pt idx="1">
                  <c:v>4023</c:v>
                </c:pt>
                <c:pt idx="2">
                  <c:v>3948</c:v>
                </c:pt>
                <c:pt idx="3">
                  <c:v>4003</c:v>
                </c:pt>
                <c:pt idx="4">
                  <c:v>3924</c:v>
                </c:pt>
                <c:pt idx="5">
                  <c:v>4152</c:v>
                </c:pt>
                <c:pt idx="6">
                  <c:v>4510</c:v>
                </c:pt>
                <c:pt idx="7">
                  <c:v>4808</c:v>
                </c:pt>
                <c:pt idx="8">
                  <c:v>5288</c:v>
                </c:pt>
                <c:pt idx="9">
                  <c:v>6012</c:v>
                </c:pt>
                <c:pt idx="10">
                  <c:v>6411</c:v>
                </c:pt>
                <c:pt idx="11">
                  <c:v>7044</c:v>
                </c:pt>
                <c:pt idx="12">
                  <c:v>7309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408-4CB4-822D-6F2C9DA87681}"/>
            </c:ext>
          </c:extLst>
        </c:ser>
        <c:ser>
          <c:idx val="4"/>
          <c:order val="4"/>
          <c:tx>
            <c:strRef>
              <c:f>'Sheet 2'!$A$96</c:f>
              <c:strCache>
                <c:ptCount val="1"/>
                <c:pt idx="0">
                  <c:v>Avstrija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2'!$B$91:$O$91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2'!$B$96:$O$96</c:f>
              <c:numCache>
                <c:formatCode>General</c:formatCode>
                <c:ptCount val="14"/>
                <c:pt idx="1">
                  <c:v>12889</c:v>
                </c:pt>
                <c:pt idx="3">
                  <c:v>13848</c:v>
                </c:pt>
                <c:pt idx="5">
                  <c:v>14697</c:v>
                </c:pt>
                <c:pt idx="7">
                  <c:v>14936</c:v>
                </c:pt>
                <c:pt idx="9">
                  <c:v>16268</c:v>
                </c:pt>
                <c:pt idx="11">
                  <c:v>16465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408-4CB4-822D-6F2C9DA87681}"/>
            </c:ext>
          </c:extLst>
        </c:ser>
        <c:ser>
          <c:idx val="5"/>
          <c:order val="5"/>
          <c:tx>
            <c:strRef>
              <c:f>'Sheet 2'!$A$97</c:f>
              <c:strCache>
                <c:ptCount val="1"/>
                <c:pt idx="0">
                  <c:v>Slovenija</c:v>
                </c:pt>
              </c:strCache>
            </c:strRef>
          </c:tx>
          <c:spPr>
            <a:ln w="60325" cap="rnd" cmpd="sng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2'!$B$91:$O$91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2'!$B$97:$O$97</c:f>
              <c:numCache>
                <c:formatCode>General</c:formatCode>
                <c:ptCount val="14"/>
                <c:pt idx="0">
                  <c:v>8780</c:v>
                </c:pt>
                <c:pt idx="1">
                  <c:v>10510</c:v>
                </c:pt>
                <c:pt idx="2">
                  <c:v>10200</c:v>
                </c:pt>
                <c:pt idx="3">
                  <c:v>10332</c:v>
                </c:pt>
                <c:pt idx="4">
                  <c:v>10215</c:v>
                </c:pt>
                <c:pt idx="5">
                  <c:v>10002</c:v>
                </c:pt>
                <c:pt idx="6">
                  <c:v>9700</c:v>
                </c:pt>
                <c:pt idx="7">
                  <c:v>10646</c:v>
                </c:pt>
                <c:pt idx="8">
                  <c:v>11434</c:v>
                </c:pt>
                <c:pt idx="9">
                  <c:v>12044</c:v>
                </c:pt>
                <c:pt idx="10">
                  <c:v>12013</c:v>
                </c:pt>
                <c:pt idx="11">
                  <c:v>12026</c:v>
                </c:pt>
                <c:pt idx="12">
                  <c:v>12024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408-4CB4-822D-6F2C9DA87681}"/>
            </c:ext>
          </c:extLst>
        </c:ser>
        <c:ser>
          <c:idx val="6"/>
          <c:order val="6"/>
          <c:tx>
            <c:strRef>
              <c:f>'Sheet 2'!$A$98</c:f>
              <c:strCache>
                <c:ptCount val="1"/>
                <c:pt idx="0">
                  <c:v>Finska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2'!$B$91:$O$91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2'!$B$98:$O$98</c:f>
              <c:numCache>
                <c:formatCode>General</c:formatCode>
                <c:ptCount val="14"/>
                <c:pt idx="0">
                  <c:v>14945</c:v>
                </c:pt>
                <c:pt idx="1">
                  <c:v>15035</c:v>
                </c:pt>
                <c:pt idx="2">
                  <c:v>14695</c:v>
                </c:pt>
                <c:pt idx="3">
                  <c:v>14547</c:v>
                </c:pt>
                <c:pt idx="4">
                  <c:v>14181</c:v>
                </c:pt>
                <c:pt idx="5">
                  <c:v>13906</c:v>
                </c:pt>
                <c:pt idx="6">
                  <c:v>13192</c:v>
                </c:pt>
                <c:pt idx="7">
                  <c:v>13196</c:v>
                </c:pt>
                <c:pt idx="8">
                  <c:v>13405</c:v>
                </c:pt>
                <c:pt idx="9">
                  <c:v>13811</c:v>
                </c:pt>
                <c:pt idx="10">
                  <c:v>14580</c:v>
                </c:pt>
                <c:pt idx="11">
                  <c:v>15787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408-4CB4-822D-6F2C9DA876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3974607"/>
        <c:axId val="2133971247"/>
      </c:lineChart>
      <c:catAx>
        <c:axId val="213397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1247"/>
        <c:crosses val="autoZero"/>
        <c:auto val="1"/>
        <c:lblAlgn val="ctr"/>
        <c:lblOffset val="100"/>
        <c:noMultiLvlLbl val="0"/>
      </c:catAx>
      <c:valAx>
        <c:axId val="2133971247"/>
        <c:scaling>
          <c:orientation val="minMax"/>
          <c:max val="2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sl-SI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sz="1400" b="1" dirty="0"/>
              <a:t>Št. FTE </a:t>
            </a:r>
            <a:r>
              <a:rPr lang="sl-SI" sz="1400" b="1" u="sng" dirty="0"/>
              <a:t>zaposlitev</a:t>
            </a:r>
            <a:r>
              <a:rPr lang="sl-SI" sz="1400" b="1" dirty="0"/>
              <a:t> v R&amp;R na milijon prebivalcev</a:t>
            </a:r>
          </a:p>
        </c:rich>
      </c:tx>
      <c:layout>
        <c:manualLayout>
          <c:xMode val="edge"/>
          <c:yMode val="edge"/>
          <c:x val="0.20756091030789825"/>
          <c:y val="2.85035558372938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 1'!$A$92</c:f>
              <c:strCache>
                <c:ptCount val="1"/>
                <c:pt idx="0">
                  <c:v>EU-27</c:v>
                </c:pt>
              </c:strCache>
            </c:strRef>
          </c:tx>
          <c:spPr>
            <a:ln w="6032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1'!$B$91:$O$91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1'!$B$92:$O$92</c:f>
              <c:numCache>
                <c:formatCode>General</c:formatCode>
                <c:ptCount val="14"/>
                <c:pt idx="0">
                  <c:v>4972</c:v>
                </c:pt>
                <c:pt idx="1">
                  <c:v>5130</c:v>
                </c:pt>
                <c:pt idx="2">
                  <c:v>5268</c:v>
                </c:pt>
                <c:pt idx="3">
                  <c:v>5338</c:v>
                </c:pt>
                <c:pt idx="4">
                  <c:v>5425</c:v>
                </c:pt>
                <c:pt idx="5">
                  <c:v>5594</c:v>
                </c:pt>
                <c:pt idx="6">
                  <c:v>5757</c:v>
                </c:pt>
                <c:pt idx="7">
                  <c:v>6056</c:v>
                </c:pt>
                <c:pt idx="8">
                  <c:v>6359</c:v>
                </c:pt>
                <c:pt idx="9">
                  <c:v>6550</c:v>
                </c:pt>
                <c:pt idx="10">
                  <c:v>6625</c:v>
                </c:pt>
                <c:pt idx="11">
                  <c:v>6959</c:v>
                </c:pt>
                <c:pt idx="12">
                  <c:v>7242</c:v>
                </c:pt>
                <c:pt idx="13">
                  <c:v>7365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57-47AE-A8FE-B043D7B5DA19}"/>
            </c:ext>
          </c:extLst>
        </c:ser>
        <c:ser>
          <c:idx val="1"/>
          <c:order val="1"/>
          <c:tx>
            <c:strRef>
              <c:f>'Sheet 1'!$A$93</c:f>
              <c:strCache>
                <c:ptCount val="1"/>
                <c:pt idx="0">
                  <c:v>Češka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1'!$B$93:$O$93</c:f>
              <c:numCache>
                <c:formatCode>General</c:formatCode>
                <c:ptCount val="14"/>
                <c:pt idx="0">
                  <c:v>4998</c:v>
                </c:pt>
                <c:pt idx="1">
                  <c:v>5311</c:v>
                </c:pt>
                <c:pt idx="2">
                  <c:v>5743</c:v>
                </c:pt>
                <c:pt idx="3">
                  <c:v>5893</c:v>
                </c:pt>
                <c:pt idx="4">
                  <c:v>6130</c:v>
                </c:pt>
                <c:pt idx="5">
                  <c:v>6304</c:v>
                </c:pt>
                <c:pt idx="6">
                  <c:v>6233</c:v>
                </c:pt>
                <c:pt idx="7">
                  <c:v>6592</c:v>
                </c:pt>
                <c:pt idx="8">
                  <c:v>7066</c:v>
                </c:pt>
                <c:pt idx="9">
                  <c:v>7441</c:v>
                </c:pt>
                <c:pt idx="10">
                  <c:v>7570</c:v>
                </c:pt>
                <c:pt idx="11">
                  <c:v>8068</c:v>
                </c:pt>
                <c:pt idx="12">
                  <c:v>8189</c:v>
                </c:pt>
                <c:pt idx="13">
                  <c:v>7894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157-47AE-A8FE-B043D7B5DA19}"/>
            </c:ext>
          </c:extLst>
        </c:ser>
        <c:ser>
          <c:idx val="2"/>
          <c:order val="2"/>
          <c:tx>
            <c:strRef>
              <c:f>'Sheet 1'!$A$94</c:f>
              <c:strCache>
                <c:ptCount val="1"/>
                <c:pt idx="0">
                  <c:v>Danska</c:v>
                </c:pt>
              </c:strCache>
            </c:strRef>
          </c:tx>
          <c:spPr>
            <a:ln w="349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1'!$B$94:$O$94</c:f>
              <c:numCache>
                <c:formatCode>General</c:formatCode>
                <c:ptCount val="14"/>
                <c:pt idx="0">
                  <c:v>10231</c:v>
                </c:pt>
                <c:pt idx="1">
                  <c:v>10356</c:v>
                </c:pt>
                <c:pt idx="2">
                  <c:v>10346</c:v>
                </c:pt>
                <c:pt idx="3">
                  <c:v>10307</c:v>
                </c:pt>
                <c:pt idx="4">
                  <c:v>10371</c:v>
                </c:pt>
                <c:pt idx="5">
                  <c:v>10644</c:v>
                </c:pt>
                <c:pt idx="6">
                  <c:v>10999</c:v>
                </c:pt>
                <c:pt idx="7">
                  <c:v>10479</c:v>
                </c:pt>
                <c:pt idx="8">
                  <c:v>10340</c:v>
                </c:pt>
                <c:pt idx="9">
                  <c:v>10718</c:v>
                </c:pt>
                <c:pt idx="10">
                  <c:v>10656</c:v>
                </c:pt>
                <c:pt idx="11">
                  <c:v>10645</c:v>
                </c:pt>
                <c:pt idx="12">
                  <c:v>12036</c:v>
                </c:pt>
                <c:pt idx="13">
                  <c:v>12090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57-47AE-A8FE-B043D7B5DA19}"/>
            </c:ext>
          </c:extLst>
        </c:ser>
        <c:ser>
          <c:idx val="3"/>
          <c:order val="3"/>
          <c:tx>
            <c:strRef>
              <c:f>'Sheet 1'!$A$95</c:f>
              <c:strCache>
                <c:ptCount val="1"/>
                <c:pt idx="0">
                  <c:v>Hrvaška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1'!$B$95:$O$95</c:f>
              <c:numCache>
                <c:formatCode>General</c:formatCode>
                <c:ptCount val="14"/>
                <c:pt idx="0">
                  <c:v>2524</c:v>
                </c:pt>
                <c:pt idx="1">
                  <c:v>2476</c:v>
                </c:pt>
                <c:pt idx="2">
                  <c:v>2425</c:v>
                </c:pt>
                <c:pt idx="3">
                  <c:v>2460</c:v>
                </c:pt>
                <c:pt idx="4">
                  <c:v>2377</c:v>
                </c:pt>
                <c:pt idx="5">
                  <c:v>2546</c:v>
                </c:pt>
                <c:pt idx="6">
                  <c:v>2792</c:v>
                </c:pt>
                <c:pt idx="7">
                  <c:v>2888</c:v>
                </c:pt>
                <c:pt idx="8">
                  <c:v>3246</c:v>
                </c:pt>
                <c:pt idx="9">
                  <c:v>3652</c:v>
                </c:pt>
                <c:pt idx="10">
                  <c:v>3945</c:v>
                </c:pt>
                <c:pt idx="11">
                  <c:v>4246</c:v>
                </c:pt>
                <c:pt idx="12">
                  <c:v>4451</c:v>
                </c:pt>
                <c:pt idx="13">
                  <c:v>4400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157-47AE-A8FE-B043D7B5DA19}"/>
            </c:ext>
          </c:extLst>
        </c:ser>
        <c:ser>
          <c:idx val="4"/>
          <c:order val="4"/>
          <c:tx>
            <c:strRef>
              <c:f>'Sheet 1'!$A$96</c:f>
              <c:strCache>
                <c:ptCount val="1"/>
                <c:pt idx="0">
                  <c:v>Avstrija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1'!$B$96:$O$96</c:f>
              <c:numCache>
                <c:formatCode>General</c:formatCode>
                <c:ptCount val="14"/>
                <c:pt idx="0">
                  <c:v>7175</c:v>
                </c:pt>
                <c:pt idx="1">
                  <c:v>7304</c:v>
                </c:pt>
                <c:pt idx="2">
                  <c:v>7741</c:v>
                </c:pt>
                <c:pt idx="3">
                  <c:v>7831</c:v>
                </c:pt>
                <c:pt idx="4">
                  <c:v>8244</c:v>
                </c:pt>
                <c:pt idx="5">
                  <c:v>8316</c:v>
                </c:pt>
                <c:pt idx="6">
                  <c:v>8639</c:v>
                </c:pt>
                <c:pt idx="7">
                  <c:v>8664</c:v>
                </c:pt>
                <c:pt idx="8">
                  <c:v>9090</c:v>
                </c:pt>
                <c:pt idx="9">
                  <c:v>9444</c:v>
                </c:pt>
                <c:pt idx="10">
                  <c:v>9218</c:v>
                </c:pt>
                <c:pt idx="11">
                  <c:v>9791</c:v>
                </c:pt>
                <c:pt idx="12">
                  <c:v>10277</c:v>
                </c:pt>
                <c:pt idx="13">
                  <c:v>10824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157-47AE-A8FE-B043D7B5DA19}"/>
            </c:ext>
          </c:extLst>
        </c:ser>
        <c:ser>
          <c:idx val="5"/>
          <c:order val="5"/>
          <c:tx>
            <c:strRef>
              <c:f>'Sheet 1'!$A$97</c:f>
              <c:strCache>
                <c:ptCount val="1"/>
                <c:pt idx="0">
                  <c:v>Slovenija</c:v>
                </c:pt>
              </c:strCache>
            </c:strRef>
          </c:tx>
          <c:spPr>
            <a:ln w="60325" cap="rnd" cmpd="sng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1'!$B$91:$O$91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1'!$B$97:$O$97</c:f>
              <c:numCache>
                <c:formatCode>General</c:formatCode>
                <c:ptCount val="14"/>
                <c:pt idx="0">
                  <c:v>6322</c:v>
                </c:pt>
                <c:pt idx="1">
                  <c:v>7448</c:v>
                </c:pt>
                <c:pt idx="2">
                  <c:v>7285</c:v>
                </c:pt>
                <c:pt idx="3">
                  <c:v>7397</c:v>
                </c:pt>
                <c:pt idx="4">
                  <c:v>7213</c:v>
                </c:pt>
                <c:pt idx="5">
                  <c:v>6896</c:v>
                </c:pt>
                <c:pt idx="6">
                  <c:v>6978</c:v>
                </c:pt>
                <c:pt idx="7">
                  <c:v>7122</c:v>
                </c:pt>
                <c:pt idx="8">
                  <c:v>7589</c:v>
                </c:pt>
                <c:pt idx="9">
                  <c:v>8161</c:v>
                </c:pt>
                <c:pt idx="10">
                  <c:v>8032</c:v>
                </c:pt>
                <c:pt idx="11">
                  <c:v>8249</c:v>
                </c:pt>
                <c:pt idx="12">
                  <c:v>8237</c:v>
                </c:pt>
                <c:pt idx="13">
                  <c:v>8446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157-47AE-A8FE-B043D7B5DA19}"/>
            </c:ext>
          </c:extLst>
        </c:ser>
        <c:ser>
          <c:idx val="6"/>
          <c:order val="6"/>
          <c:tx>
            <c:strRef>
              <c:f>'Sheet 1'!$A$98</c:f>
              <c:strCache>
                <c:ptCount val="1"/>
                <c:pt idx="0">
                  <c:v>Finska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1'!$B$98:$O$98</c:f>
              <c:numCache>
                <c:formatCode>General</c:formatCode>
                <c:ptCount val="14"/>
                <c:pt idx="0">
                  <c:v>10445</c:v>
                </c:pt>
                <c:pt idx="1">
                  <c:v>10144</c:v>
                </c:pt>
                <c:pt idx="2">
                  <c:v>10006</c:v>
                </c:pt>
                <c:pt idx="3">
                  <c:v>9761</c:v>
                </c:pt>
                <c:pt idx="4">
                  <c:v>9563</c:v>
                </c:pt>
                <c:pt idx="5">
                  <c:v>9205</c:v>
                </c:pt>
                <c:pt idx="6">
                  <c:v>8643</c:v>
                </c:pt>
                <c:pt idx="7">
                  <c:v>8903</c:v>
                </c:pt>
                <c:pt idx="8">
                  <c:v>9071</c:v>
                </c:pt>
                <c:pt idx="9">
                  <c:v>9332</c:v>
                </c:pt>
                <c:pt idx="10">
                  <c:v>9686</c:v>
                </c:pt>
                <c:pt idx="11">
                  <c:v>10208</c:v>
                </c:pt>
                <c:pt idx="12">
                  <c:v>10279</c:v>
                </c:pt>
                <c:pt idx="13">
                  <c:v>10734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157-47AE-A8FE-B043D7B5DA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3974607"/>
        <c:axId val="2133971247"/>
      </c:lineChart>
      <c:catAx>
        <c:axId val="213397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1247"/>
        <c:crosses val="autoZero"/>
        <c:auto val="1"/>
        <c:lblAlgn val="ctr"/>
        <c:lblOffset val="100"/>
        <c:noMultiLvlLbl val="0"/>
      </c:catAx>
      <c:valAx>
        <c:axId val="2133971247"/>
        <c:scaling>
          <c:orientation val="minMax"/>
          <c:max val="12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sl-S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sz="1400" b="1" dirty="0"/>
              <a:t>Št. </a:t>
            </a:r>
            <a:r>
              <a:rPr lang="sl-SI" sz="1400" b="1" u="sng" dirty="0"/>
              <a:t>raziskovalcev</a:t>
            </a:r>
            <a:r>
              <a:rPr lang="sl-SI" sz="1400" b="1" dirty="0"/>
              <a:t> na milijon prebivalcev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 10'!$A$92</c:f>
              <c:strCache>
                <c:ptCount val="1"/>
                <c:pt idx="0">
                  <c:v>EU-27</c:v>
                </c:pt>
              </c:strCache>
            </c:strRef>
          </c:tx>
          <c:spPr>
            <a:ln w="6032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10'!$B$91:$O$91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10'!$B$92:$O$92</c:f>
              <c:numCache>
                <c:formatCode>General</c:formatCode>
                <c:ptCount val="14"/>
                <c:pt idx="1">
                  <c:v>4775</c:v>
                </c:pt>
                <c:pt idx="3">
                  <c:v>5106</c:v>
                </c:pt>
                <c:pt idx="5">
                  <c:v>5366</c:v>
                </c:pt>
                <c:pt idx="7">
                  <c:v>5825</c:v>
                </c:pt>
                <c:pt idx="9">
                  <c:v>6279</c:v>
                </c:pt>
                <c:pt idx="11">
                  <c:v>6702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D9-41F2-8752-C54C3610C281}"/>
            </c:ext>
          </c:extLst>
        </c:ser>
        <c:ser>
          <c:idx val="1"/>
          <c:order val="1"/>
          <c:tx>
            <c:strRef>
              <c:f>'Sheet 10'!$A$93</c:f>
              <c:strCache>
                <c:ptCount val="1"/>
                <c:pt idx="0">
                  <c:v>Češka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10'!$B$91:$O$91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10'!$B$93:$O$93</c:f>
              <c:numCache>
                <c:formatCode>General</c:formatCode>
                <c:ptCount val="14"/>
                <c:pt idx="0">
                  <c:v>4150</c:v>
                </c:pt>
                <c:pt idx="1">
                  <c:v>4377</c:v>
                </c:pt>
                <c:pt idx="2">
                  <c:v>4536</c:v>
                </c:pt>
                <c:pt idx="3">
                  <c:v>4893</c:v>
                </c:pt>
                <c:pt idx="4">
                  <c:v>5184</c:v>
                </c:pt>
                <c:pt idx="5">
                  <c:v>5371</c:v>
                </c:pt>
                <c:pt idx="6">
                  <c:v>5323</c:v>
                </c:pt>
                <c:pt idx="7">
                  <c:v>5652</c:v>
                </c:pt>
                <c:pt idx="8">
                  <c:v>5840</c:v>
                </c:pt>
                <c:pt idx="9">
                  <c:v>5980</c:v>
                </c:pt>
                <c:pt idx="10">
                  <c:v>6096</c:v>
                </c:pt>
                <c:pt idx="11">
                  <c:v>6626</c:v>
                </c:pt>
                <c:pt idx="12">
                  <c:v>6768</c:v>
                </c:pt>
                <c:pt idx="13">
                  <c:v>6580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D9-41F2-8752-C54C3610C281}"/>
            </c:ext>
          </c:extLst>
        </c:ser>
        <c:ser>
          <c:idx val="2"/>
          <c:order val="2"/>
          <c:tx>
            <c:strRef>
              <c:f>'Sheet 10'!$A$94</c:f>
              <c:strCache>
                <c:ptCount val="1"/>
                <c:pt idx="0">
                  <c:v>Danska</c:v>
                </c:pt>
              </c:strCache>
            </c:strRef>
          </c:tx>
          <c:spPr>
            <a:ln w="349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10'!$B$91:$O$91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10'!$B$94:$O$94</c:f>
              <c:numCache>
                <c:formatCode>General</c:formatCode>
                <c:ptCount val="14"/>
                <c:pt idx="0">
                  <c:v>9903</c:v>
                </c:pt>
                <c:pt idx="1">
                  <c:v>10223</c:v>
                </c:pt>
                <c:pt idx="2">
                  <c:v>10307</c:v>
                </c:pt>
                <c:pt idx="3">
                  <c:v>10291</c:v>
                </c:pt>
                <c:pt idx="4">
                  <c:v>10438</c:v>
                </c:pt>
                <c:pt idx="5">
                  <c:v>10688</c:v>
                </c:pt>
                <c:pt idx="6">
                  <c:v>10589</c:v>
                </c:pt>
                <c:pt idx="7">
                  <c:v>10452</c:v>
                </c:pt>
                <c:pt idx="8">
                  <c:v>10446</c:v>
                </c:pt>
                <c:pt idx="9">
                  <c:v>10605</c:v>
                </c:pt>
                <c:pt idx="10">
                  <c:v>10559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FD9-41F2-8752-C54C3610C281}"/>
            </c:ext>
          </c:extLst>
        </c:ser>
        <c:ser>
          <c:idx val="3"/>
          <c:order val="3"/>
          <c:tx>
            <c:strRef>
              <c:f>'Sheet 10'!$A$95</c:f>
              <c:strCache>
                <c:ptCount val="1"/>
                <c:pt idx="0">
                  <c:v>Hrvaška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10'!$B$91:$O$91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10'!$B$95:$O$95</c:f>
              <c:numCache>
                <c:formatCode>General</c:formatCode>
                <c:ptCount val="14"/>
                <c:pt idx="0">
                  <c:v>2911</c:v>
                </c:pt>
                <c:pt idx="1">
                  <c:v>2670</c:v>
                </c:pt>
                <c:pt idx="2">
                  <c:v>2667</c:v>
                </c:pt>
                <c:pt idx="3">
                  <c:v>2629</c:v>
                </c:pt>
                <c:pt idx="4">
                  <c:v>2543</c:v>
                </c:pt>
                <c:pt idx="5">
                  <c:v>2652</c:v>
                </c:pt>
                <c:pt idx="6">
                  <c:v>3135</c:v>
                </c:pt>
                <c:pt idx="7">
                  <c:v>3361</c:v>
                </c:pt>
                <c:pt idx="8">
                  <c:v>3477</c:v>
                </c:pt>
                <c:pt idx="9">
                  <c:v>3944</c:v>
                </c:pt>
                <c:pt idx="10">
                  <c:v>4074</c:v>
                </c:pt>
                <c:pt idx="11">
                  <c:v>4336</c:v>
                </c:pt>
                <c:pt idx="12">
                  <c:v>4511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FD9-41F2-8752-C54C3610C281}"/>
            </c:ext>
          </c:extLst>
        </c:ser>
        <c:ser>
          <c:idx val="4"/>
          <c:order val="4"/>
          <c:tx>
            <c:strRef>
              <c:f>'Sheet 10'!$A$96</c:f>
              <c:strCache>
                <c:ptCount val="1"/>
                <c:pt idx="0">
                  <c:v>Avstrija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10'!$B$91:$O$91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10'!$B$96:$O$96</c:f>
              <c:numCache>
                <c:formatCode>General</c:formatCode>
                <c:ptCount val="14"/>
                <c:pt idx="1">
                  <c:v>7834</c:v>
                </c:pt>
                <c:pt idx="3">
                  <c:v>8454</c:v>
                </c:pt>
                <c:pt idx="5">
                  <c:v>9092</c:v>
                </c:pt>
                <c:pt idx="7">
                  <c:v>9535</c:v>
                </c:pt>
                <c:pt idx="9">
                  <c:v>10518</c:v>
                </c:pt>
                <c:pt idx="11">
                  <c:v>10777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FD9-41F2-8752-C54C3610C281}"/>
            </c:ext>
          </c:extLst>
        </c:ser>
        <c:ser>
          <c:idx val="5"/>
          <c:order val="5"/>
          <c:tx>
            <c:strRef>
              <c:f>'Sheet 10'!$A$97</c:f>
              <c:strCache>
                <c:ptCount val="1"/>
                <c:pt idx="0">
                  <c:v>Slovenija</c:v>
                </c:pt>
              </c:strCache>
            </c:strRef>
          </c:tx>
          <c:spPr>
            <a:ln w="60325" cap="rnd" cmpd="sng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10'!$B$91:$O$91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10'!$B$97:$O$97</c:f>
              <c:numCache>
                <c:formatCode>General</c:formatCode>
                <c:ptCount val="14"/>
                <c:pt idx="0">
                  <c:v>5401</c:v>
                </c:pt>
                <c:pt idx="1">
                  <c:v>6104</c:v>
                </c:pt>
                <c:pt idx="2">
                  <c:v>6014</c:v>
                </c:pt>
                <c:pt idx="3">
                  <c:v>5882</c:v>
                </c:pt>
                <c:pt idx="4">
                  <c:v>5897</c:v>
                </c:pt>
                <c:pt idx="5">
                  <c:v>5482</c:v>
                </c:pt>
                <c:pt idx="6">
                  <c:v>5466</c:v>
                </c:pt>
                <c:pt idx="7">
                  <c:v>6815</c:v>
                </c:pt>
                <c:pt idx="8">
                  <c:v>7445</c:v>
                </c:pt>
                <c:pt idx="9">
                  <c:v>7653</c:v>
                </c:pt>
                <c:pt idx="10">
                  <c:v>7791</c:v>
                </c:pt>
                <c:pt idx="11">
                  <c:v>7720</c:v>
                </c:pt>
                <c:pt idx="12">
                  <c:v>8075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FD9-41F2-8752-C54C3610C281}"/>
            </c:ext>
          </c:extLst>
        </c:ser>
        <c:ser>
          <c:idx val="6"/>
          <c:order val="6"/>
          <c:tx>
            <c:strRef>
              <c:f>'Sheet 10'!$A$98</c:f>
              <c:strCache>
                <c:ptCount val="1"/>
                <c:pt idx="0">
                  <c:v>Finska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10'!$B$91:$O$91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10'!$B$98:$O$98</c:f>
              <c:numCache>
                <c:formatCode>General</c:formatCode>
                <c:ptCount val="14"/>
                <c:pt idx="0">
                  <c:v>10682</c:v>
                </c:pt>
                <c:pt idx="1">
                  <c:v>10706</c:v>
                </c:pt>
                <c:pt idx="2">
                  <c:v>10498</c:v>
                </c:pt>
                <c:pt idx="3">
                  <c:v>10452</c:v>
                </c:pt>
                <c:pt idx="4">
                  <c:v>10184</c:v>
                </c:pt>
                <c:pt idx="5">
                  <c:v>10185</c:v>
                </c:pt>
                <c:pt idx="6">
                  <c:v>9796</c:v>
                </c:pt>
                <c:pt idx="7">
                  <c:v>9838</c:v>
                </c:pt>
                <c:pt idx="8">
                  <c:v>10051</c:v>
                </c:pt>
                <c:pt idx="9">
                  <c:v>10564</c:v>
                </c:pt>
                <c:pt idx="10">
                  <c:v>11093</c:v>
                </c:pt>
                <c:pt idx="11">
                  <c:v>11893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6FD9-41F2-8752-C54C3610C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3974607"/>
        <c:axId val="2133971247"/>
      </c:lineChart>
      <c:catAx>
        <c:axId val="213397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1247"/>
        <c:crosses val="autoZero"/>
        <c:auto val="1"/>
        <c:lblAlgn val="ctr"/>
        <c:lblOffset val="100"/>
        <c:noMultiLvlLbl val="0"/>
      </c:catAx>
      <c:valAx>
        <c:axId val="2133971247"/>
        <c:scaling>
          <c:orientation val="minMax"/>
          <c:max val="1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sl-SI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l-SI" sz="1400" b="1" dirty="0"/>
              <a:t>Št. FTE </a:t>
            </a:r>
            <a:r>
              <a:rPr lang="sl-SI" sz="1400" b="1" u="sng" dirty="0"/>
              <a:t>raziskovalcev</a:t>
            </a:r>
            <a:r>
              <a:rPr lang="sl-SI" sz="1400" b="1" dirty="0"/>
              <a:t> na milijon prebivalcev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 9'!$A$92</c:f>
              <c:strCache>
                <c:ptCount val="1"/>
                <c:pt idx="0">
                  <c:v>EU-27</c:v>
                </c:pt>
              </c:strCache>
            </c:strRef>
          </c:tx>
          <c:spPr>
            <a:ln w="60325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9'!$B$91:$O$91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9'!$B$92:$O$92</c:f>
              <c:numCache>
                <c:formatCode>General</c:formatCode>
                <c:ptCount val="14"/>
                <c:pt idx="0">
                  <c:v>3055</c:v>
                </c:pt>
                <c:pt idx="1">
                  <c:v>3126</c:v>
                </c:pt>
                <c:pt idx="2">
                  <c:v>3250</c:v>
                </c:pt>
                <c:pt idx="3">
                  <c:v>3345</c:v>
                </c:pt>
                <c:pt idx="4">
                  <c:v>3389</c:v>
                </c:pt>
                <c:pt idx="5">
                  <c:v>3534</c:v>
                </c:pt>
                <c:pt idx="6">
                  <c:v>3634</c:v>
                </c:pt>
                <c:pt idx="7">
                  <c:v>3845</c:v>
                </c:pt>
                <c:pt idx="8">
                  <c:v>4010</c:v>
                </c:pt>
                <c:pt idx="9">
                  <c:v>4155</c:v>
                </c:pt>
                <c:pt idx="10">
                  <c:v>4222</c:v>
                </c:pt>
                <c:pt idx="11">
                  <c:v>4466</c:v>
                </c:pt>
                <c:pt idx="12">
                  <c:v>4692</c:v>
                </c:pt>
                <c:pt idx="13">
                  <c:v>4787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9F-4E96-A547-B2DE6476198F}"/>
            </c:ext>
          </c:extLst>
        </c:ser>
        <c:ser>
          <c:idx val="1"/>
          <c:order val="1"/>
          <c:tx>
            <c:strRef>
              <c:f>'Sheet 9'!$A$93</c:f>
              <c:strCache>
                <c:ptCount val="1"/>
                <c:pt idx="0">
                  <c:v>Češka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9'!$B$91:$O$91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9'!$B$93:$O$93</c:f>
              <c:numCache>
                <c:formatCode>General</c:formatCode>
                <c:ptCount val="14"/>
                <c:pt idx="0">
                  <c:v>2794</c:v>
                </c:pt>
                <c:pt idx="1">
                  <c:v>2926</c:v>
                </c:pt>
                <c:pt idx="2">
                  <c:v>3162</c:v>
                </c:pt>
                <c:pt idx="3">
                  <c:v>3259</c:v>
                </c:pt>
                <c:pt idx="4">
                  <c:v>3428</c:v>
                </c:pt>
                <c:pt idx="5">
                  <c:v>3614</c:v>
                </c:pt>
                <c:pt idx="6">
                  <c:v>3538</c:v>
                </c:pt>
                <c:pt idx="7">
                  <c:v>3704</c:v>
                </c:pt>
                <c:pt idx="8">
                  <c:v>3883</c:v>
                </c:pt>
                <c:pt idx="9">
                  <c:v>3991</c:v>
                </c:pt>
                <c:pt idx="10">
                  <c:v>4134</c:v>
                </c:pt>
                <c:pt idx="11">
                  <c:v>4581</c:v>
                </c:pt>
                <c:pt idx="12">
                  <c:v>4698</c:v>
                </c:pt>
                <c:pt idx="13">
                  <c:v>4505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9F-4E96-A547-B2DE6476198F}"/>
            </c:ext>
          </c:extLst>
        </c:ser>
        <c:ser>
          <c:idx val="2"/>
          <c:order val="2"/>
          <c:tx>
            <c:strRef>
              <c:f>'Sheet 9'!$A$94</c:f>
              <c:strCache>
                <c:ptCount val="1"/>
                <c:pt idx="0">
                  <c:v>Danska</c:v>
                </c:pt>
              </c:strCache>
            </c:strRef>
          </c:tx>
          <c:spPr>
            <a:ln w="3492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9'!$B$91:$O$91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9'!$B$94:$O$94</c:f>
              <c:numCache>
                <c:formatCode>General</c:formatCode>
                <c:ptCount val="14"/>
                <c:pt idx="0">
                  <c:v>6764</c:v>
                </c:pt>
                <c:pt idx="1">
                  <c:v>7046</c:v>
                </c:pt>
                <c:pt idx="2">
                  <c:v>7182</c:v>
                </c:pt>
                <c:pt idx="3">
                  <c:v>7134</c:v>
                </c:pt>
                <c:pt idx="4">
                  <c:v>7359</c:v>
                </c:pt>
                <c:pt idx="5">
                  <c:v>7567</c:v>
                </c:pt>
                <c:pt idx="6">
                  <c:v>7814</c:v>
                </c:pt>
                <c:pt idx="7">
                  <c:v>7648</c:v>
                </c:pt>
                <c:pt idx="8">
                  <c:v>7598</c:v>
                </c:pt>
                <c:pt idx="9">
                  <c:v>7694</c:v>
                </c:pt>
                <c:pt idx="10">
                  <c:v>7652</c:v>
                </c:pt>
                <c:pt idx="11">
                  <c:v>7708</c:v>
                </c:pt>
                <c:pt idx="12">
                  <c:v>9037</c:v>
                </c:pt>
                <c:pt idx="13">
                  <c:v>9079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49F-4E96-A547-B2DE6476198F}"/>
            </c:ext>
          </c:extLst>
        </c:ser>
        <c:ser>
          <c:idx val="3"/>
          <c:order val="3"/>
          <c:tx>
            <c:strRef>
              <c:f>'Sheet 9'!$A$95</c:f>
              <c:strCache>
                <c:ptCount val="1"/>
                <c:pt idx="0">
                  <c:v>Hrvaška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9'!$B$91:$O$91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9'!$B$95:$O$95</c:f>
              <c:numCache>
                <c:formatCode>General</c:formatCode>
                <c:ptCount val="14"/>
                <c:pt idx="0">
                  <c:v>1651</c:v>
                </c:pt>
                <c:pt idx="1">
                  <c:v>1596</c:v>
                </c:pt>
                <c:pt idx="2">
                  <c:v>1564</c:v>
                </c:pt>
                <c:pt idx="3">
                  <c:v>1537</c:v>
                </c:pt>
                <c:pt idx="4">
                  <c:v>1450</c:v>
                </c:pt>
                <c:pt idx="5">
                  <c:v>1523</c:v>
                </c:pt>
                <c:pt idx="6">
                  <c:v>1885</c:v>
                </c:pt>
                <c:pt idx="7">
                  <c:v>1916</c:v>
                </c:pt>
                <c:pt idx="8">
                  <c:v>1989</c:v>
                </c:pt>
                <c:pt idx="9">
                  <c:v>2222</c:v>
                </c:pt>
                <c:pt idx="10">
                  <c:v>2317</c:v>
                </c:pt>
                <c:pt idx="11">
                  <c:v>2442</c:v>
                </c:pt>
                <c:pt idx="12">
                  <c:v>2567</c:v>
                </c:pt>
                <c:pt idx="13">
                  <c:v>2544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49F-4E96-A547-B2DE6476198F}"/>
            </c:ext>
          </c:extLst>
        </c:ser>
        <c:ser>
          <c:idx val="4"/>
          <c:order val="4"/>
          <c:tx>
            <c:strRef>
              <c:f>'Sheet 9'!$A$96</c:f>
              <c:strCache>
                <c:ptCount val="1"/>
                <c:pt idx="0">
                  <c:v>Avstrija</c:v>
                </c:pt>
              </c:strCache>
            </c:strRef>
          </c:tx>
          <c:spPr>
            <a:ln w="28575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9'!$B$91:$O$91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9'!$B$96:$O$96</c:f>
              <c:numCache>
                <c:formatCode>General</c:formatCode>
                <c:ptCount val="14"/>
                <c:pt idx="0">
                  <c:v>4380</c:v>
                </c:pt>
                <c:pt idx="1">
                  <c:v>4431</c:v>
                </c:pt>
                <c:pt idx="2">
                  <c:v>4722</c:v>
                </c:pt>
                <c:pt idx="3">
                  <c:v>4783</c:v>
                </c:pt>
                <c:pt idx="4">
                  <c:v>5031</c:v>
                </c:pt>
                <c:pt idx="5">
                  <c:v>5074</c:v>
                </c:pt>
                <c:pt idx="6">
                  <c:v>5401</c:v>
                </c:pt>
                <c:pt idx="7">
                  <c:v>5417</c:v>
                </c:pt>
                <c:pt idx="8">
                  <c:v>5683</c:v>
                </c:pt>
                <c:pt idx="9">
                  <c:v>5960</c:v>
                </c:pt>
                <c:pt idx="10">
                  <c:v>5830</c:v>
                </c:pt>
                <c:pt idx="11">
                  <c:v>6329</c:v>
                </c:pt>
                <c:pt idx="12">
                  <c:v>6643</c:v>
                </c:pt>
                <c:pt idx="13">
                  <c:v>6997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49F-4E96-A547-B2DE6476198F}"/>
            </c:ext>
          </c:extLst>
        </c:ser>
        <c:ser>
          <c:idx val="5"/>
          <c:order val="5"/>
          <c:tx>
            <c:strRef>
              <c:f>'Sheet 9'!$A$97</c:f>
              <c:strCache>
                <c:ptCount val="1"/>
                <c:pt idx="0">
                  <c:v>Slovenija</c:v>
                </c:pt>
              </c:strCache>
            </c:strRef>
          </c:tx>
          <c:spPr>
            <a:ln w="60325" cap="rnd" cmpd="sng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'Sheet 9'!$B$91:$O$91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9'!$B$97:$O$97</c:f>
              <c:numCache>
                <c:formatCode>General</c:formatCode>
                <c:ptCount val="14"/>
                <c:pt idx="0">
                  <c:v>3763</c:v>
                </c:pt>
                <c:pt idx="1">
                  <c:v>4280</c:v>
                </c:pt>
                <c:pt idx="2">
                  <c:v>4322</c:v>
                </c:pt>
                <c:pt idx="3">
                  <c:v>4229</c:v>
                </c:pt>
                <c:pt idx="4">
                  <c:v>4160</c:v>
                </c:pt>
                <c:pt idx="5">
                  <c:v>3830</c:v>
                </c:pt>
                <c:pt idx="6">
                  <c:v>3933</c:v>
                </c:pt>
                <c:pt idx="7">
                  <c:v>4502</c:v>
                </c:pt>
                <c:pt idx="8">
                  <c:v>4871</c:v>
                </c:pt>
                <c:pt idx="9">
                  <c:v>5049</c:v>
                </c:pt>
                <c:pt idx="10">
                  <c:v>5174</c:v>
                </c:pt>
                <c:pt idx="11">
                  <c:v>5248</c:v>
                </c:pt>
                <c:pt idx="12">
                  <c:v>5385</c:v>
                </c:pt>
                <c:pt idx="13">
                  <c:v>5618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49F-4E96-A547-B2DE6476198F}"/>
            </c:ext>
          </c:extLst>
        </c:ser>
        <c:ser>
          <c:idx val="6"/>
          <c:order val="6"/>
          <c:tx>
            <c:strRef>
              <c:f>'Sheet 9'!$A$98</c:f>
              <c:strCache>
                <c:ptCount val="1"/>
                <c:pt idx="0">
                  <c:v>Finska</c:v>
                </c:pt>
              </c:strCache>
            </c:strRef>
          </c:tx>
          <c:spPr>
            <a:ln w="34925" cap="rnd">
              <a:solidFill>
                <a:schemeClr val="accent1">
                  <a:lumMod val="6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'Sheet 9'!$B$91:$O$91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'Sheet 9'!$B$98:$O$98</c:f>
              <c:numCache>
                <c:formatCode>General</c:formatCode>
                <c:ptCount val="14"/>
                <c:pt idx="0">
                  <c:v>7741</c:v>
                </c:pt>
                <c:pt idx="1">
                  <c:v>7442</c:v>
                </c:pt>
                <c:pt idx="2">
                  <c:v>7492</c:v>
                </c:pt>
                <c:pt idx="3">
                  <c:v>7223</c:v>
                </c:pt>
                <c:pt idx="4">
                  <c:v>7022</c:v>
                </c:pt>
                <c:pt idx="5">
                  <c:v>6856</c:v>
                </c:pt>
                <c:pt idx="6">
                  <c:v>6544</c:v>
                </c:pt>
                <c:pt idx="7">
                  <c:v>6732</c:v>
                </c:pt>
                <c:pt idx="8">
                  <c:v>6873</c:v>
                </c:pt>
                <c:pt idx="9">
                  <c:v>7246</c:v>
                </c:pt>
                <c:pt idx="10">
                  <c:v>7548</c:v>
                </c:pt>
                <c:pt idx="11">
                  <c:v>7871</c:v>
                </c:pt>
                <c:pt idx="12">
                  <c:v>8073</c:v>
                </c:pt>
                <c:pt idx="13">
                  <c:v>8354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49F-4E96-A547-B2DE64761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3974607"/>
        <c:axId val="2133971247"/>
      </c:lineChart>
      <c:catAx>
        <c:axId val="2133974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1247"/>
        <c:crosses val="autoZero"/>
        <c:auto val="1"/>
        <c:lblAlgn val="ctr"/>
        <c:lblOffset val="100"/>
        <c:noMultiLvlLbl val="0"/>
      </c:catAx>
      <c:valAx>
        <c:axId val="2133971247"/>
        <c:scaling>
          <c:orientation val="minMax"/>
          <c:max val="1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l-SI"/>
          </a:p>
        </c:txPr>
        <c:crossAx val="2133974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l-SI"/>
        </a:p>
      </c:txPr>
    </c:legend>
    <c:plotVisOnly val="1"/>
    <c:dispBlanksAs val="span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100"/>
      </a:pPr>
      <a:endParaRPr lang="sl-S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67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9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97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00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326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14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363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13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38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7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92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C5971-9890-4C76-8C7B-C292E062D08D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F1930-5709-44C7-8F97-A0AAE7DE0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734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1733005"/>
            <a:ext cx="11277600" cy="2716277"/>
          </a:xfrm>
        </p:spPr>
        <p:txBody>
          <a:bodyPr>
            <a:normAutofit fontScale="90000"/>
          </a:bodyPr>
          <a:lstStyle/>
          <a:p>
            <a:br>
              <a:rPr lang="sl-SI" sz="4400" noProof="0" dirty="0"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br>
              <a:rPr lang="sl-SI" sz="4400" noProof="0" dirty="0"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br>
              <a:rPr lang="sl-SI" sz="4400" noProof="0" dirty="0"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br>
              <a:rPr lang="sl-SI" sz="4400" noProof="0" dirty="0"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br>
              <a:rPr lang="sl-SI" sz="4400" noProof="0" dirty="0"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br>
              <a:rPr lang="sl-SI" sz="4400" noProof="0" dirty="0"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br>
              <a:rPr lang="sl-SI" sz="4400" noProof="0" dirty="0"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r>
              <a:rPr lang="en-GB" sz="4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za Sans" panose="00000600000000000000" pitchFamily="2" charset="-18"/>
                <a:ea typeface="Univerza Sans" panose="00000600000000000000" pitchFamily="2" charset="-18"/>
              </a:rPr>
              <a:t>PREDAVANJE, RAZPRAVA</a:t>
            </a:r>
            <a:r>
              <a:rPr lang="sl-SI" sz="4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za Sans" panose="00000600000000000000" pitchFamily="2" charset="-18"/>
                <a:ea typeface="Univerza Sans" panose="00000600000000000000" pitchFamily="2" charset="-18"/>
              </a:rPr>
              <a:t> IN DELAVNICA </a:t>
            </a:r>
            <a:br>
              <a:rPr lang="sl-SI" sz="4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r>
              <a:rPr lang="sl-SI" sz="4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za Sans" panose="00000600000000000000" pitchFamily="2" charset="-18"/>
                <a:ea typeface="Univerza Sans" panose="00000600000000000000" pitchFamily="2" charset="-18"/>
              </a:rPr>
              <a:t>O IZZIVIH KARIERNIH POTI </a:t>
            </a:r>
            <a:br>
              <a:rPr lang="sl-SI" sz="4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r>
              <a:rPr lang="sl-SI" sz="4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za Sans" panose="00000600000000000000" pitchFamily="2" charset="-18"/>
                <a:ea typeface="Univerza Sans" panose="00000600000000000000" pitchFamily="2" charset="-18"/>
              </a:rPr>
              <a:t>RAZISKOVALK IN RAZISKOVALCEV </a:t>
            </a:r>
            <a:br>
              <a:rPr lang="sl-SI" sz="4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za Sans" panose="00000600000000000000" pitchFamily="2" charset="-18"/>
                <a:ea typeface="Univerza Sans" panose="00000600000000000000" pitchFamily="2" charset="-18"/>
              </a:rPr>
            </a:br>
            <a:r>
              <a:rPr lang="sl-SI" sz="46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za Sans" panose="00000600000000000000" pitchFamily="2" charset="-18"/>
                <a:ea typeface="Univerza Sans" panose="00000600000000000000" pitchFamily="2" charset="-18"/>
              </a:rPr>
              <a:t>NA SLOVENSKEM </a:t>
            </a:r>
            <a:endParaRPr lang="sl-SI" sz="46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794" y="4578133"/>
            <a:ext cx="9144000" cy="468086"/>
          </a:xfrm>
        </p:spPr>
        <p:txBody>
          <a:bodyPr>
            <a:normAutofit fontScale="47500" lnSpcReduction="20000"/>
          </a:bodyPr>
          <a:lstStyle/>
          <a:p>
            <a:r>
              <a:rPr lang="sl-SI" noProof="0" dirty="0"/>
              <a:t>FAKULTETA ZA DRUŽBENE VEDE</a:t>
            </a:r>
            <a:endParaRPr lang="en-GB" noProof="0" dirty="0"/>
          </a:p>
          <a:p>
            <a:r>
              <a:rPr lang="en-GB" dirty="0"/>
              <a:t>Prof. </a:t>
            </a:r>
            <a:r>
              <a:rPr lang="en-GB" dirty="0" err="1"/>
              <a:t>dr.</a:t>
            </a:r>
            <a:r>
              <a:rPr lang="en-GB" dirty="0"/>
              <a:t> Boštjan UDOVIČ in mag. Klemen Koman</a:t>
            </a:r>
            <a:endParaRPr lang="sl-SI" noProof="0" dirty="0"/>
          </a:p>
          <a:p>
            <a:endParaRPr lang="sl-SI" noProof="0" dirty="0"/>
          </a:p>
          <a:p>
            <a:endParaRPr lang="sl-SI" noProof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38" b="28671"/>
          <a:stretch/>
        </p:blipFill>
        <p:spPr>
          <a:xfrm>
            <a:off x="485504" y="5690663"/>
            <a:ext cx="2565570" cy="10439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743" y="5690663"/>
            <a:ext cx="3309257" cy="684807"/>
          </a:xfrm>
          <a:prstGeom prst="rect">
            <a:avLst/>
          </a:prstGeom>
        </p:spPr>
      </p:pic>
      <p:pic>
        <p:nvPicPr>
          <p:cNvPr id="6" name="Slika 2" descr="Slika, ki vsebuje besede besedilo, pisava, grafika, grafično oblikovanje&#10;&#10;Opis je samodejno ustvarj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6819" y="377791"/>
            <a:ext cx="1689445" cy="710770"/>
          </a:xfrm>
          <a:prstGeom prst="rect">
            <a:avLst/>
          </a:prstGeom>
        </p:spPr>
      </p:pic>
      <p:pic>
        <p:nvPicPr>
          <p:cNvPr id="7" name="Picture 6" descr="https://intranet.fdv.uni-lj.si/pages/Predloge/CGP%20ELEMENTI%20UL%20FDV%20OD%202024/Logotipi%20raziskovalnih%20centrov/Center%20za%20mednarodne%20odnose/SLO/UL_FDV-Center-za-mednarodne-odnose-logo-SLO-barvni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14" y="123371"/>
            <a:ext cx="2624227" cy="16096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0508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7BD5F-A572-ECF9-6B9D-0A0A2680C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sl-SI" b="1" dirty="0">
                <a:latin typeface="Univerza Sans" panose="00000600000000000000"/>
                <a:cs typeface="Arial" panose="020B0604020202020204" pitchFamily="34" charset="0"/>
              </a:rPr>
              <a:t>Delavnica: razdelitev po skupinah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B9452-2E73-1D68-1EA7-91E9A6CD39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sz="3000" b="1" dirty="0" err="1">
                <a:solidFill>
                  <a:schemeClr val="tx1"/>
                </a:solidFill>
              </a:rPr>
              <a:t>čas</a:t>
            </a:r>
            <a:r>
              <a:rPr lang="en-GB" sz="3000" b="1" dirty="0">
                <a:solidFill>
                  <a:schemeClr val="tx1"/>
                </a:solidFill>
              </a:rPr>
              <a:t> </a:t>
            </a:r>
            <a:r>
              <a:rPr lang="en-GB" sz="3000" b="1" dirty="0" err="1">
                <a:solidFill>
                  <a:schemeClr val="tx1"/>
                </a:solidFill>
              </a:rPr>
              <a:t>skupnega</a:t>
            </a:r>
            <a:r>
              <a:rPr lang="en-GB" sz="3000" b="1" dirty="0">
                <a:solidFill>
                  <a:schemeClr val="tx1"/>
                </a:solidFill>
              </a:rPr>
              <a:t> dela: 10.00 do 11.30</a:t>
            </a:r>
          </a:p>
        </p:txBody>
      </p:sp>
    </p:spTree>
    <p:extLst>
      <p:ext uri="{BB962C8B-B14F-4D97-AF65-F5344CB8AC3E}">
        <p14:creationId xmlns:p14="http://schemas.microsoft.com/office/powerpoint/2010/main" val="407246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F96C02-55DE-7C6C-2195-819A7CA0BE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94" b="33525"/>
          <a:stretch/>
        </p:blipFill>
        <p:spPr>
          <a:xfrm>
            <a:off x="9018608" y="5856051"/>
            <a:ext cx="2552444" cy="8852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FA06A8-5298-EF17-8B26-6C95BCC01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noProof="0" dirty="0">
                <a:latin typeface="Univerza Sans" panose="00000600000000000000"/>
                <a:cs typeface="Arial" panose="020B0604020202020204" pitchFamily="34" charset="0"/>
              </a:rPr>
              <a:t>Normativni okvir raziskovanja v Sloveniji – 1. 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0D9AA-AED9-0995-198A-D2DB95371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9818406" cy="471011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2600" noProof="0" dirty="0">
                <a:latin typeface="Univerza Sans" panose="00000600000000000000"/>
                <a:cs typeface="Arial" panose="020B0604020202020204" pitchFamily="34" charset="0"/>
              </a:rPr>
              <a:t>Trije ključni dokumenti na ravni države: (1) </a:t>
            </a:r>
            <a:r>
              <a:rPr lang="sl-SI" sz="2600" i="1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Zakon o znanstveno-raziskovalni in inovacijski dejavnosti</a:t>
            </a:r>
            <a:r>
              <a:rPr lang="sl-SI" sz="2600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sl-SI" sz="2600" noProof="0" dirty="0" err="1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ZZrID</a:t>
            </a:r>
            <a:r>
              <a:rPr lang="sl-SI" sz="2600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; Uradni list, št. 186/21), (2) </a:t>
            </a:r>
            <a:r>
              <a:rPr lang="sl-SI" sz="2600" i="1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Resolucija o znanstvenoraziskovalni in inovacijski strategiji Slovenije 2030 </a:t>
            </a:r>
            <a:r>
              <a:rPr lang="sl-SI" sz="2600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(ReZrIS30; Uradni list, št. 49/22) in (3) </a:t>
            </a:r>
            <a:r>
              <a:rPr lang="sl-SI" sz="2600" i="1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Načrt razvoja raziskovalne infrastrukture 2030 </a:t>
            </a:r>
            <a:r>
              <a:rPr lang="sl-SI" sz="2600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(NRRI 2030). 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sl-SI" sz="2200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V dveh letih je bilo sprejetih še kar nekaj drugih dokumentov, ki so NIS približali zahtevam </a:t>
            </a:r>
            <a:r>
              <a:rPr lang="sl-SI" sz="2200" noProof="0" dirty="0" err="1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ZZrID</a:t>
            </a:r>
            <a:r>
              <a:rPr lang="sl-SI" sz="2200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 in ReZrIS30, mdr. </a:t>
            </a:r>
            <a:r>
              <a:rPr lang="sl-SI" sz="2200" i="1" noProof="0" dirty="0">
                <a:effectLst/>
                <a:latin typeface="Univerza Sans" panose="00000600000000000000"/>
                <a:cs typeface="Arial" panose="020B0604020202020204" pitchFamily="34" charset="0"/>
              </a:rPr>
              <a:t>Uredba o izvajanju znanstvenoraziskovalnega dela v skladu z načeli odprte znanosti </a:t>
            </a:r>
            <a:r>
              <a:rPr lang="sl-SI" sz="2200" i="0" noProof="0" dirty="0">
                <a:effectLst/>
                <a:latin typeface="Univerza Sans" panose="00000600000000000000"/>
                <a:cs typeface="Arial" panose="020B0604020202020204" pitchFamily="34" charset="0"/>
              </a:rPr>
              <a:t>(Uradni list, št. 59/2023) in </a:t>
            </a:r>
            <a:r>
              <a:rPr lang="sl-SI" sz="2200" i="1" kern="0" noProof="0" dirty="0">
                <a:effectLst/>
                <a:latin typeface="Univerza Sans" panose="00000600000000000000"/>
                <a:ea typeface="Arial" panose="020B0604020202020204" pitchFamily="34" charset="0"/>
                <a:cs typeface="Arial" panose="020B0604020202020204" pitchFamily="34" charset="0"/>
              </a:rPr>
              <a:t>Akcijski načrt za odprto znanost </a:t>
            </a:r>
            <a:r>
              <a:rPr lang="sl-SI" sz="2200" kern="0" noProof="0" dirty="0">
                <a:effectLst/>
                <a:latin typeface="Univerza Sans" panose="00000600000000000000"/>
                <a:ea typeface="Arial" panose="020B0604020202020204" pitchFamily="34" charset="0"/>
                <a:cs typeface="Arial" panose="020B0604020202020204" pitchFamily="34" charset="0"/>
              </a:rPr>
              <a:t>[…], in še drugi.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sl-SI" sz="2200" noProof="0" dirty="0"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MVZI je novembra 2024 izdalo </a:t>
            </a:r>
            <a:r>
              <a:rPr lang="sl-SI" sz="2200" i="1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Poročilo izvajanja aktivnosti, kazalnikov, mejnikov pri spremljanju uresničevanja ReZrIS30</a:t>
            </a:r>
            <a:r>
              <a:rPr lang="sl-SI" sz="2200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. Gre za poročilo za leti 2022 in 2023.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sl-SI" sz="2200" kern="0" noProof="0" dirty="0">
                <a:latin typeface="Univerza Sans" panose="00000600000000000000"/>
                <a:ea typeface="Arial" panose="020B0604020202020204" pitchFamily="34" charset="0"/>
                <a:cs typeface="Arial" panose="020B0604020202020204" pitchFamily="34" charset="0"/>
              </a:rPr>
              <a:t>Trenutno poteka </a:t>
            </a:r>
            <a:r>
              <a:rPr lang="sl-SI" sz="2200" i="1" kern="0" noProof="0" dirty="0">
                <a:latin typeface="Univerza Sans" panose="00000600000000000000"/>
                <a:ea typeface="Arial" panose="020B0604020202020204" pitchFamily="34" charset="0"/>
                <a:cs typeface="Arial" panose="020B0604020202020204" pitchFamily="34" charset="0"/>
              </a:rPr>
              <a:t>evalvacija ReZrI30</a:t>
            </a:r>
            <a:r>
              <a:rPr lang="sl-SI" sz="2200" kern="0" noProof="0" dirty="0">
                <a:latin typeface="Univerza Sans" panose="00000600000000000000"/>
                <a:ea typeface="Arial" panose="020B0604020202020204" pitchFamily="34" charset="0"/>
                <a:cs typeface="Arial" panose="020B0604020202020204" pitchFamily="34" charset="0"/>
              </a:rPr>
              <a:t>, ki jo izvajata Center za mednarodne odnose in Inštitut za ekonomska raziskovanja.</a:t>
            </a:r>
          </a:p>
          <a:p>
            <a:pPr marL="0" indent="0" algn="just">
              <a:lnSpc>
                <a:spcPct val="107000"/>
              </a:lnSpc>
              <a:spcBef>
                <a:spcPts val="2400"/>
              </a:spcBef>
              <a:spcAft>
                <a:spcPts val="1000"/>
              </a:spcAft>
              <a:buNone/>
            </a:pPr>
            <a:endParaRPr lang="sl-SI" sz="2600" kern="0" noProof="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endParaRPr lang="sl-SI" sz="1800" noProof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171004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B8981-CC4E-1BEA-2E5F-0205FDF0A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noProof="0" dirty="0">
                <a:latin typeface="Univerza Sans" panose="00000600000000000000"/>
                <a:cs typeface="Arial" panose="020B0604020202020204" pitchFamily="34" charset="0"/>
              </a:rPr>
              <a:t>Normativni okvir raziskovanja v Sloveniji – 2. del</a:t>
            </a:r>
            <a:endParaRPr lang="sl-SI" noProof="0" dirty="0">
              <a:latin typeface="Univerza Sans" panose="0000060000000000000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FFE23-AFF1-59E8-A387-6FC1B07C2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spcAft>
                <a:spcPts val="600"/>
              </a:spcAft>
            </a:pPr>
            <a:r>
              <a:rPr lang="sl-SI" noProof="0" dirty="0">
                <a:latin typeface="Univerza Sans" panose="00000600000000000000"/>
                <a:cs typeface="Arial" panose="020B0604020202020204" pitchFamily="34" charset="0"/>
              </a:rPr>
              <a:t>Tudi ARIS kot glavni ‘financer’ znanstvenoraziskovalne aktivnosti je sprejel številne ukrepe, ki so njegove pravilnike in metodologije uskladili z </a:t>
            </a:r>
            <a:r>
              <a:rPr lang="sl-SI" sz="2800" noProof="0" dirty="0" err="1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ZZrID</a:t>
            </a:r>
            <a:r>
              <a:rPr lang="sl-SI" sz="2800" noProof="0" dirty="0">
                <a:effectLst/>
                <a:latin typeface="Univerza Sans" panose="00000600000000000000"/>
                <a:ea typeface="Times New Roman" panose="02020603050405020304" pitchFamily="18" charset="0"/>
                <a:cs typeface="Arial" panose="020B0604020202020204" pitchFamily="34" charset="0"/>
              </a:rPr>
              <a:t> in ReZrIS30; mdr.: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sl-SI" noProof="0" dirty="0">
                <a:latin typeface="Univerza Sans" panose="00000600000000000000"/>
                <a:cs typeface="Arial" panose="020B0604020202020204" pitchFamily="34" charset="0"/>
              </a:rPr>
              <a:t>25. 10. 2024: objavljena dopolnitev dokumenta </a:t>
            </a:r>
            <a:r>
              <a:rPr lang="sl-SI" i="1" noProof="0" dirty="0">
                <a:effectLst/>
                <a:latin typeface="Univerza Sans" panose="00000600000000000000"/>
                <a:cs typeface="Arial" panose="020B0604020202020204" pitchFamily="34" charset="0"/>
              </a:rPr>
              <a:t>Splošni akt o spremembah in dopolnitvah Splošnega akta o postopkih (so)financiranja in ocenjevanja ter spremljanju izvajanja znanstvenoraziskovalne dejavnosti.</a:t>
            </a:r>
            <a:endParaRPr lang="sl-SI" i="1" noProof="0" dirty="0">
              <a:latin typeface="Univerza Sans" panose="00000600000000000000"/>
              <a:cs typeface="Arial" panose="020B0604020202020204" pitchFamily="34" charset="0"/>
            </a:endParaRP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sl-SI" noProof="0" dirty="0">
                <a:latin typeface="Univerza Sans" panose="00000600000000000000"/>
                <a:cs typeface="Arial" panose="020B0604020202020204" pitchFamily="34" charset="0"/>
              </a:rPr>
              <a:t>25. 10. 2024: objavljen (decembra 2024 pa posodobljen) </a:t>
            </a:r>
            <a:r>
              <a:rPr lang="sl-SI" i="1" noProof="0" dirty="0">
                <a:effectLst/>
                <a:latin typeface="Univerza Sans" panose="00000600000000000000"/>
                <a:cs typeface="Arial" panose="020B0604020202020204" pitchFamily="34" charset="0"/>
              </a:rPr>
              <a:t>Splošni akt o raziskovalnih nazivih.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sl-SI" i="0" noProof="0" dirty="0">
                <a:effectLst/>
                <a:latin typeface="Univerza Sans" panose="00000600000000000000"/>
                <a:cs typeface="Arial" panose="020B0604020202020204" pitchFamily="34" charset="0"/>
              </a:rPr>
              <a:t>17. 1. 2025: objavljen </a:t>
            </a:r>
            <a:r>
              <a:rPr lang="sl-SI" i="1" noProof="0" dirty="0">
                <a:effectLst/>
                <a:latin typeface="Univerza Sans" panose="00000600000000000000"/>
                <a:cs typeface="Arial" panose="020B0604020202020204" pitchFamily="34" charset="0"/>
              </a:rPr>
              <a:t>Splošni akt o spremembah in dopolnitvah Splošnega akta o stabilnem financiranju znanstvenoraziskovalne dejavnosti.</a:t>
            </a:r>
          </a:p>
          <a:p>
            <a:endParaRPr lang="sl-SI" b="1" i="0" noProof="0" dirty="0">
              <a:solidFill>
                <a:srgbClr val="313966"/>
              </a:solidFill>
              <a:effectLst/>
              <a:latin typeface="Univerza Sans" panose="00000600000000000000"/>
            </a:endParaRPr>
          </a:p>
          <a:p>
            <a:endParaRPr lang="sl-SI" b="1" i="0" noProof="0" dirty="0">
              <a:solidFill>
                <a:srgbClr val="313966"/>
              </a:solidFill>
              <a:effectLst/>
              <a:latin typeface="Univerza Sans" panose="00000600000000000000"/>
            </a:endParaRPr>
          </a:p>
          <a:p>
            <a:endParaRPr lang="sl-SI" noProof="0" dirty="0">
              <a:latin typeface="Univerza Sans" panose="00000600000000000000"/>
            </a:endParaRPr>
          </a:p>
        </p:txBody>
      </p:sp>
      <p:sp>
        <p:nvSpPr>
          <p:cNvPr id="4" name="AutoShape 2" descr="Arrs Logo">
            <a:extLst>
              <a:ext uri="{FF2B5EF4-FFF2-40B4-BE49-F238E27FC236}">
                <a16:creationId xmlns:a16="http://schemas.microsoft.com/office/drawing/2014/main" id="{2AEDC008-D71C-ED92-888D-A19289B446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E35450-AA27-4325-3CF6-E1F8B18904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732" y="5874652"/>
            <a:ext cx="2550268" cy="618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80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B3FA0-1253-24A0-007F-75CEBA9F9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b="1" noProof="0" dirty="0">
                <a:latin typeface="Univerza Sans" panose="00000600000000000000"/>
                <a:cs typeface="Arial" panose="020B0604020202020204" pitchFamily="34" charset="0"/>
              </a:rPr>
              <a:t>Nekaj statističnih podatkov o vlaganju v znanost oz. R&amp;R: GERD/BIRR</a:t>
            </a:r>
          </a:p>
        </p:txBody>
      </p:sp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403365C9-BC0F-B536-9550-EF04CFAB1BF7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49055140"/>
              </p:ext>
            </p:extLst>
          </p:nvPr>
        </p:nvGraphicFramePr>
        <p:xfrm>
          <a:off x="838200" y="1690688"/>
          <a:ext cx="10515600" cy="4424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27656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F051-1548-F540-1486-C70CF473F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C865B-0190-FDD9-13A5-A69324463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b="1" noProof="0" dirty="0">
                <a:latin typeface="Univerza Sans" panose="00000600000000000000"/>
                <a:cs typeface="Arial" panose="020B0604020202020204" pitchFamily="34" charset="0"/>
              </a:rPr>
              <a:t>Nekaj statističnih podatkov o vlaganju v R&amp;R – 1. </a:t>
            </a:r>
            <a:r>
              <a:rPr lang="sl-SI" b="1" dirty="0">
                <a:latin typeface="Univerza Sans" panose="00000600000000000000"/>
                <a:cs typeface="Arial" panose="020B0604020202020204" pitchFamily="34" charset="0"/>
              </a:rPr>
              <a:t>del</a:t>
            </a:r>
            <a:endParaRPr lang="sl-SI" dirty="0">
              <a:latin typeface="Univerza Sans" panose="00000600000000000000"/>
            </a:endParaRPr>
          </a:p>
        </p:txBody>
      </p:sp>
      <p:graphicFrame>
        <p:nvGraphicFramePr>
          <p:cNvPr id="15" name="Grafikon 14">
            <a:extLst>
              <a:ext uri="{FF2B5EF4-FFF2-40B4-BE49-F238E27FC236}">
                <a16:creationId xmlns:a16="http://schemas.microsoft.com/office/drawing/2014/main" id="{369AB081-EE11-B85B-4C94-F3700A0DA65D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74541674"/>
              </p:ext>
            </p:extLst>
          </p:nvPr>
        </p:nvGraphicFramePr>
        <p:xfrm>
          <a:off x="6096000" y="1960562"/>
          <a:ext cx="5976000" cy="401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Grafikon 15">
            <a:extLst>
              <a:ext uri="{FF2B5EF4-FFF2-40B4-BE49-F238E27FC236}">
                <a16:creationId xmlns:a16="http://schemas.microsoft.com/office/drawing/2014/main" id="{28852213-CBCD-7247-DB5B-2B1F5AD308B8}"/>
              </a:ext>
            </a:extLst>
          </p:cNvPr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222448"/>
              </p:ext>
            </p:extLst>
          </p:nvPr>
        </p:nvGraphicFramePr>
        <p:xfrm>
          <a:off x="120000" y="1948639"/>
          <a:ext cx="5976000" cy="401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D865A2AD-638B-96ED-1C48-A6F060D744DF}"/>
              </a:ext>
            </a:extLst>
          </p:cNvPr>
          <p:cNvSpPr txBox="1"/>
          <p:nvPr/>
        </p:nvSpPr>
        <p:spPr>
          <a:xfrm>
            <a:off x="2865377" y="6069603"/>
            <a:ext cx="60943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1200" dirty="0">
                <a:latin typeface="Univerza Sans" panose="00000600000000000000"/>
              </a:rPr>
              <a:t>Vir: Eurostat, 27. 1. 2025</a:t>
            </a:r>
          </a:p>
        </p:txBody>
      </p:sp>
    </p:spTree>
    <p:extLst>
      <p:ext uri="{BB962C8B-B14F-4D97-AF65-F5344CB8AC3E}">
        <p14:creationId xmlns:p14="http://schemas.microsoft.com/office/powerpoint/2010/main" val="4111382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C7B98-7C9F-F941-7745-CC12B48EA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b="1" noProof="0" dirty="0">
                <a:latin typeface="Univerza Sans" panose="00000600000000000000"/>
                <a:cs typeface="Arial" panose="020B0604020202020204" pitchFamily="34" charset="0"/>
              </a:rPr>
              <a:t>Nekaj statističnih podatkov o vlaganju v R&amp;R – 2. del</a:t>
            </a:r>
            <a:endParaRPr lang="sl-SI" dirty="0">
              <a:latin typeface="Univerza Sans" panose="00000600000000000000"/>
            </a:endParaRP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BAC5F2BE-DBDF-80EA-8198-8EACCE8504F7}"/>
              </a:ext>
            </a:extLst>
          </p:cNvPr>
          <p:cNvSpPr txBox="1"/>
          <p:nvPr/>
        </p:nvSpPr>
        <p:spPr>
          <a:xfrm>
            <a:off x="2865377" y="6069603"/>
            <a:ext cx="60943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1200" dirty="0">
                <a:latin typeface="Univerza Sans" panose="00000600000000000000"/>
              </a:rPr>
              <a:t>Vir: Eurostat, 27. 1. 2025</a:t>
            </a:r>
          </a:p>
        </p:txBody>
      </p:sp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74841402-E2E0-4C5C-B946-A208CCDBDC75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69629781"/>
              </p:ext>
            </p:extLst>
          </p:nvPr>
        </p:nvGraphicFramePr>
        <p:xfrm>
          <a:off x="120000" y="1690688"/>
          <a:ext cx="5976000" cy="401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BE55A9E9-EFDA-4419-804F-2250961399DF}"/>
              </a:ext>
            </a:extLst>
          </p:cNvPr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13396873"/>
              </p:ext>
            </p:extLst>
          </p:nvPr>
        </p:nvGraphicFramePr>
        <p:xfrm>
          <a:off x="6096000" y="1690688"/>
          <a:ext cx="5976000" cy="401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39055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A8C6C51-42DB-6B82-0D27-A4F27B30DE52}"/>
              </a:ext>
            </a:extLst>
          </p:cNvPr>
          <p:cNvSpPr txBox="1">
            <a:spLocks/>
          </p:cNvSpPr>
          <p:nvPr/>
        </p:nvSpPr>
        <p:spPr>
          <a:xfrm>
            <a:off x="914400" y="4190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b="1" dirty="0">
                <a:latin typeface="Univerza Sans" panose="00000600000000000000"/>
                <a:cs typeface="Arial" panose="020B0604020202020204" pitchFamily="34" charset="0"/>
              </a:rPr>
              <a:t>Nekaj statističnih podatkov o človeških virih v R&amp;R – 1. del</a:t>
            </a:r>
            <a:r>
              <a:rPr lang="en-GB" b="1" dirty="0">
                <a:latin typeface="Univerza Sans" panose="00000600000000000000"/>
                <a:cs typeface="Arial" panose="020B0604020202020204" pitchFamily="34" charset="0"/>
              </a:rPr>
              <a:t> (</a:t>
            </a:r>
            <a:r>
              <a:rPr lang="en-GB" b="1" dirty="0" err="1">
                <a:latin typeface="Univerza Sans" panose="00000600000000000000"/>
                <a:cs typeface="Arial" panose="020B0604020202020204" pitchFamily="34" charset="0"/>
              </a:rPr>
              <a:t>vsi</a:t>
            </a:r>
            <a:r>
              <a:rPr lang="en-GB" b="1" dirty="0">
                <a:latin typeface="Univerza Sans" panose="00000600000000000000"/>
                <a:cs typeface="Arial" panose="020B0604020202020204" pitchFamily="34" charset="0"/>
              </a:rPr>
              <a:t> </a:t>
            </a:r>
            <a:r>
              <a:rPr lang="en-GB" b="1" dirty="0" err="1">
                <a:latin typeface="Univerza Sans" panose="00000600000000000000"/>
                <a:cs typeface="Arial" panose="020B0604020202020204" pitchFamily="34" charset="0"/>
              </a:rPr>
              <a:t>zaposleni</a:t>
            </a:r>
            <a:r>
              <a:rPr lang="en-GB" b="1" dirty="0">
                <a:latin typeface="Univerza Sans" panose="00000600000000000000"/>
                <a:cs typeface="Arial" panose="020B0604020202020204" pitchFamily="34" charset="0"/>
              </a:rPr>
              <a:t>)</a:t>
            </a:r>
            <a:endParaRPr lang="sl-SI" dirty="0">
              <a:latin typeface="Univerza Sans" panose="00000600000000000000"/>
            </a:endParaRPr>
          </a:p>
        </p:txBody>
      </p:sp>
      <p:graphicFrame>
        <p:nvGraphicFramePr>
          <p:cNvPr id="14" name="Grafikon 13">
            <a:extLst>
              <a:ext uri="{FF2B5EF4-FFF2-40B4-BE49-F238E27FC236}">
                <a16:creationId xmlns:a16="http://schemas.microsoft.com/office/drawing/2014/main" id="{59E46B9D-EAE4-4E39-9F6E-790C5297C9FD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26733329"/>
              </p:ext>
            </p:extLst>
          </p:nvPr>
        </p:nvGraphicFramePr>
        <p:xfrm>
          <a:off x="244299" y="1886211"/>
          <a:ext cx="5976000" cy="401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afikon 14">
            <a:extLst>
              <a:ext uri="{FF2B5EF4-FFF2-40B4-BE49-F238E27FC236}">
                <a16:creationId xmlns:a16="http://schemas.microsoft.com/office/drawing/2014/main" id="{AA3CB63F-59C5-4FA7-AF2D-00A2535D2404}"/>
              </a:ext>
            </a:extLst>
          </p:cNvPr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17661286"/>
              </p:ext>
            </p:extLst>
          </p:nvPr>
        </p:nvGraphicFramePr>
        <p:xfrm>
          <a:off x="5971701" y="1886211"/>
          <a:ext cx="5976000" cy="401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91FC7479-3635-A95A-9CC2-31EFDD0263B4}"/>
              </a:ext>
            </a:extLst>
          </p:cNvPr>
          <p:cNvSpPr txBox="1"/>
          <p:nvPr/>
        </p:nvSpPr>
        <p:spPr>
          <a:xfrm>
            <a:off x="2865377" y="6069603"/>
            <a:ext cx="60943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1200" dirty="0">
                <a:latin typeface="Univerza Sans" panose="00000600000000000000"/>
              </a:rPr>
              <a:t>Vir: Eurostat, 27. 1. 2025</a:t>
            </a:r>
          </a:p>
        </p:txBody>
      </p:sp>
    </p:spTree>
    <p:extLst>
      <p:ext uri="{BB962C8B-B14F-4D97-AF65-F5344CB8AC3E}">
        <p14:creationId xmlns:p14="http://schemas.microsoft.com/office/powerpoint/2010/main" val="214645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ACC8F-FAF6-697C-CC67-E80A3B93D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D945D59-7E95-8FD2-05D4-9FD738B62FA1}"/>
              </a:ext>
            </a:extLst>
          </p:cNvPr>
          <p:cNvSpPr txBox="1">
            <a:spLocks/>
          </p:cNvSpPr>
          <p:nvPr/>
        </p:nvSpPr>
        <p:spPr>
          <a:xfrm>
            <a:off x="914400" y="41906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b="1" dirty="0">
                <a:latin typeface="Univerza Sans" panose="00000600000000000000"/>
                <a:cs typeface="Arial" panose="020B0604020202020204" pitchFamily="34" charset="0"/>
              </a:rPr>
              <a:t>Nekaj statističnih podatkov o človeških virih v R&amp;R – 2. del</a:t>
            </a:r>
            <a:r>
              <a:rPr lang="en-GB" b="1" dirty="0">
                <a:latin typeface="Univerza Sans" panose="00000600000000000000"/>
                <a:cs typeface="Arial" panose="020B0604020202020204" pitchFamily="34" charset="0"/>
              </a:rPr>
              <a:t> (</a:t>
            </a:r>
            <a:r>
              <a:rPr lang="en-GB" b="1" dirty="0" err="1">
                <a:latin typeface="Univerza Sans" panose="00000600000000000000"/>
                <a:cs typeface="Arial" panose="020B0604020202020204" pitchFamily="34" charset="0"/>
              </a:rPr>
              <a:t>raziskovalci</a:t>
            </a:r>
            <a:r>
              <a:rPr lang="en-GB" b="1" dirty="0">
                <a:latin typeface="Univerza Sans" panose="00000600000000000000"/>
                <a:cs typeface="Arial" panose="020B0604020202020204" pitchFamily="34" charset="0"/>
              </a:rPr>
              <a:t>)</a:t>
            </a:r>
            <a:endParaRPr lang="sl-SI" dirty="0">
              <a:latin typeface="Univerza Sans" panose="00000600000000000000"/>
            </a:endParaRP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99F0B1B5-4579-86B0-DA82-6D8EBC62EEAA}"/>
              </a:ext>
            </a:extLst>
          </p:cNvPr>
          <p:cNvSpPr txBox="1"/>
          <p:nvPr/>
        </p:nvSpPr>
        <p:spPr>
          <a:xfrm>
            <a:off x="2865377" y="6069603"/>
            <a:ext cx="60943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1200" dirty="0">
                <a:latin typeface="Univerza Sans" panose="00000600000000000000"/>
              </a:rPr>
              <a:t>Vir: Eurostat, 27. 1. 2025</a:t>
            </a:r>
          </a:p>
        </p:txBody>
      </p:sp>
      <p:graphicFrame>
        <p:nvGraphicFramePr>
          <p:cNvPr id="2" name="Grafikon 1">
            <a:extLst>
              <a:ext uri="{FF2B5EF4-FFF2-40B4-BE49-F238E27FC236}">
                <a16:creationId xmlns:a16="http://schemas.microsoft.com/office/drawing/2014/main" id="{C7B6F1E5-59A5-4EF5-B90E-4D0E3E2450C2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00479871"/>
              </p:ext>
            </p:extLst>
          </p:nvPr>
        </p:nvGraphicFramePr>
        <p:xfrm>
          <a:off x="360516" y="1833251"/>
          <a:ext cx="5976000" cy="401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C8D4AA51-56BE-4844-871A-C012FC6AC1DE}"/>
              </a:ext>
            </a:extLst>
          </p:cNvPr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9837301"/>
              </p:ext>
            </p:extLst>
          </p:nvPr>
        </p:nvGraphicFramePr>
        <p:xfrm>
          <a:off x="5855484" y="1833251"/>
          <a:ext cx="5976000" cy="4010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86815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BC9A4-F759-F6CF-048C-EAB2B9585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>
                <a:latin typeface="Univerza Sans" panose="00000600000000000000"/>
                <a:cs typeface="Arial" panose="020B0604020202020204" pitchFamily="34" charset="0"/>
              </a:rPr>
              <a:t>Pri-/odseljevanje oseb z doktoratom: 2011–2021</a:t>
            </a:r>
            <a:endParaRPr lang="sl-SI" dirty="0">
              <a:latin typeface="Univerza Sans" panose="0000060000000000000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5A22C6-E2B8-C66D-BB51-4F38E8ECE3A7}"/>
              </a:ext>
            </a:extLst>
          </p:cNvPr>
          <p:cNvSpPr txBox="1"/>
          <p:nvPr/>
        </p:nvSpPr>
        <p:spPr>
          <a:xfrm>
            <a:off x="7418923" y="6308209"/>
            <a:ext cx="4373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latin typeface="Univerza Sans" panose="00000600000000000000"/>
              </a:rPr>
              <a:t>Vir: Lukšič Hacin</a:t>
            </a:r>
            <a:r>
              <a:rPr lang="en-GB" dirty="0"/>
              <a:t> &amp; </a:t>
            </a:r>
            <a:r>
              <a:rPr lang="sl-SI" dirty="0">
                <a:latin typeface="Univerza Sans" panose="00000600000000000000"/>
              </a:rPr>
              <a:t>Vižintin</a:t>
            </a:r>
            <a:r>
              <a:rPr lang="en-GB" dirty="0"/>
              <a:t> (9. 1. 2025)</a:t>
            </a:r>
            <a:endParaRPr lang="sl-SI" dirty="0">
              <a:latin typeface="Univerza Sans" panose="00000600000000000000"/>
            </a:endParaRPr>
          </a:p>
        </p:txBody>
      </p:sp>
      <p:graphicFrame>
        <p:nvGraphicFramePr>
          <p:cNvPr id="7" name="Predmet 6">
            <a:extLst>
              <a:ext uri="{FF2B5EF4-FFF2-40B4-BE49-F238E27FC236}">
                <a16:creationId xmlns:a16="http://schemas.microsoft.com/office/drawing/2014/main" id="{48F64E21-C5E2-ABD4-6169-62E490B544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48611"/>
              </p:ext>
            </p:extLst>
          </p:nvPr>
        </p:nvGraphicFramePr>
        <p:xfrm>
          <a:off x="6257621" y="1819275"/>
          <a:ext cx="5764212" cy="160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66396" imgH="1612618" progId="Word.Document.12">
                  <p:embed/>
                </p:oleObj>
              </mc:Choice>
              <mc:Fallback>
                <p:oleObj name="Document" r:id="rId2" imgW="5766396" imgH="1612618" progId="Word.Document.12">
                  <p:embed/>
                  <p:pic>
                    <p:nvPicPr>
                      <p:cNvPr id="7" name="Predmet 6">
                        <a:extLst>
                          <a:ext uri="{FF2B5EF4-FFF2-40B4-BE49-F238E27FC236}">
                            <a16:creationId xmlns:a16="http://schemas.microsoft.com/office/drawing/2014/main" id="{48F64E21-C5E2-ABD4-6169-62E490B544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57621" y="1819275"/>
                        <a:ext cx="5764212" cy="160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Content Placeholder 9" descr="A screenshot of a white sheet with numbers and red text&#10;&#10;Description automatically generated">
            <a:extLst>
              <a:ext uri="{FF2B5EF4-FFF2-40B4-BE49-F238E27FC236}">
                <a16:creationId xmlns:a16="http://schemas.microsoft.com/office/drawing/2014/main" id="{0A8B38BA-EDED-D703-5B8B-90BF594C18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" r="5359"/>
          <a:stretch/>
        </p:blipFill>
        <p:spPr>
          <a:xfrm>
            <a:off x="974386" y="2954984"/>
            <a:ext cx="5845107" cy="3255948"/>
          </a:xfrm>
          <a:prstGeom prst="rect">
            <a:avLst/>
          </a:prstGeom>
          <a:effectLst>
            <a:outerShdw blurRad="50800" dist="508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34972498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008AE3CA_EC3D_4D80_B7BD_5123558DB6F7&quot;,&quot;SourceFullName&quot;:&quot;C:\\Users\\Klemen\\Documents\\WORK\\CRP-FDV-2024\\rd_e_gerdfund__custom_15089356_spreadsheet.xlsx&quot;,&quot;LastUpdate&quot;:&quot;2025-01-27 10:47 AM&quot;,&quot;UpdatedBy&quot;:&quot;Klemen&quot;,&quot;IsLinked&quot;:false,&quot;IsBrokenLink&quot;:false,&quot;Type&quot;:1,&quot;ShapeId&quot;:0,&quot;WorksheetName&quot;:null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37295763_A5DE_4E73_BC84_51FBC0948869&quot;,&quot;SourceFullName&quot;:&quot;C:\\Users\\Klemen\\Documents\\WORK\\CRP-FDV-2024\\rd_e_gerdfund__custom_15089356_spreadsheet.xlsx&quot;,&quot;LastUpdate&quot;:&quot;2025-01-27 12:28 PM&quot;,&quot;UpdatedBy&quot;:&quot;Klemen&quot;,&quot;IsLinked&quot;:false,&quot;IsBrokenLink&quot;:false,&quot;Type&quot;:1,&quot;ShapeId&quot;:0,&quot;WorksheetName&quot;:null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143EDCC0_E7E6_4E25_824F_ACD18D3792EA&quot;,&quot;SourceFullName&quot;:&quot;C:\\Users\\Klemen\\Documents\\WORK\\CRP-FDV-2024\\rd_e_gerdfund__custom_15089356_spreadsheet.xlsx&quot;,&quot;LastUpdate&quot;:&quot;2025-01-27 12:30 PM&quot;,&quot;UpdatedBy&quot;:&quot;Klemen&quot;,&quot;IsLinked&quot;:false,&quot;IsBrokenLink&quot;:false,&quot;Type&quot;:1,&quot;ShapeId&quot;:0,&quot;WorksheetName&quot;:null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6452AEC5_9E90_4DE1_807D_4981A5BBA233&quot;,&quot;SourceFullName&quot;:&quot;C:\\Users\\Klemen\\Documents\\WORK\\CRP-FDV-2024\\rd_e_gerdfund__custom_15089356_spreadsheet.xlsx&quot;,&quot;LastUpdate&quot;:&quot;2025-01-27 6:05 PM&quot;,&quot;UpdatedBy&quot;:&quot;Klemen&quot;,&quot;IsLinked&quot;:false,&quot;IsBrokenLink&quot;:false,&quot;Type&quot;:1,&quot;ShapeId&quot;:0,&quot;WorksheetName&quot;:null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06D60F28_69AF_40F4_ABEE_0F02E2552DAE&quot;,&quot;SourceFullName&quot;:&quot;C:\\Users\\Klemen\\Documents\\WORK\\CRP-FDV-2024\\rd_e_gerdfund__custom_15089356_spreadsheet.xlsx&quot;,&quot;LastUpdate&quot;:&quot;2025-01-27 6:08 PM&quot;,&quot;UpdatedBy&quot;:&quot;Klemen&quot;,&quot;IsLinked&quot;:false,&quot;IsBrokenLink&quot;:false,&quot;Type&quot;:1,&quot;ShapeId&quot;:0,&quot;WorksheetName&quot;:null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C2DF3DF7_DE1D_4D79_8EA7_DB5724BEF547&quot;,&quot;SourceFullName&quot;:&quot;C:\\Users\\Klemen\\Downloads\\rd_p_persocc__custom_15152561_spreadsheet.xlsx&quot;,&quot;LastUpdate&quot;:&quot;2025-01-27 12:08 PM&quot;,&quot;UpdatedBy&quot;:&quot;Klemen&quot;,&quot;IsLinked&quot;:false,&quot;IsBrokenLink&quot;:false,&quot;Type&quot;:1,&quot;ShapeId&quot;:0,&quot;WorksheetName&quot;:null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C11B62A5_B6B6_4F2C_A8CF_313B27F769BD&quot;,&quot;SourceFullName&quot;:&quot;C:\\Users\\Klemen\\Downloads\\rd_p_persocc__custom_15152561_spreadsheet.xlsx&quot;,&quot;LastUpdate&quot;:&quot;2025-01-27 12:08 PM&quot;,&quot;UpdatedBy&quot;:&quot;Klemen&quot;,&quot;IsLinked&quot;:false,&quot;IsBrokenLink&quot;:false,&quot;Type&quot;:1,&quot;ShapeId&quot;:0,&quot;WorksheetName&quot;:null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AAC3CC84_3204_401C_AB12_6371759112FA&quot;,&quot;SourceFullName&quot;:&quot;C:\\Users\\Klemen\\Documents\\WORK\\CRP-FDV-2024\\rd_p_persocc__custom_15152561_spreadsheet.xlsx&quot;,&quot;LastUpdate&quot;:&quot;2025-01-27 12:51 PM&quot;,&quot;UpdatedBy&quot;:&quot;Klemen&quot;,&quot;IsLinked&quot;:false,&quot;IsBrokenLink&quot;:false,&quot;Type&quot;:1,&quot;ShapeId&quot;:0,&quot;WorksheetName&quot;:null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POWER_USER_LINK_F2594243_ABA8_4BF8_84E8_7907DCF7D34E&quot;,&quot;SourceFullName&quot;:&quot;C:\\Users\\Klemen\\Documents\\WORK\\CRP-FDV-2024\\rd_p_persocc__custom_15152561_spreadsheet.xlsx&quot;,&quot;LastUpdate&quot;:&quot;2025-01-27 12:51 PM&quot;,&quot;UpdatedBy&quot;:&quot;Klemen&quot;,&quot;IsLinked&quot;:false,&quot;IsBrokenLink&quot;:false,&quot;Type&quot;:1,&quot;ShapeId&quot;:0,&quot;WorksheetName&quot;:null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546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Univerza Sans</vt:lpstr>
      <vt:lpstr>Office Theme</vt:lpstr>
      <vt:lpstr>Document</vt:lpstr>
      <vt:lpstr>       PREDAVANJE, RAZPRAVA IN DELAVNICA  O IZZIVIH KARIERNIH POTI  RAZISKOVALK IN RAZISKOVALCEV  NA SLOVENSKEM </vt:lpstr>
      <vt:lpstr>Normativni okvir raziskovanja v Sloveniji – 1. del</vt:lpstr>
      <vt:lpstr>Normativni okvir raziskovanja v Sloveniji – 2. del</vt:lpstr>
      <vt:lpstr>Nekaj statističnih podatkov o vlaganju v znanost oz. R&amp;R: GERD/BIRR</vt:lpstr>
      <vt:lpstr>Nekaj statističnih podatkov o vlaganju v R&amp;R – 1. del</vt:lpstr>
      <vt:lpstr>Nekaj statističnih podatkov o vlaganju v R&amp;R – 2. del</vt:lpstr>
      <vt:lpstr>PowerPoint Presentation</vt:lpstr>
      <vt:lpstr>PowerPoint Presentation</vt:lpstr>
      <vt:lpstr>Pri-/odseljevanje oseb z doktoratom: 2011–2021</vt:lpstr>
      <vt:lpstr>Delavnica: razdelitev po skupinah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RAZPRAVA IN DELAVNICA O IZZIVIHKARIERNIH POTI RAZISKOVALK IN RAZISKOVALCEV NA SLOVENSKEM</dc:title>
  <dc:creator>Pegan, Ana</dc:creator>
  <cp:lastModifiedBy>User</cp:lastModifiedBy>
  <cp:revision>16</cp:revision>
  <dcterms:created xsi:type="dcterms:W3CDTF">2025-01-14T10:53:06Z</dcterms:created>
  <dcterms:modified xsi:type="dcterms:W3CDTF">2025-01-29T14:07:57Z</dcterms:modified>
</cp:coreProperties>
</file>