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7" r:id="rId2"/>
    <p:sldId id="297" r:id="rId3"/>
    <p:sldId id="267" r:id="rId4"/>
    <p:sldId id="301" r:id="rId5"/>
    <p:sldId id="314" r:id="rId6"/>
    <p:sldId id="313" r:id="rId7"/>
    <p:sldId id="275" r:id="rId8"/>
    <p:sldId id="298" r:id="rId9"/>
    <p:sldId id="300" r:id="rId10"/>
    <p:sldId id="309" r:id="rId11"/>
    <p:sldId id="315" r:id="rId12"/>
    <p:sldId id="311" r:id="rId13"/>
    <p:sldId id="310" r:id="rId14"/>
    <p:sldId id="270" r:id="rId15"/>
    <p:sldId id="303" r:id="rId16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ša Bučar" initials="NB" lastIdx="10" clrIdx="0">
    <p:extLst>
      <p:ext uri="{19B8F6BF-5375-455C-9EA6-DF929625EA0E}">
        <p15:presenceInfo xmlns:p15="http://schemas.microsoft.com/office/powerpoint/2012/main" userId="S-1-5-21-2357153150-1065032559-2828809875-114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DDDDD"/>
    <a:srgbClr val="25A2D1"/>
    <a:srgbClr val="333333"/>
    <a:srgbClr val="4C4C4E"/>
    <a:srgbClr val="007FAD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78256" autoAdjust="0"/>
  </p:normalViewPr>
  <p:slideViewPr>
    <p:cSldViewPr>
      <p:cViewPr varScale="1">
        <p:scale>
          <a:sx n="68" d="100"/>
          <a:sy n="68" d="100"/>
        </p:scale>
        <p:origin x="112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34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14C7C-990F-4C28-AE2E-2E33CA3DE31C}" type="datetimeFigureOut">
              <a:rPr lang="sl-SI" smtClean="0"/>
              <a:t>8. 09. 2026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D4072-3E06-452D-88B6-5A2E8375638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85446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05208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 smtClean="0"/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74449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IKT-GOSP: Uporaba informacijsko-komunikacijske tehnologije v gospodinjstvih in pri posameznikih</a:t>
            </a:r>
          </a:p>
          <a:p>
            <a:endParaRPr lang="sl-SI" dirty="0" smtClean="0"/>
          </a:p>
          <a:p>
            <a:r>
              <a:rPr lang="sl-SI" dirty="0" smtClean="0"/>
              <a:t>Za analizo</a:t>
            </a:r>
            <a:r>
              <a:rPr lang="sl-SI" baseline="0" dirty="0" smtClean="0"/>
              <a:t> je bilo izbrano raziskovanje </a:t>
            </a:r>
            <a:r>
              <a:rPr lang="sl-SI" dirty="0" smtClean="0"/>
              <a:t>IKT- GOSP,</a:t>
            </a:r>
            <a:r>
              <a:rPr lang="sl-SI" baseline="0" dirty="0" smtClean="0"/>
              <a:t> saj je to prvo raziskovanje, ki bo v produkciji potekalo preko OSA. IKT-GOSP ima dolgo obdobje zbiranja podatkov, kar omogoča lažjo vpeljava intervencij, vključen je tudi anketar (CAPI), kar omogoča bolj </a:t>
            </a:r>
            <a:r>
              <a:rPr lang="sl-SI" baseline="0" dirty="0" err="1" smtClean="0"/>
              <a:t>targetirano</a:t>
            </a:r>
            <a:r>
              <a:rPr lang="sl-SI" baseline="0" dirty="0" smtClean="0"/>
              <a:t> kontaktiranje enot, ki premalo sodelujejo.  Analizo olajša tudi to, da </a:t>
            </a:r>
            <a:r>
              <a:rPr lang="sl-SI" baseline="0" dirty="0" err="1" smtClean="0"/>
              <a:t>proxy</a:t>
            </a:r>
            <a:r>
              <a:rPr lang="sl-SI" baseline="0" dirty="0" smtClean="0"/>
              <a:t> ni dovoljen.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90866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89999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dirty="0" smtClean="0"/>
              <a:t>Porazdelitve nam pokaže dejansko realizacijo. Zaznamo</a:t>
            </a:r>
            <a:r>
              <a:rPr lang="sl-SI" baseline="0" dirty="0" smtClean="0"/>
              <a:t>: večja odstopanja, vidimo dejansko število odgovorov po načinu zbiranja, v kakšni meri je posamezen način zbiranja zastopan. Na grafu so prikazane porazdelitve za spremenljivko izobrazba po koncu zbiranja podatkov. 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31883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Za</a:t>
            </a:r>
            <a:r>
              <a:rPr lang="sl-SI" baseline="0" dirty="0" smtClean="0"/>
              <a:t> </a:t>
            </a:r>
            <a:r>
              <a:rPr lang="sl-SI" dirty="0" smtClean="0"/>
              <a:t>odstopanja</a:t>
            </a:r>
            <a:r>
              <a:rPr lang="sl-SI" baseline="0" dirty="0" smtClean="0"/>
              <a:t> je bolj ustrezno spremljati strukturno usklajenost.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dirty="0" smtClean="0"/>
              <a:t>Orientacijski pragovi za vizualno spremljanje:</a:t>
            </a:r>
            <a:r>
              <a:rPr lang="pl-PL" sz="1200" dirty="0" smtClean="0"/>
              <a:t> </a:t>
            </a:r>
            <a:r>
              <a:rPr lang="sl-SI" sz="1200" dirty="0" smtClean="0"/>
              <a:t>±3 (črtkano) in ±5 (rdeče).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Pragovi niso kriteriji za intervencijo!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59425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Sprotno spremljanje omogoča zgodnje zaznavanje skupin, ki so med respondenti pod- ali </a:t>
            </a:r>
            <a:r>
              <a:rPr lang="sl-SI" dirty="0" err="1" smtClean="0"/>
              <a:t>nadzastopane</a:t>
            </a:r>
            <a:r>
              <a:rPr lang="sl-SI" dirty="0" smtClean="0"/>
              <a:t>.</a:t>
            </a:r>
          </a:p>
          <a:p>
            <a:endParaRPr lang="sl-SI" dirty="0" smtClean="0"/>
          </a:p>
          <a:p>
            <a:r>
              <a:rPr lang="sl-SI" dirty="0" smtClean="0"/>
              <a:t/>
            </a:r>
            <a:br>
              <a:rPr lang="sl-SI" dirty="0" smtClean="0"/>
            </a:br>
            <a:endParaRPr lang="sl-SI" dirty="0" smtClean="0"/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43771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baseline="0" dirty="0" smtClean="0"/>
          </a:p>
          <a:p>
            <a:r>
              <a:rPr lang="sl-SI" dirty="0" smtClean="0"/>
              <a:t>Veliko trenutno odstopanje še ne pomeni potrebe po intervenciji – pomembno je, ali odstopanje sledi pričakovanemu poteku zbiranja.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8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2205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9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93394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dirty="0" smtClean="0"/>
              <a:t>Primerjava s pričakovanim stanjem v trenutni fazi zbiranja</a:t>
            </a:r>
          </a:p>
          <a:p>
            <a:endParaRPr lang="sl-SI" dirty="0" smtClean="0"/>
          </a:p>
          <a:p>
            <a:r>
              <a:rPr lang="sl-SI" dirty="0" smtClean="0"/>
              <a:t>Prikaz se začne z </a:t>
            </a:r>
            <a:r>
              <a:rPr lang="sl-SI" b="1" dirty="0" smtClean="0"/>
              <a:t>10. dnem zbiranja</a:t>
            </a:r>
            <a:r>
              <a:rPr lang="sl-SI" dirty="0" smtClean="0"/>
              <a:t>, ko so rezultati stabilnejši.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dirty="0" smtClean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11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25821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sl-SI" altLang="sl-SI" sz="1200" b="1" dirty="0" err="1" smtClean="0">
                <a:latin typeface="Arial" panose="020B0604020202020204" pitchFamily="34" charset="0"/>
              </a:rPr>
              <a:t>Responsive</a:t>
            </a:r>
            <a:r>
              <a:rPr lang="sl-SI" altLang="sl-SI" sz="1200" b="1" dirty="0" smtClean="0">
                <a:latin typeface="Arial" panose="020B0604020202020204" pitchFamily="34" charset="0"/>
              </a:rPr>
              <a:t> monitoring = diagnostika</a:t>
            </a:r>
            <a:r>
              <a:rPr lang="sl-SI" altLang="sl-SI" sz="1200" dirty="0" smtClean="0">
                <a:latin typeface="Arial" panose="020B0604020202020204" pitchFamily="34" charset="0"/>
              </a:rPr>
              <a:t/>
            </a:r>
            <a:br>
              <a:rPr lang="sl-SI" altLang="sl-SI" sz="1200" dirty="0" smtClean="0">
                <a:latin typeface="Arial" panose="020B0604020202020204" pitchFamily="34" charset="0"/>
              </a:rPr>
            </a:br>
            <a:r>
              <a:rPr lang="sl-SI" altLang="sl-SI" sz="1200" b="1" dirty="0" err="1" smtClean="0">
                <a:latin typeface="Arial" panose="020B0604020202020204" pitchFamily="34" charset="0"/>
              </a:rPr>
              <a:t>Adaptive</a:t>
            </a:r>
            <a:r>
              <a:rPr lang="sl-SI" altLang="sl-SI" sz="1200" b="1" dirty="0" smtClean="0">
                <a:latin typeface="Arial" panose="020B0604020202020204" pitchFamily="34" charset="0"/>
              </a:rPr>
              <a:t> design = odločanje in prilagajanje zbiranja na podlagi diagnostike</a:t>
            </a:r>
            <a:endParaRPr lang="sl-SI" altLang="sl-SI" sz="1200" dirty="0" smtClean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200" b="1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</a:rPr>
              <a:t>responsive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monitoring</a:t>
            </a:r>
            <a:r>
              <a:rPr kumimoji="0" lang="sl-SI" altLang="sl-SI" sz="12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ni isto kot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</a:rPr>
              <a:t>responsive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sl-SI" altLang="sl-SI" sz="1200" b="1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</a:rPr>
              <a:t>survey</a:t>
            </a:r>
            <a:r>
              <a:rPr kumimoji="0" lang="sl-SI" altLang="sl-SI" sz="12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design</a:t>
            </a:r>
            <a:r>
              <a:rPr kumimoji="0" lang="sl-SI" altLang="sl-SI" sz="12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, ker slednje ni samo monitoring.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2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dirty="0" err="1" smtClean="0"/>
              <a:t>responsive</a:t>
            </a:r>
            <a:r>
              <a:rPr lang="sl-SI" dirty="0" smtClean="0"/>
              <a:t> </a:t>
            </a:r>
            <a:r>
              <a:rPr lang="sl-SI" dirty="0" err="1" smtClean="0"/>
              <a:t>survey</a:t>
            </a:r>
            <a:r>
              <a:rPr lang="sl-SI" dirty="0" smtClean="0"/>
              <a:t> design je </a:t>
            </a:r>
            <a:r>
              <a:rPr lang="sl-SI" b="1" dirty="0" smtClean="0"/>
              <a:t>poseben primer </a:t>
            </a:r>
            <a:r>
              <a:rPr lang="sl-SI" b="1" dirty="0" err="1" smtClean="0"/>
              <a:t>adaptive</a:t>
            </a:r>
            <a:r>
              <a:rPr lang="sl-SI" b="1" dirty="0" smtClean="0"/>
              <a:t> </a:t>
            </a:r>
            <a:r>
              <a:rPr lang="sl-SI" b="1" dirty="0" err="1" smtClean="0"/>
              <a:t>survey</a:t>
            </a:r>
            <a:r>
              <a:rPr lang="sl-SI" b="1" dirty="0" smtClean="0"/>
              <a:t> designa</a:t>
            </a:r>
          </a:p>
          <a:p>
            <a:r>
              <a:rPr lang="sl-SI" b="1" dirty="0" err="1" smtClean="0"/>
              <a:t>Responsive</a:t>
            </a:r>
            <a:r>
              <a:rPr lang="sl-SI" b="1" dirty="0" smtClean="0"/>
              <a:t>: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i="1" dirty="0" smtClean="0"/>
              <a:t>Ali moramo glede na potek zbiranja kaj spremeniti?</a:t>
            </a:r>
            <a:endParaRPr lang="sl-SI" dirty="0" smtClean="0"/>
          </a:p>
          <a:p>
            <a:r>
              <a:rPr lang="sl-SI" b="1" dirty="0" err="1" smtClean="0"/>
              <a:t>Adaptive</a:t>
            </a:r>
            <a:r>
              <a:rPr lang="sl-SI" b="1" dirty="0" smtClean="0"/>
              <a:t>: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i="1" dirty="0" smtClean="0"/>
              <a:t>Katere enote/skupine naj dobijo katero strategijo zbiranja?</a:t>
            </a:r>
            <a:endParaRPr lang="sl-SI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2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12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20284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 smtClean="0"/>
              <a:t>GBV= </a:t>
            </a:r>
            <a:r>
              <a:rPr lang="sl-SI" dirty="0" err="1" smtClean="0"/>
              <a:t>Gender</a:t>
            </a:r>
            <a:r>
              <a:rPr lang="sl-SI" dirty="0" smtClean="0"/>
              <a:t> </a:t>
            </a:r>
            <a:r>
              <a:rPr lang="sl-SI" dirty="0" err="1" smtClean="0"/>
              <a:t>based</a:t>
            </a:r>
            <a:r>
              <a:rPr lang="sl-SI" dirty="0" smtClean="0"/>
              <a:t> </a:t>
            </a:r>
            <a:r>
              <a:rPr lang="sl-SI" dirty="0" err="1" smtClean="0"/>
              <a:t>violince</a:t>
            </a:r>
            <a:r>
              <a:rPr lang="sl-SI" dirty="0" smtClean="0"/>
              <a:t> – Osebna varnost v zasebnem okolju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dirty="0" smtClean="0"/>
              <a:t>To bo </a:t>
            </a:r>
            <a:r>
              <a:rPr lang="sl-SI" b="1" dirty="0" err="1" smtClean="0"/>
              <a:t>adaptive</a:t>
            </a:r>
            <a:r>
              <a:rPr lang="sl-SI" b="1" dirty="0" smtClean="0"/>
              <a:t> design „pilot“</a:t>
            </a:r>
            <a:r>
              <a:rPr lang="sl-SI" dirty="0" smtClean="0"/>
              <a:t>.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13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78421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b="0" dirty="0" smtClean="0"/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14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54301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b="1" dirty="0" smtClean="0"/>
              <a:t>Izkušnje</a:t>
            </a:r>
            <a:r>
              <a:rPr lang="sl-SI" b="1" baseline="0" dirty="0" smtClean="0"/>
              <a:t> s spremljanjem in ukrepi. </a:t>
            </a:r>
          </a:p>
          <a:p>
            <a:r>
              <a:rPr lang="sl-SI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 uporabljate R-indikator oziroma R-indikator skozi čas (R-trend)? Kakšne so vaše izkušnje z njegovo operativno uporabnostjo?</a:t>
            </a:r>
          </a:p>
          <a:p>
            <a:endParaRPr lang="sl-SI" b="1" dirty="0" smtClean="0"/>
          </a:p>
          <a:p>
            <a:r>
              <a:rPr lang="sl-SI" b="1" dirty="0" smtClean="0"/>
              <a:t>R-indikator</a:t>
            </a:r>
            <a:r>
              <a:rPr lang="sl-SI" dirty="0" smtClean="0"/>
              <a:t> → agregatni kazalnik </a:t>
            </a:r>
            <a:r>
              <a:rPr lang="sl-SI" i="1" dirty="0" smtClean="0"/>
              <a:t>trenutne</a:t>
            </a:r>
            <a:r>
              <a:rPr lang="sl-SI" dirty="0" smtClean="0"/>
              <a:t> reprezentativnosti </a:t>
            </a:r>
          </a:p>
          <a:p>
            <a:r>
              <a:rPr lang="sl-SI" b="1" dirty="0" smtClean="0"/>
              <a:t>R-trend</a:t>
            </a:r>
            <a:r>
              <a:rPr lang="sl-SI" dirty="0" smtClean="0"/>
              <a:t> → kazalnik razvoja reprezentativnosti skozi čas</a:t>
            </a:r>
          </a:p>
          <a:p>
            <a:endParaRPr lang="sl-SI" dirty="0" smtClean="0"/>
          </a:p>
          <a:p>
            <a:pPr marL="0" indent="0">
              <a:buNone/>
            </a:pPr>
            <a:r>
              <a:rPr lang="sl-SI" dirty="0" smtClean="0"/>
              <a:t>R-indikator in R-trend sta ključna kazalnika za sprotno spremljanje reprezentativnosti in podporo odločanju o adaptivnih intervencijah med zbiranjem podatkov.</a:t>
            </a:r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D4072-3E06-452D-88B6-5A2E83756386}" type="slidenum">
              <a:rPr lang="sl-SI" smtClean="0"/>
              <a:t>15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50240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4870" y="4897209"/>
            <a:ext cx="8534400" cy="908056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 smtClean="0"/>
              <a:t>Avtor</a:t>
            </a:r>
            <a:endParaRPr lang="sl-SI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104426"/>
            <a:ext cx="7920880" cy="3770339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3754209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257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9157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5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32856"/>
            <a:ext cx="5384800" cy="3993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2856"/>
            <a:ext cx="5384800" cy="3993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562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7522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073371"/>
            <a:ext cx="5386917" cy="30527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17522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3073371"/>
            <a:ext cx="5389033" cy="30527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63056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476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161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836712"/>
            <a:ext cx="4011084" cy="5983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72816"/>
            <a:ext cx="6815667" cy="43533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72816"/>
            <a:ext cx="4011084" cy="43533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087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252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9792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836712"/>
            <a:ext cx="2743200" cy="52894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836712"/>
            <a:ext cx="8026400" cy="528945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8303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74638"/>
            <a:ext cx="1359408" cy="2499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32856"/>
            <a:ext cx="10972800" cy="3993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56411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endParaRPr lang="sl-SI" dirty="0" smtClean="0"/>
          </a:p>
          <a:p>
            <a:endParaRPr lang="sl-SI" dirty="0" smtClean="0"/>
          </a:p>
          <a:p>
            <a:r>
              <a:rPr lang="sl-SI" dirty="0" smtClean="0"/>
              <a:t>Nataša Bučar, SPIKNA, 10. 9. 2026</a:t>
            </a:r>
            <a:endParaRPr lang="sl-SI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Modernizacija zbiranja podatkov na </a:t>
            </a:r>
            <a:r>
              <a:rPr lang="sl-SI" dirty="0" smtClean="0"/>
              <a:t>SURS:</a:t>
            </a:r>
            <a:br>
              <a:rPr lang="sl-SI" dirty="0" smtClean="0"/>
            </a:br>
            <a:r>
              <a:rPr lang="sl-SI" dirty="0"/>
              <a:t>a</a:t>
            </a:r>
            <a:r>
              <a:rPr lang="sl-SI" dirty="0" smtClean="0"/>
              <a:t>naliza podatkov IKT-GOSP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7221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753"/>
    </mc:Choice>
    <mc:Fallback xmlns="">
      <p:transition advTm="1375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Opis izziva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98" y="1916832"/>
            <a:ext cx="10972800" cy="42093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700" dirty="0">
                <a:latin typeface="+mj-lt"/>
              </a:rPr>
              <a:t>Moderniziran sistem zbiranja podatkov </a:t>
            </a:r>
            <a:r>
              <a:rPr lang="sl-SI" sz="2700" dirty="0" smtClean="0">
                <a:latin typeface="+mj-lt"/>
              </a:rPr>
              <a:t>bo omogočal sprotno </a:t>
            </a:r>
            <a:r>
              <a:rPr lang="sl-SI" sz="2700" dirty="0">
                <a:latin typeface="+mj-lt"/>
              </a:rPr>
              <a:t>spremljanje poteka zbiranja podatkov in značilnosti sodelujočih enot</a:t>
            </a:r>
            <a:r>
              <a:rPr lang="sl-SI" sz="2700" dirty="0" smtClean="0">
                <a:latin typeface="+mj-lt"/>
              </a:rPr>
              <a:t>.</a:t>
            </a:r>
          </a:p>
          <a:p>
            <a:endParaRPr lang="sl-SI" sz="2700" dirty="0">
              <a:latin typeface="+mj-lt"/>
            </a:endParaRPr>
          </a:p>
          <a:p>
            <a:pPr marL="0" indent="0">
              <a:buNone/>
            </a:pPr>
            <a:r>
              <a:rPr lang="sl-SI" sz="2700" b="1" dirty="0">
                <a:latin typeface="+mj-lt"/>
              </a:rPr>
              <a:t>Metodološki izziv:</a:t>
            </a:r>
            <a:r>
              <a:rPr lang="sl-SI" sz="2700" dirty="0">
                <a:latin typeface="+mj-lt"/>
              </a:rPr>
              <a:t/>
            </a:r>
            <a:br>
              <a:rPr lang="sl-SI" sz="2700" dirty="0">
                <a:latin typeface="+mj-lt"/>
              </a:rPr>
            </a:br>
            <a:r>
              <a:rPr lang="sl-SI" sz="2700" dirty="0">
                <a:latin typeface="+mj-lt"/>
              </a:rPr>
              <a:t>Kako informacije </a:t>
            </a:r>
            <a:r>
              <a:rPr lang="sl-SI" sz="2700" dirty="0" smtClean="0">
                <a:latin typeface="+mj-lt"/>
              </a:rPr>
              <a:t>uporabiti </a:t>
            </a:r>
            <a:r>
              <a:rPr lang="sl-SI" sz="2700" dirty="0">
                <a:latin typeface="+mj-lt"/>
              </a:rPr>
              <a:t>za:</a:t>
            </a:r>
          </a:p>
          <a:p>
            <a:r>
              <a:rPr lang="sl-SI" sz="2700" dirty="0">
                <a:latin typeface="+mj-lt"/>
              </a:rPr>
              <a:t>zgodnje zaznavanje odstopanj, </a:t>
            </a:r>
          </a:p>
          <a:p>
            <a:r>
              <a:rPr lang="sl-SI" sz="2700" dirty="0">
                <a:latin typeface="+mj-lt"/>
              </a:rPr>
              <a:t>razlikovanje med pričakovanimi in problematičnimi odstopanji, </a:t>
            </a:r>
          </a:p>
          <a:p>
            <a:r>
              <a:rPr lang="sl-SI" sz="2700" dirty="0">
                <a:latin typeface="+mj-lt"/>
              </a:rPr>
              <a:t>pravočasno odločanje o morebitnih intervencijah med zbiranjem podatkov?</a:t>
            </a:r>
          </a:p>
        </p:txBody>
      </p:sp>
    </p:spTree>
    <p:extLst>
      <p:ext uri="{BB962C8B-B14F-4D97-AF65-F5344CB8AC3E}">
        <p14:creationId xmlns:p14="http://schemas.microsoft.com/office/powerpoint/2010/main" val="150472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41"/>
    </mc:Choice>
    <mc:Fallback xmlns="">
      <p:transition spd="slow" advTm="5114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IKT-GOSP</a:t>
            </a:r>
            <a:endParaRPr lang="sl-SI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347330"/>
              </p:ext>
            </p:extLst>
          </p:nvPr>
        </p:nvGraphicFramePr>
        <p:xfrm>
          <a:off x="1055440" y="2132856"/>
          <a:ext cx="9721080" cy="3554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1068425315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587606167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435611906"/>
                    </a:ext>
                  </a:extLst>
                </a:gridCol>
              </a:tblGrid>
              <a:tr h="478714">
                <a:tc>
                  <a:txBody>
                    <a:bodyPr/>
                    <a:lstStyle/>
                    <a:p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800" dirty="0" smtClean="0">
                          <a:latin typeface="+mj-lt"/>
                        </a:rPr>
                        <a:t>IKT-GOSP</a:t>
                      </a:r>
                      <a:r>
                        <a:rPr lang="sl-SI" sz="1800" baseline="0" dirty="0" smtClean="0">
                          <a:latin typeface="+mj-lt"/>
                        </a:rPr>
                        <a:t> </a:t>
                      </a:r>
                      <a:r>
                        <a:rPr lang="sl-SI" sz="1800" dirty="0" smtClean="0">
                          <a:latin typeface="+mj-lt"/>
                        </a:rPr>
                        <a:t>2025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800" dirty="0" smtClean="0">
                          <a:latin typeface="+mj-lt"/>
                        </a:rPr>
                        <a:t>IKT-GOSP</a:t>
                      </a:r>
                      <a:r>
                        <a:rPr lang="sl-SI" sz="1800" baseline="0" dirty="0" smtClean="0">
                          <a:latin typeface="+mj-lt"/>
                        </a:rPr>
                        <a:t> </a:t>
                      </a:r>
                      <a:r>
                        <a:rPr lang="sl-SI" sz="1800" dirty="0" smtClean="0">
                          <a:latin typeface="+mj-lt"/>
                        </a:rPr>
                        <a:t>2026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34159"/>
                  </a:ext>
                </a:extLst>
              </a:tr>
              <a:tr h="405938"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Način zbiranja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l-SI" sz="18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WEB → CAPI</a:t>
                      </a:r>
                      <a:endParaRPr lang="sl-SI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l-SI" sz="18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WEB → CAPI</a:t>
                      </a:r>
                      <a:endParaRPr lang="sl-SI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788411"/>
                  </a:ext>
                </a:extLst>
              </a:tr>
              <a:tr h="614053"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Obdobje </a:t>
                      </a:r>
                      <a:r>
                        <a:rPr lang="sl-SI" sz="1800" dirty="0" smtClean="0">
                          <a:latin typeface="+mj-lt"/>
                        </a:rPr>
                        <a:t>zbiranja odgovorov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baseline="0" dirty="0" smtClean="0">
                          <a:latin typeface="+mj-lt"/>
                        </a:rPr>
                        <a:t>91 dni (3. 4. 2025 - 2. 7. 2025)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85 dni (7. 4. 2026 - 30. 6. 2026)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276889"/>
                  </a:ext>
                </a:extLst>
              </a:tr>
              <a:tr h="405938"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WEB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ves</a:t>
                      </a:r>
                      <a:r>
                        <a:rPr lang="sl-SI" sz="1800" baseline="0" dirty="0" smtClean="0">
                          <a:latin typeface="+mj-lt"/>
                        </a:rPr>
                        <a:t> čas zbiranja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800" dirty="0" smtClean="0">
                          <a:latin typeface="+mj-lt"/>
                        </a:rPr>
                        <a:t>ves</a:t>
                      </a:r>
                      <a:r>
                        <a:rPr lang="sl-SI" sz="1800" baseline="0" dirty="0" smtClean="0">
                          <a:latin typeface="+mj-lt"/>
                        </a:rPr>
                        <a:t> čas zbiranja</a:t>
                      </a:r>
                      <a:endParaRPr lang="sl-SI" sz="1800" dirty="0" smtClean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963971"/>
                  </a:ext>
                </a:extLst>
              </a:tr>
              <a:tr h="405938"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CAPI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od 36. dnev</a:t>
                      </a:r>
                      <a:r>
                        <a:rPr lang="sl-SI" sz="1800" baseline="0" dirty="0" smtClean="0">
                          <a:latin typeface="+mj-lt"/>
                        </a:rPr>
                        <a:t>a naprej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od 31. dne naprej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74041"/>
                  </a:ext>
                </a:extLst>
              </a:tr>
              <a:tr h="405938"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Stopanja odgovora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65 %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55 %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847114"/>
                  </a:ext>
                </a:extLst>
              </a:tr>
              <a:tr h="405938"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Velikost vzorca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5000 oseb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5000 oseb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27807"/>
                  </a:ext>
                </a:extLst>
              </a:tr>
              <a:tr h="405938"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Proxy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Ni dovoljen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800" dirty="0" smtClean="0">
                          <a:latin typeface="+mj-lt"/>
                        </a:rPr>
                        <a:t>Ni dovoljen</a:t>
                      </a:r>
                      <a:endParaRPr lang="sl-SI" sz="18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321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33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29"/>
    </mc:Choice>
    <mc:Fallback xmlns="">
      <p:transition spd="slow" advTm="73229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980728"/>
            <a:ext cx="10972800" cy="1008112"/>
          </a:xfrm>
        </p:spPr>
        <p:txBody>
          <a:bodyPr>
            <a:noAutofit/>
          </a:bodyPr>
          <a:lstStyle/>
          <a:p>
            <a:r>
              <a:rPr lang="sl-SI" sz="4000" dirty="0" err="1"/>
              <a:t>Socio</a:t>
            </a:r>
            <a:r>
              <a:rPr lang="sl-SI" sz="4000" dirty="0"/>
              <a:t>-demografske spremenljivke iz administrativnih </a:t>
            </a:r>
            <a:r>
              <a:rPr lang="sl-SI" sz="4000" dirty="0" smtClean="0"/>
              <a:t>in statističnih virov</a:t>
            </a:r>
            <a:r>
              <a:rPr lang="sl-SI" sz="4000" dirty="0"/>
              <a:t/>
            </a:r>
            <a:br>
              <a:rPr lang="sl-SI" sz="4000" dirty="0"/>
            </a:br>
            <a:endParaRPr lang="sl-SI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sl-SI" sz="2700" dirty="0" smtClean="0">
                <a:latin typeface="+mj-lt"/>
              </a:rPr>
              <a:t>Za </a:t>
            </a:r>
            <a:r>
              <a:rPr lang="sl-SI" sz="2700" dirty="0">
                <a:latin typeface="+mj-lt"/>
              </a:rPr>
              <a:t>izbrane </a:t>
            </a:r>
            <a:r>
              <a:rPr lang="sl-SI" sz="2700" dirty="0" smtClean="0">
                <a:latin typeface="+mj-lt"/>
              </a:rPr>
              <a:t>osebe so na voljo naslednje spremenljivke:</a:t>
            </a:r>
          </a:p>
          <a:p>
            <a:pPr marL="0" indent="0">
              <a:buNone/>
            </a:pPr>
            <a:r>
              <a:rPr lang="sl-SI" sz="2700" dirty="0">
                <a:latin typeface="+mj-lt"/>
              </a:rPr>
              <a:t>🎓 Izobrazba</a:t>
            </a:r>
            <a:br>
              <a:rPr lang="sl-SI" sz="2700" dirty="0">
                <a:latin typeface="+mj-lt"/>
              </a:rPr>
            </a:br>
            <a:r>
              <a:rPr lang="sl-SI" sz="2700" dirty="0">
                <a:latin typeface="+mj-lt"/>
              </a:rPr>
              <a:t>💼 Status </a:t>
            </a:r>
            <a:r>
              <a:rPr lang="sl-SI" sz="2700" dirty="0" smtClean="0">
                <a:latin typeface="+mj-lt"/>
              </a:rPr>
              <a:t>aktivnosti</a:t>
            </a:r>
            <a:endParaRPr lang="sl-SI" sz="2700" dirty="0">
              <a:latin typeface="+mj-lt"/>
            </a:endParaRPr>
          </a:p>
          <a:p>
            <a:pPr marL="0" indent="0">
              <a:buNone/>
            </a:pPr>
            <a:r>
              <a:rPr lang="sl-SI" sz="2700" dirty="0" smtClean="0">
                <a:latin typeface="+mj-lt"/>
              </a:rPr>
              <a:t>🗺 Statistična regija</a:t>
            </a:r>
            <a:br>
              <a:rPr lang="sl-SI" sz="2700" dirty="0" smtClean="0">
                <a:latin typeface="+mj-lt"/>
              </a:rPr>
            </a:br>
            <a:r>
              <a:rPr lang="sl-SI" sz="2700" dirty="0" smtClean="0">
                <a:latin typeface="+mj-lt"/>
              </a:rPr>
              <a:t>🏘 Tip naselja</a:t>
            </a:r>
            <a:br>
              <a:rPr lang="sl-SI" sz="2700" dirty="0" smtClean="0">
                <a:latin typeface="+mj-lt"/>
              </a:rPr>
            </a:br>
            <a:r>
              <a:rPr lang="sl-SI" sz="2700" dirty="0" smtClean="0">
                <a:latin typeface="+mj-lt"/>
              </a:rPr>
              <a:t>👥 Spol in starost</a:t>
            </a:r>
            <a:br>
              <a:rPr lang="sl-SI" sz="2700" dirty="0" smtClean="0">
                <a:latin typeface="+mj-lt"/>
              </a:rPr>
            </a:br>
            <a:endParaRPr lang="sl-SI" sz="2700" dirty="0" smtClean="0">
              <a:latin typeface="+mj-lt"/>
            </a:endParaRPr>
          </a:p>
          <a:p>
            <a:pPr marL="0" indent="0">
              <a:buNone/>
            </a:pPr>
            <a:r>
              <a:rPr lang="sl-SI" sz="2700" dirty="0">
                <a:latin typeface="+mj-lt"/>
              </a:rPr>
              <a:t>Omogočajo primerjavo strukture populacije, vzorca in respondentov </a:t>
            </a:r>
            <a:r>
              <a:rPr lang="sl-SI" sz="2700" dirty="0" smtClean="0">
                <a:latin typeface="+mj-lt"/>
              </a:rPr>
              <a:t>med </a:t>
            </a:r>
            <a:r>
              <a:rPr lang="sl-SI" sz="2700" dirty="0">
                <a:latin typeface="+mj-lt"/>
              </a:rPr>
              <a:t>zbiranjem podatkov.</a:t>
            </a:r>
          </a:p>
          <a:p>
            <a:endParaRPr lang="sl-SI" sz="27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3155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35"/>
    </mc:Choice>
    <mc:Fallback xmlns="">
      <p:transition spd="slow" advTm="3133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24" y="116632"/>
            <a:ext cx="6426151" cy="324000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738551" y="3501008"/>
            <a:ext cx="639922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44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595"/>
    </mc:Choice>
    <mc:Fallback xmlns="">
      <p:transition spd="slow" advTm="88595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368152"/>
          </a:xfrm>
        </p:spPr>
        <p:txBody>
          <a:bodyPr>
            <a:normAutofit fontScale="90000"/>
          </a:bodyPr>
          <a:lstStyle/>
          <a:p>
            <a:r>
              <a:rPr lang="sl-SI" dirty="0"/>
              <a:t>Strukturna usklajenost respondentov s populacijo</a:t>
            </a:r>
            <a:br>
              <a:rPr lang="sl-SI" dirty="0"/>
            </a:b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2856"/>
            <a:ext cx="10972800" cy="44644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sz="2700" b="1" dirty="0" smtClean="0">
                <a:latin typeface="+mj-lt"/>
              </a:rPr>
              <a:t>Razlika </a:t>
            </a:r>
            <a:r>
              <a:rPr lang="sl-SI" sz="2700" b="1" dirty="0">
                <a:latin typeface="+mj-lt"/>
              </a:rPr>
              <a:t>v deležu (</a:t>
            </a:r>
            <a:r>
              <a:rPr lang="el-GR" sz="2700" b="1" dirty="0" smtClean="0">
                <a:latin typeface="+mj-lt"/>
              </a:rPr>
              <a:t>Δ</a:t>
            </a:r>
            <a:r>
              <a:rPr lang="sl-SI" sz="2700" b="1" dirty="0" smtClean="0"/>
              <a:t>ᵢ</a:t>
            </a:r>
            <a:r>
              <a:rPr lang="sl-SI" sz="2700" b="1" dirty="0"/>
              <a:t>,ₜ</a:t>
            </a:r>
            <a:r>
              <a:rPr lang="sl-SI" sz="2700" b="1" dirty="0" smtClean="0">
                <a:latin typeface="+mj-lt"/>
              </a:rPr>
              <a:t>)</a:t>
            </a:r>
            <a:endParaRPr lang="sl-SI" sz="2700" dirty="0">
              <a:latin typeface="+mj-lt"/>
            </a:endParaRPr>
          </a:p>
          <a:p>
            <a:pPr marL="0" indent="0" algn="ctr">
              <a:buNone/>
            </a:pPr>
            <a:r>
              <a:rPr lang="el-GR" sz="2800" b="1" dirty="0" smtClean="0">
                <a:latin typeface="+mj-lt"/>
              </a:rPr>
              <a:t>Δ</a:t>
            </a:r>
            <a:r>
              <a:rPr lang="sl-SI" sz="2800" b="1" dirty="0">
                <a:latin typeface="+mj-lt"/>
              </a:rPr>
              <a:t>ᵢ,ₜ = pᵢ,ₜ(</a:t>
            </a:r>
            <a:r>
              <a:rPr lang="sl-SI" sz="2800" b="1" dirty="0" err="1">
                <a:latin typeface="+mj-lt"/>
              </a:rPr>
              <a:t>resp</a:t>
            </a:r>
            <a:r>
              <a:rPr lang="sl-SI" sz="2800" b="1" dirty="0">
                <a:latin typeface="+mj-lt"/>
              </a:rPr>
              <a:t>) − </a:t>
            </a:r>
            <a:r>
              <a:rPr lang="sl-SI" sz="2800" b="1" dirty="0" smtClean="0">
                <a:latin typeface="+mj-lt"/>
              </a:rPr>
              <a:t>pᵢ(pop)</a:t>
            </a:r>
          </a:p>
          <a:p>
            <a:pPr marL="0" indent="0">
              <a:buNone/>
            </a:pPr>
            <a:r>
              <a:rPr lang="sl-SI" sz="2700" dirty="0" smtClean="0">
                <a:latin typeface="+mj-lt"/>
              </a:rPr>
              <a:t>kjer </a:t>
            </a:r>
            <a:r>
              <a:rPr lang="sl-SI" sz="2700" dirty="0">
                <a:latin typeface="+mj-lt"/>
              </a:rPr>
              <a:t>je</a:t>
            </a:r>
            <a:r>
              <a:rPr lang="sl-SI" sz="2700" dirty="0" smtClean="0">
                <a:latin typeface="+mj-lt"/>
              </a:rPr>
              <a:t>:</a:t>
            </a:r>
          </a:p>
          <a:p>
            <a:pPr marL="0" indent="0">
              <a:buNone/>
            </a:pPr>
            <a:r>
              <a:rPr lang="sl-SI" sz="2700" b="1" dirty="0" smtClean="0">
                <a:latin typeface="+mj-lt"/>
              </a:rPr>
              <a:t>pᵢ,ₜ(</a:t>
            </a:r>
            <a:r>
              <a:rPr lang="sl-SI" sz="2700" b="1" dirty="0" err="1" smtClean="0">
                <a:latin typeface="+mj-lt"/>
              </a:rPr>
              <a:t>resp</a:t>
            </a:r>
            <a:r>
              <a:rPr lang="sl-SI" sz="2700" b="1" dirty="0" smtClean="0">
                <a:latin typeface="+mj-lt"/>
              </a:rPr>
              <a:t>)</a:t>
            </a:r>
            <a:r>
              <a:rPr lang="sl-SI" sz="2700" dirty="0" smtClean="0">
                <a:latin typeface="+mj-lt"/>
              </a:rPr>
              <a:t> = delež kategorije </a:t>
            </a:r>
            <a:r>
              <a:rPr lang="sl-SI" sz="2700" i="1" dirty="0" smtClean="0">
                <a:latin typeface="+mj-lt"/>
              </a:rPr>
              <a:t>i</a:t>
            </a:r>
            <a:r>
              <a:rPr lang="sl-SI" sz="2700" dirty="0" smtClean="0">
                <a:latin typeface="+mj-lt"/>
              </a:rPr>
              <a:t> med respondenti do časa </a:t>
            </a:r>
            <a:r>
              <a:rPr lang="sl-SI" sz="2700" i="1" dirty="0" smtClean="0">
                <a:latin typeface="+mj-lt"/>
              </a:rPr>
              <a:t>t</a:t>
            </a:r>
            <a:r>
              <a:rPr lang="sl-SI" sz="2700" dirty="0" smtClean="0">
                <a:latin typeface="+mj-lt"/>
              </a:rPr>
              <a:t/>
            </a:r>
            <a:br>
              <a:rPr lang="sl-SI" sz="2700" dirty="0" smtClean="0">
                <a:latin typeface="+mj-lt"/>
              </a:rPr>
            </a:br>
            <a:r>
              <a:rPr lang="sl-SI" sz="2700" b="1" dirty="0" smtClean="0">
                <a:latin typeface="+mj-lt"/>
              </a:rPr>
              <a:t>pᵢ(pop)</a:t>
            </a:r>
            <a:r>
              <a:rPr lang="sl-SI" sz="2700" dirty="0" smtClean="0">
                <a:latin typeface="+mj-lt"/>
              </a:rPr>
              <a:t> = delež kategorije </a:t>
            </a:r>
            <a:r>
              <a:rPr lang="sl-SI" sz="2700" i="1" dirty="0" smtClean="0">
                <a:latin typeface="+mj-lt"/>
              </a:rPr>
              <a:t>i</a:t>
            </a:r>
            <a:r>
              <a:rPr lang="sl-SI" sz="2700" dirty="0" smtClean="0">
                <a:latin typeface="+mj-lt"/>
              </a:rPr>
              <a:t> v referenčni populaciji</a:t>
            </a:r>
          </a:p>
          <a:p>
            <a:pPr marL="0" indent="0">
              <a:buNone/>
            </a:pPr>
            <a:endParaRPr lang="sl-SI" sz="2700" b="1" dirty="0" smtClean="0">
              <a:latin typeface="+mj-lt"/>
            </a:endParaRPr>
          </a:p>
          <a:p>
            <a:pPr marL="0" indent="0">
              <a:buNone/>
            </a:pPr>
            <a:r>
              <a:rPr lang="el-GR" sz="2700" b="1" dirty="0" smtClean="0">
                <a:latin typeface="+mj-lt"/>
              </a:rPr>
              <a:t>Δ</a:t>
            </a:r>
            <a:r>
              <a:rPr lang="sl-SI" sz="2700" b="1" dirty="0">
                <a:latin typeface="+mj-lt"/>
              </a:rPr>
              <a:t>ᵢ,ₜ je izražena v odstotnih </a:t>
            </a:r>
            <a:r>
              <a:rPr lang="sl-SI" sz="2700" b="1" dirty="0" smtClean="0">
                <a:latin typeface="+mj-lt"/>
              </a:rPr>
              <a:t>točkah</a:t>
            </a:r>
          </a:p>
          <a:p>
            <a:pPr marL="0" indent="0">
              <a:buNone/>
            </a:pPr>
            <a:r>
              <a:rPr lang="pl-PL" sz="2800" dirty="0"/>
              <a:t>Δᵢ &gt; 0 → kategorija je nadzastopana</a:t>
            </a:r>
          </a:p>
          <a:p>
            <a:pPr marL="0" indent="0">
              <a:buNone/>
            </a:pPr>
            <a:r>
              <a:rPr lang="pl-PL" sz="2800" dirty="0"/>
              <a:t>Δᵢ &lt; 0 → kategorija je podzastopana</a:t>
            </a:r>
          </a:p>
          <a:p>
            <a:pPr marL="0" indent="0">
              <a:buNone/>
            </a:pPr>
            <a:r>
              <a:rPr lang="pl-PL" sz="2800" dirty="0"/>
              <a:t>Δᵢ = 0 → popolno ujemanje s populacijo</a:t>
            </a:r>
            <a:endParaRPr lang="sl-SI" sz="2800" i="1" dirty="0"/>
          </a:p>
          <a:p>
            <a:pPr marL="0" indent="0">
              <a:buNone/>
            </a:pPr>
            <a:endParaRPr lang="sl-SI" sz="2800" b="1" dirty="0"/>
          </a:p>
          <a:p>
            <a:pPr marL="0" indent="0">
              <a:buNone/>
            </a:pPr>
            <a:endParaRPr lang="sl-SI" sz="2700" dirty="0">
              <a:latin typeface="+mj-lt"/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7570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6"/>
    </mc:Choice>
    <mc:Fallback xmlns="">
      <p:transition spd="slow" advTm="80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2116183"/>
            <a:ext cx="5760000" cy="381985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17. </a:t>
            </a:r>
            <a:r>
              <a:rPr lang="sl-SI" dirty="0"/>
              <a:t>dan zbiranja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197600" y="2132855"/>
            <a:ext cx="5760000" cy="381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9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"/>
    </mc:Choice>
    <mc:Fallback xmlns="">
      <p:transition spd="slow" advTm="39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35. </a:t>
            </a:r>
            <a:r>
              <a:rPr lang="sl-SI" dirty="0"/>
              <a:t>d</a:t>
            </a:r>
            <a:r>
              <a:rPr lang="sl-SI" dirty="0" smtClean="0"/>
              <a:t>an zbiranja</a:t>
            </a:r>
            <a:endParaRPr lang="sl-SI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40016" y="1924857"/>
            <a:ext cx="5760000" cy="38239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0" y="1916832"/>
            <a:ext cx="5760000" cy="383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43"/>
    </mc:Choice>
    <mc:Fallback xmlns="">
      <p:transition spd="slow" advTm="16343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Ob koncu zbiranja podatkov</a:t>
            </a: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4" y="2420888"/>
            <a:ext cx="5760000" cy="3811765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951984" y="2420888"/>
            <a:ext cx="5760000" cy="383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7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894"/>
    </mc:Choice>
    <mc:Fallback xmlns="">
      <p:transition spd="slow" advTm="2289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Veliko </a:t>
            </a:r>
            <a:r>
              <a:rPr lang="pl-PL" dirty="0"/>
              <a:t>odstopanje ≠ nujno potreba po intervenciji</a:t>
            </a:r>
            <a:endParaRPr lang="sl-SI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09600" y="2586722"/>
            <a:ext cx="1110302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27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V WEB fazi nekatere skupine sistematično sodelujejo pogosteje. Zato je lahko veliko odstopanje v zgodnji fazi zbiranja </a:t>
            </a:r>
            <a:r>
              <a:rPr kumimoji="0" lang="sl-SI" altLang="sl-SI" sz="2700" b="1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pričakovana posledica načina zbiranja</a:t>
            </a:r>
            <a:r>
              <a:rPr kumimoji="0" lang="sl-SI" altLang="sl-SI" sz="27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. Ko se začne CAPI, se lahko odstopanje zmanjša </a:t>
            </a:r>
            <a:r>
              <a:rPr kumimoji="0" lang="sl-SI" altLang="sl-SI" sz="2700" b="1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brez posebne intervencije</a:t>
            </a:r>
            <a:r>
              <a:rPr kumimoji="0" lang="sl-SI" altLang="sl-SI" sz="27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l-SI" altLang="sl-SI" sz="2700" dirty="0"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sz="2700" dirty="0">
                <a:latin typeface="+mj-lt"/>
              </a:rPr>
              <a:t>Pri zaporednem kombiniranem načinu zbiranja je zato poleg odmika od populacije pomembno spremljati tudi, ali struktura odziva </a:t>
            </a:r>
            <a:r>
              <a:rPr lang="sl-SI" altLang="sl-SI" sz="2700" b="1" dirty="0">
                <a:latin typeface="+mj-lt"/>
              </a:rPr>
              <a:t>sledi pričakovanemu poteku zbiranja.</a:t>
            </a:r>
          </a:p>
        </p:txBody>
      </p:sp>
    </p:spTree>
    <p:extLst>
      <p:ext uri="{BB962C8B-B14F-4D97-AF65-F5344CB8AC3E}">
        <p14:creationId xmlns:p14="http://schemas.microsoft.com/office/powerpoint/2010/main" val="94859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69"/>
    </mc:Choice>
    <mc:Fallback xmlns="">
      <p:transition spd="slow" advTm="30269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8256240" y="836712"/>
            <a:ext cx="3326161" cy="5289451"/>
          </a:xfrm>
        </p:spPr>
        <p:txBody>
          <a:bodyPr>
            <a:noAutofit/>
          </a:bodyPr>
          <a:lstStyle/>
          <a:p>
            <a:r>
              <a:rPr lang="sl-SI" dirty="0">
                <a:latin typeface="+mj-lt"/>
              </a:rPr>
              <a:t>Prikazana je razlika med kumulativnimi </a:t>
            </a:r>
            <a:r>
              <a:rPr lang="sl-SI" dirty="0" smtClean="0">
                <a:latin typeface="+mj-lt"/>
              </a:rPr>
              <a:t>deleži </a:t>
            </a:r>
            <a:r>
              <a:rPr lang="sl-SI" dirty="0">
                <a:latin typeface="+mj-lt"/>
              </a:rPr>
              <a:t>respondentov po izobrazbi v 2026 in 2025 za isti dan zbiranja (2026 − 2025). </a:t>
            </a:r>
            <a:endParaRPr lang="sl-SI" dirty="0" smtClean="0">
              <a:latin typeface="+mj-lt"/>
            </a:endParaRPr>
          </a:p>
          <a:p>
            <a:endParaRPr lang="sl-SI" dirty="0" smtClean="0">
              <a:latin typeface="+mj-lt"/>
            </a:endParaRPr>
          </a:p>
          <a:p>
            <a:r>
              <a:rPr lang="sl-SI" dirty="0" smtClean="0">
                <a:latin typeface="+mj-lt"/>
              </a:rPr>
              <a:t>Pozitivna </a:t>
            </a:r>
            <a:r>
              <a:rPr lang="sl-SI" dirty="0">
                <a:latin typeface="+mj-lt"/>
              </a:rPr>
              <a:t>vrednost pomeni večji, negativna pa manjši delež izobrazbene skupine v </a:t>
            </a:r>
            <a:r>
              <a:rPr lang="sl-SI" dirty="0" smtClean="0">
                <a:latin typeface="+mj-lt"/>
              </a:rPr>
              <a:t>2026</a:t>
            </a:r>
            <a:r>
              <a:rPr lang="sl-SI" dirty="0">
                <a:latin typeface="+mj-lt"/>
              </a:rPr>
              <a:t>.</a:t>
            </a:r>
          </a:p>
        </p:txBody>
      </p:sp>
      <p:pic>
        <p:nvPicPr>
          <p:cNvPr id="7" name="Picture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" y="1100902"/>
            <a:ext cx="7286625" cy="440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6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622" y="1124744"/>
            <a:ext cx="10972800" cy="1008112"/>
          </a:xfrm>
        </p:spPr>
        <p:txBody>
          <a:bodyPr>
            <a:normAutofit fontScale="90000"/>
          </a:bodyPr>
          <a:lstStyle/>
          <a:p>
            <a:r>
              <a:rPr lang="sl-SI" dirty="0" smtClean="0"/>
              <a:t/>
            </a:r>
            <a:br>
              <a:rPr lang="sl-SI" dirty="0" smtClean="0"/>
            </a:br>
            <a:r>
              <a:rPr lang="en-US" dirty="0" smtClean="0"/>
              <a:t>Od </a:t>
            </a:r>
            <a:r>
              <a:rPr lang="en-US" dirty="0" err="1"/>
              <a:t>spremljanja</a:t>
            </a:r>
            <a:r>
              <a:rPr lang="en-US" dirty="0"/>
              <a:t> k </a:t>
            </a:r>
            <a:r>
              <a:rPr lang="sl-SI" dirty="0" smtClean="0"/>
              <a:t>intervenciji</a:t>
            </a:r>
            <a:r>
              <a:rPr lang="sl-SI" altLang="sl-SI" b="1" dirty="0"/>
              <a:t/>
            </a:r>
            <a:br>
              <a:rPr lang="sl-SI" altLang="sl-SI" b="1" dirty="0"/>
            </a:br>
            <a:endParaRPr lang="sl-SI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09600" y="1948210"/>
            <a:ext cx="115824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2200" b="1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SPREMLJANJE</a:t>
            </a: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/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struktura respondentov, Δ, odzivnost</a:t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	↓</a:t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1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DIAGNOSTIKA</a:t>
            </a: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/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Je odstopanje pričakovano glede na fazo in način zbiranja?</a:t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	↓</a:t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1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ODLOČITEV</a:t>
            </a: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/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Je potrebna intervencija?</a:t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	↓</a:t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1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INTERVENCIJA</a:t>
            </a: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/>
            </a:r>
            <a:b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</a:b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dodatno obvestilno</a:t>
            </a:r>
            <a:r>
              <a:rPr kumimoji="0" lang="sl-SI" altLang="sl-SI" sz="2200" b="0" i="0" u="none" strike="noStrike" cap="none" normalizeH="0" dirty="0" smtClean="0">
                <a:ln>
                  <a:noFill/>
                </a:ln>
                <a:effectLst/>
                <a:latin typeface="+mj-lt"/>
              </a:rPr>
              <a:t> pismo </a:t>
            </a: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/ </a:t>
            </a:r>
            <a:r>
              <a:rPr kumimoji="0" lang="sl-SI" altLang="sl-SI" sz="2200" b="0" i="0" u="none" strike="noStrike" cap="none" normalizeH="0" baseline="0" dirty="0" err="1" smtClean="0">
                <a:ln>
                  <a:noFill/>
                </a:ln>
                <a:effectLst/>
                <a:latin typeface="+mj-lt"/>
              </a:rPr>
              <a:t>prioritizacija</a:t>
            </a:r>
            <a:r>
              <a:rPr kumimoji="0" lang="sl-SI" altLang="sl-SI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 enot / dodatni obisk / sprememba kontaktne strategije</a:t>
            </a:r>
          </a:p>
        </p:txBody>
      </p:sp>
    </p:spTree>
    <p:extLst>
      <p:ext uri="{BB962C8B-B14F-4D97-AF65-F5344CB8AC3E}">
        <p14:creationId xmlns:p14="http://schemas.microsoft.com/office/powerpoint/2010/main" val="406780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Testiranje </a:t>
            </a:r>
            <a:r>
              <a:rPr lang="sl-SI" dirty="0"/>
              <a:t>intervencije – GBV 2027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l-SI" sz="2700" b="1" dirty="0">
                <a:latin typeface="+mj-lt"/>
              </a:rPr>
              <a:t>Predvideni pristop:</a:t>
            </a:r>
            <a:endParaRPr lang="sl-SI" sz="2700" dirty="0">
              <a:latin typeface="+mj-lt"/>
            </a:endParaRPr>
          </a:p>
          <a:p>
            <a:r>
              <a:rPr lang="sl-SI" sz="2700" dirty="0" smtClean="0">
                <a:latin typeface="+mj-lt"/>
              </a:rPr>
              <a:t>identifikacija skupin žensk </a:t>
            </a:r>
            <a:r>
              <a:rPr lang="sl-SI" sz="2700" dirty="0">
                <a:latin typeface="+mj-lt"/>
              </a:rPr>
              <a:t>z </a:t>
            </a:r>
            <a:r>
              <a:rPr lang="sl-SI" sz="2700" dirty="0" smtClean="0">
                <a:latin typeface="+mj-lt"/>
              </a:rPr>
              <a:t>nižjo stopnjo sodelovanja preko WEB (na vnaprej določen dan zbiranja), </a:t>
            </a:r>
            <a:endParaRPr lang="sl-SI" sz="2700" dirty="0">
              <a:latin typeface="+mj-lt"/>
            </a:endParaRPr>
          </a:p>
          <a:p>
            <a:r>
              <a:rPr lang="sl-SI" sz="2700" dirty="0">
                <a:latin typeface="+mj-lt"/>
              </a:rPr>
              <a:t>določitev enot za </a:t>
            </a:r>
            <a:r>
              <a:rPr lang="sl-SI" sz="2700" dirty="0" smtClean="0">
                <a:latin typeface="+mj-lt"/>
              </a:rPr>
              <a:t>CAPI, </a:t>
            </a:r>
            <a:endParaRPr lang="sl-SI" sz="2700" dirty="0">
              <a:latin typeface="+mj-lt"/>
            </a:endParaRPr>
          </a:p>
          <a:p>
            <a:r>
              <a:rPr lang="sl-SI" sz="2700" dirty="0" smtClean="0">
                <a:latin typeface="+mj-lt"/>
              </a:rPr>
              <a:t>analiza </a:t>
            </a:r>
            <a:r>
              <a:rPr lang="sl-SI" sz="2700" dirty="0">
                <a:latin typeface="+mj-lt"/>
              </a:rPr>
              <a:t>učinka intervencije. 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3444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Ugotovitve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sl-SI" sz="8300" dirty="0">
                <a:latin typeface="+mj-lt"/>
              </a:rPr>
              <a:t>Razlika v deležu sproti kaže razlike v strukturi med populacijo in odgovori. Uporabna je za operativni nadzor posameznih skupin. </a:t>
            </a:r>
          </a:p>
          <a:p>
            <a:endParaRPr lang="sl-SI" sz="5500" dirty="0">
              <a:latin typeface="+mj-lt"/>
            </a:endParaRPr>
          </a:p>
          <a:p>
            <a:r>
              <a:rPr lang="sl-SI" sz="8300" dirty="0">
                <a:latin typeface="+mj-lt"/>
              </a:rPr>
              <a:t>Pri zaporednih kombiniranih način zbiranja je bolj kot odmik od populacije smiselna primerjava s pričakovanim stanjem v tej fazi zbiranja.  </a:t>
            </a:r>
          </a:p>
          <a:p>
            <a:endParaRPr lang="sl-SI" sz="5500" dirty="0">
              <a:latin typeface="+mj-lt"/>
            </a:endParaRPr>
          </a:p>
          <a:p>
            <a:r>
              <a:rPr lang="sl-SI" sz="8300" dirty="0">
                <a:latin typeface="+mj-lt"/>
              </a:rPr>
              <a:t>Cilj ni zgolj spremljati, ali se struktura respondentov odmika od populacije, ampak informacije uporabiti za pravočasno prilagoditev zbiranja </a:t>
            </a:r>
            <a:r>
              <a:rPr lang="sl-SI" sz="8300" dirty="0" smtClean="0">
                <a:latin typeface="+mj-lt"/>
              </a:rPr>
              <a:t>podatkov. Izziv </a:t>
            </a:r>
            <a:r>
              <a:rPr lang="sl-SI" sz="8300" dirty="0">
                <a:latin typeface="+mj-lt"/>
              </a:rPr>
              <a:t>je </a:t>
            </a:r>
            <a:r>
              <a:rPr lang="sl-SI" sz="8300" b="1" dirty="0">
                <a:latin typeface="+mj-lt"/>
              </a:rPr>
              <a:t>določiti kriterije kdaj je potrebno ukrepati</a:t>
            </a:r>
            <a:r>
              <a:rPr lang="sl-SI" sz="8300" dirty="0">
                <a:latin typeface="+mj-lt"/>
              </a:rPr>
              <a:t>. </a:t>
            </a:r>
          </a:p>
          <a:p>
            <a:pPr marL="0" indent="0">
              <a:buNone/>
            </a:pPr>
            <a:endParaRPr lang="sl-SI" sz="3500" dirty="0" smtClean="0">
              <a:latin typeface="+mj-lt"/>
            </a:endParaRPr>
          </a:p>
          <a:p>
            <a:endParaRPr lang="sl-SI" dirty="0"/>
          </a:p>
          <a:p>
            <a:endParaRPr lang="sl-SI" dirty="0" smtClean="0"/>
          </a:p>
          <a:p>
            <a:endParaRPr lang="sl-SI" dirty="0" smtClean="0"/>
          </a:p>
          <a:p>
            <a:endParaRPr lang="sl-SI" dirty="0" smtClean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4439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>Vprašanja </a:t>
            </a:r>
            <a:r>
              <a:rPr lang="sl-SI" dirty="0"/>
              <a:t>za razpravo</a:t>
            </a:r>
            <a:br>
              <a:rPr lang="sl-SI" dirty="0"/>
            </a:b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700" dirty="0" smtClean="0">
                <a:latin typeface="+mj-lt"/>
              </a:rPr>
              <a:t>Kako spremljate </a:t>
            </a:r>
            <a:r>
              <a:rPr lang="sl-SI" sz="2700" dirty="0">
                <a:latin typeface="+mj-lt"/>
              </a:rPr>
              <a:t>strukturo respondentov med zbiranjem podatkov</a:t>
            </a:r>
            <a:r>
              <a:rPr lang="sl-SI" sz="2700" dirty="0" smtClean="0">
                <a:latin typeface="+mj-lt"/>
              </a:rPr>
              <a:t>?</a:t>
            </a:r>
          </a:p>
          <a:p>
            <a:endParaRPr lang="sl-SI" sz="2700" dirty="0">
              <a:latin typeface="+mj-lt"/>
            </a:endParaRPr>
          </a:p>
          <a:p>
            <a:r>
              <a:rPr lang="sl-SI" sz="2700" dirty="0" smtClean="0">
                <a:latin typeface="+mj-lt"/>
              </a:rPr>
              <a:t>Ali </a:t>
            </a:r>
            <a:r>
              <a:rPr lang="sl-SI" sz="2700" dirty="0">
                <a:latin typeface="+mj-lt"/>
              </a:rPr>
              <a:t>imate vnaprej določene kriterije, kdaj odstopanje zahteva ukrepanje</a:t>
            </a:r>
            <a:r>
              <a:rPr lang="sl-SI" sz="2700" dirty="0" smtClean="0">
                <a:latin typeface="+mj-lt"/>
              </a:rPr>
              <a:t>?</a:t>
            </a:r>
          </a:p>
          <a:p>
            <a:endParaRPr lang="sl-SI" sz="2700" dirty="0">
              <a:latin typeface="+mj-lt"/>
            </a:endParaRPr>
          </a:p>
          <a:p>
            <a:r>
              <a:rPr lang="sl-SI" sz="2700" dirty="0">
                <a:latin typeface="+mj-lt"/>
              </a:rPr>
              <a:t>Katere intervencije med zbiranjem podatkov so pri vaših raziskovanjih dejansko izvedljive?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4265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RS pisave">
      <a:majorFont>
        <a:latin typeface="Republik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B8B1445-23AD-4717-87DC-01F615F28C7B}" vid="{6923127A-9425-46AA-978A-019326413B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SURS_svetla</Template>
  <TotalTime>35578</TotalTime>
  <Words>963</Words>
  <Application>Microsoft Office PowerPoint</Application>
  <PresentationFormat>Widescreen</PresentationFormat>
  <Paragraphs>129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Republika</vt:lpstr>
      <vt:lpstr>Office Theme</vt:lpstr>
      <vt:lpstr>Modernizacija zbiranja podatkov na SURS: analiza podatkov IKT-GOSP</vt:lpstr>
      <vt:lpstr>Opis izziva</vt:lpstr>
      <vt:lpstr>IKT-GOSP</vt:lpstr>
      <vt:lpstr>Socio-demografske spremenljivke iz administrativnih in statističnih virov </vt:lpstr>
      <vt:lpstr>PowerPoint Presentation</vt:lpstr>
      <vt:lpstr>Strukturna usklajenost respondentov s populacijo </vt:lpstr>
      <vt:lpstr>17. dan zbiranja</vt:lpstr>
      <vt:lpstr>35. dan zbiranja</vt:lpstr>
      <vt:lpstr>Ob koncu zbiranja podatkov</vt:lpstr>
      <vt:lpstr> Veliko odstopanje ≠ nujno potreba po intervenciji</vt:lpstr>
      <vt:lpstr>PowerPoint Presentation</vt:lpstr>
      <vt:lpstr> Od spremljanja k intervenciji </vt:lpstr>
      <vt:lpstr>Testiranje intervencije – GBV 2027</vt:lpstr>
      <vt:lpstr>Ugotovitve</vt:lpstr>
      <vt:lpstr> Vprašanja za razpravo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Sprotno spremljanje zbiranja podatkov</dc:title>
  <dc:creator>Nataša Bučar</dc:creator>
  <cp:lastModifiedBy>Nataša Bučar</cp:lastModifiedBy>
  <cp:revision>133</cp:revision>
  <dcterms:created xsi:type="dcterms:W3CDTF">2026-05-28T07:55:59Z</dcterms:created>
  <dcterms:modified xsi:type="dcterms:W3CDTF">2026-09-08T12:39:15Z</dcterms:modified>
</cp:coreProperties>
</file>