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1" r:id="rId5"/>
    <p:sldId id="262" r:id="rId6"/>
    <p:sldId id="259" r:id="rId7"/>
    <p:sldId id="263" r:id="rId8"/>
    <p:sldId id="264" r:id="rId9"/>
    <p:sldId id="265" r:id="rId10"/>
    <p:sldId id="287" r:id="rId11"/>
    <p:sldId id="266" r:id="rId12"/>
    <p:sldId id="268" r:id="rId13"/>
    <p:sldId id="288" r:id="rId14"/>
    <p:sldId id="289" r:id="rId15"/>
    <p:sldId id="269" r:id="rId16"/>
    <p:sldId id="270" r:id="rId17"/>
    <p:sldId id="271" r:id="rId18"/>
    <p:sldId id="272" r:id="rId19"/>
    <p:sldId id="283" r:id="rId20"/>
    <p:sldId id="284" r:id="rId21"/>
    <p:sldId id="276" r:id="rId22"/>
    <p:sldId id="277" r:id="rId23"/>
    <p:sldId id="285" r:id="rId24"/>
    <p:sldId id="281" r:id="rId25"/>
    <p:sldId id="279" r:id="rId26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9" d="100"/>
          <a:sy n="149" d="100"/>
        </p:scale>
        <p:origin x="2068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Čehovin, Gregor" userId="e8132af2-9b65-442c-a642-445981f918b9" providerId="ADAL" clId="{7BCDB9CC-29EC-4C3E-94B0-092AC3329D66}"/>
    <pc:docChg chg="undo custSel modSld">
      <pc:chgData name="Čehovin, Gregor" userId="e8132af2-9b65-442c-a642-445981f918b9" providerId="ADAL" clId="{7BCDB9CC-29EC-4C3E-94B0-092AC3329D66}" dt="2026-09-09T14:48:46.166" v="2" actId="6549"/>
      <pc:docMkLst>
        <pc:docMk/>
      </pc:docMkLst>
      <pc:sldChg chg="modSp mod">
        <pc:chgData name="Čehovin, Gregor" userId="e8132af2-9b65-442c-a642-445981f918b9" providerId="ADAL" clId="{7BCDB9CC-29EC-4C3E-94B0-092AC3329D66}" dt="2026-09-09T14:48:46.166" v="2" actId="6549"/>
        <pc:sldMkLst>
          <pc:docMk/>
          <pc:sldMk cId="0" sldId="261"/>
        </pc:sldMkLst>
        <pc:spChg chg="mod">
          <ac:chgData name="Čehovin, Gregor" userId="e8132af2-9b65-442c-a642-445981f918b9" providerId="ADAL" clId="{7BCDB9CC-29EC-4C3E-94B0-092AC3329D66}" dt="2026-09-09T14:48:46.166" v="2" actId="6549"/>
          <ac:spMkLst>
            <pc:docMk/>
            <pc:sldMk cId="0" sldId="261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7384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3EA95-66D2-FF10-B5F5-F0E95BF74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C5CAB7-8C0E-565A-C10C-707E7C3196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DCC7D5-06F8-8337-112A-0CCC752EBC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8B0EA-BC4E-EB12-7356-9C56E3518B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85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FAFB3-1570-BB31-AB05-B5967FA45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93E275-B77C-FFA1-FEDD-F8B3E5552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B96D44-F154-1B56-19C7-BC75F105BE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E28C1-3E65-5408-CF1C-5A54CAFD7E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5743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DBDC3-B3E0-31F5-EAB7-E955C77F6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B684DC-10B9-3CB7-5BC2-85D50FB8E2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DEAD0B-70D7-6F91-01FB-8044343450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9EC207-C2BF-674A-CDFE-B0DB4774CB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7160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C213C-BCCF-B22F-88B7-68D178E7A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8709E5-5548-1D30-2B77-A68D93C1B2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CB0355-B805-FEC6-B2C9-13BF9B1344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5EE15-24E8-7B3A-3A6A-84C5E5C4DD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5427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0EF7F-71AE-2F19-77AD-3A3B9A2A8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0AA711-7BB3-BC23-BE4A-C3FF6F506C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928ABA-F336-B355-7A18-5F4F723907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6F4AF-ABA6-1CDB-5037-4097CF9958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738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cd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335849"/>
            <a:ext cx="1737360" cy="572819"/>
          </a:xfrm>
          <a:prstGeom prst="rect">
            <a:avLst/>
          </a:prstGeom>
        </p:spPr>
      </p:pic>
      <p:pic>
        <p:nvPicPr>
          <p:cNvPr id="3" name="Image 1" descr="assets/logo_fd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254152"/>
            <a:ext cx="1874520" cy="84666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1555335"/>
            <a:ext cx="8046720" cy="158652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sl-SI" sz="3600" b="1" noProof="0" dirty="0">
                <a:solidFill>
                  <a:srgbClr val="002060"/>
                </a:solidFill>
                <a:latin typeface="Arial"/>
                <a:ea typeface="Arial" pitchFamily="34" charset="-122"/>
                <a:cs typeface="Arial"/>
              </a:rPr>
              <a:t>Pristranskost ocen v spletnih panelih zaradi rekrutacijskega razkoraka</a:t>
            </a:r>
            <a:endParaRPr lang="sl-SI" sz="3600" noProof="0" dirty="0"/>
          </a:p>
        </p:txBody>
      </p:sp>
      <p:sp>
        <p:nvSpPr>
          <p:cNvPr id="5" name="Text 1"/>
          <p:cNvSpPr/>
          <p:nvPr/>
        </p:nvSpPr>
        <p:spPr>
          <a:xfrm>
            <a:off x="365760" y="3755843"/>
            <a:ext cx="8412480" cy="749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Gregor Čehovin, Vasja Vehovar, </a:t>
            </a:r>
            <a:b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Andrea Ivanovska, Andreja Praček</a:t>
            </a:r>
            <a:endParaRPr lang="sl-SI" sz="2000" noProof="0" dirty="0"/>
          </a:p>
        </p:txBody>
      </p:sp>
      <p:sp>
        <p:nvSpPr>
          <p:cNvPr id="6" name="Text 2"/>
          <p:cNvSpPr/>
          <p:nvPr/>
        </p:nvSpPr>
        <p:spPr>
          <a:xfrm>
            <a:off x="640080" y="4573507"/>
            <a:ext cx="78638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sl-SI" sz="1600" noProof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Center za družboslovno informatiko</a:t>
            </a:r>
          </a:p>
          <a:p>
            <a:pPr marL="0" indent="0" algn="ctr">
              <a:lnSpc>
                <a:spcPct val="125000"/>
              </a:lnSpc>
              <a:buNone/>
            </a:pPr>
            <a:r>
              <a:rPr lang="sl-SI" sz="1600" noProof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Fakulteta za družbene vede, Univerza v Ljubljani</a:t>
            </a:r>
            <a:endParaRPr lang="sl-SI" sz="1600" noProof="0"/>
          </a:p>
        </p:txBody>
      </p:sp>
      <p:sp>
        <p:nvSpPr>
          <p:cNvPr id="7" name="Text 3"/>
          <p:cNvSpPr/>
          <p:nvPr/>
        </p:nvSpPr>
        <p:spPr>
          <a:xfrm>
            <a:off x="640080" y="5910780"/>
            <a:ext cx="78638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sl-SI" sz="2400" b="1" noProof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SPIKNA 2026</a:t>
            </a:r>
            <a:endParaRPr lang="sl-SI" sz="2400" noProof="0"/>
          </a:p>
        </p:txBody>
      </p:sp>
      <p:sp>
        <p:nvSpPr>
          <p:cNvPr id="8" name="Text 4"/>
          <p:cNvSpPr/>
          <p:nvPr/>
        </p:nvSpPr>
        <p:spPr>
          <a:xfrm>
            <a:off x="640080" y="6361141"/>
            <a:ext cx="7863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sl-SI" sz="1600" noProof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Fakulteta za družbene vede, 10. 9. 2026</a:t>
            </a:r>
            <a:endParaRPr lang="sl-SI" sz="1600" noProof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" y="-45720"/>
            <a:ext cx="9235440" cy="86868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3" name="Text 1"/>
          <p:cNvSpPr/>
          <p:nvPr/>
        </p:nvSpPr>
        <p:spPr>
          <a:xfrm>
            <a:off x="365760" y="45720"/>
            <a:ext cx="8412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sl-SI" sz="32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Struktura predstavitve</a:t>
            </a:r>
            <a:endParaRPr lang="sl-SI" sz="3200" noProof="0"/>
          </a:p>
        </p:txBody>
      </p:sp>
      <p:sp>
        <p:nvSpPr>
          <p:cNvPr id="4" name="Text 2"/>
          <p:cNvSpPr/>
          <p:nvPr/>
        </p:nvSpPr>
        <p:spPr>
          <a:xfrm>
            <a:off x="822960" y="1609344"/>
            <a:ext cx="8229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sl-SI" sz="2400" b="1" noProof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</a:t>
            </a:r>
            <a:endParaRPr lang="sl-SI" sz="2400" noProof="0"/>
          </a:p>
        </p:txBody>
      </p:sp>
      <p:sp>
        <p:nvSpPr>
          <p:cNvPr id="5" name="Text 3"/>
          <p:cNvSpPr/>
          <p:nvPr/>
        </p:nvSpPr>
        <p:spPr>
          <a:xfrm>
            <a:off x="1691640" y="1609344"/>
            <a:ext cx="67665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sl-SI" sz="2400" b="1" noProof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Rekrutacijski razkorak</a:t>
            </a:r>
            <a:endParaRPr lang="sl-SI" sz="2400" noProof="0"/>
          </a:p>
        </p:txBody>
      </p:sp>
      <p:sp>
        <p:nvSpPr>
          <p:cNvPr id="6" name="Text 4"/>
          <p:cNvSpPr/>
          <p:nvPr/>
        </p:nvSpPr>
        <p:spPr>
          <a:xfrm>
            <a:off x="822960" y="2478024"/>
            <a:ext cx="8229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sl-SI" sz="2400" b="1" noProof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</a:t>
            </a:r>
            <a:endParaRPr lang="sl-SI" sz="2400" noProof="0"/>
          </a:p>
        </p:txBody>
      </p:sp>
      <p:sp>
        <p:nvSpPr>
          <p:cNvPr id="7" name="Text 5"/>
          <p:cNvSpPr/>
          <p:nvPr/>
        </p:nvSpPr>
        <p:spPr>
          <a:xfrm>
            <a:off x="1691640" y="2478024"/>
            <a:ext cx="67665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sl-SI" sz="2400" b="1" noProof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CRONOS: rezultati</a:t>
            </a:r>
            <a:endParaRPr lang="sl-SI" sz="2400" noProof="0"/>
          </a:p>
        </p:txBody>
      </p:sp>
      <p:sp>
        <p:nvSpPr>
          <p:cNvPr id="8" name="Text 6"/>
          <p:cNvSpPr/>
          <p:nvPr/>
        </p:nvSpPr>
        <p:spPr>
          <a:xfrm>
            <a:off x="822960" y="3346704"/>
            <a:ext cx="8229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sl-SI" sz="2400" b="1" noProof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III.</a:t>
            </a:r>
            <a:endParaRPr lang="sl-SI" sz="2400" noProof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67665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sl-SI" sz="2400" b="1" noProof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1KA panel: rezultati</a:t>
            </a:r>
            <a:endParaRPr lang="sl-SI" sz="2400" noProof="0"/>
          </a:p>
        </p:txBody>
      </p:sp>
      <p:sp>
        <p:nvSpPr>
          <p:cNvPr id="10" name="Text 8"/>
          <p:cNvSpPr/>
          <p:nvPr/>
        </p:nvSpPr>
        <p:spPr>
          <a:xfrm>
            <a:off x="822960" y="4215384"/>
            <a:ext cx="8229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sl-SI" sz="2400" b="1" noProof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IV.</a:t>
            </a:r>
            <a:endParaRPr lang="sl-SI" sz="2400" noProof="0"/>
          </a:p>
        </p:txBody>
      </p:sp>
      <p:sp>
        <p:nvSpPr>
          <p:cNvPr id="11" name="Text 9"/>
          <p:cNvSpPr/>
          <p:nvPr/>
        </p:nvSpPr>
        <p:spPr>
          <a:xfrm>
            <a:off x="1691640" y="4215384"/>
            <a:ext cx="67665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sl-SI" sz="2400" b="1" noProof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LISS: rezultati</a:t>
            </a:r>
            <a:endParaRPr lang="sl-SI" sz="2400" noProof="0"/>
          </a:p>
        </p:txBody>
      </p:sp>
      <p:sp>
        <p:nvSpPr>
          <p:cNvPr id="12" name="Text 10"/>
          <p:cNvSpPr/>
          <p:nvPr/>
        </p:nvSpPr>
        <p:spPr>
          <a:xfrm>
            <a:off x="822960" y="5084064"/>
            <a:ext cx="8229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sl-SI" sz="2400" b="1" noProof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</a:t>
            </a:r>
            <a:endParaRPr lang="sl-SI" sz="2400" noProof="0"/>
          </a:p>
        </p:txBody>
      </p:sp>
      <p:sp>
        <p:nvSpPr>
          <p:cNvPr id="13" name="Text 11"/>
          <p:cNvSpPr/>
          <p:nvPr/>
        </p:nvSpPr>
        <p:spPr>
          <a:xfrm>
            <a:off x="1691640" y="5084064"/>
            <a:ext cx="67665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sl-SI" sz="2400" b="1" noProof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Razprava</a:t>
            </a:r>
            <a:endParaRPr lang="sl-SI" sz="2400" noProof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cd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365760"/>
            <a:ext cx="1417320" cy="467300"/>
          </a:xfrm>
          <a:prstGeom prst="rect">
            <a:avLst/>
          </a:prstGeom>
        </p:spPr>
      </p:pic>
      <p:pic>
        <p:nvPicPr>
          <p:cNvPr id="3" name="Image 1" descr="assets/logo_fd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040" y="292608"/>
            <a:ext cx="1554480" cy="70211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0080" y="2743200"/>
            <a:ext cx="7863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sl-SI" sz="3200" b="1" noProof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 </a:t>
            </a:r>
            <a:r>
              <a:rPr lang="sl-SI" sz="3200" b="1" noProof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Rekrutacijski razkorak</a:t>
            </a:r>
            <a:endParaRPr lang="sl-SI" sz="3200" noProof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3" name="Text 1"/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5000"/>
              </a:lnSpc>
              <a:spcAft>
                <a:spcPts val="600"/>
              </a:spcAft>
              <a:buNone/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Pretekle primerjave (I):</a:t>
            </a:r>
            <a:b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Spletni panel in tradicionalne ankete</a:t>
            </a:r>
            <a:endParaRPr lang="sl-SI" sz="2800" noProof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2"/>
              <p:cNvSpPr/>
              <p:nvPr/>
            </p:nvSpPr>
            <p:spPr>
              <a:xfrm>
                <a:off x="548640" y="1068932"/>
                <a:ext cx="8046720" cy="236006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342900" indent="-342900">
                  <a:lnSpc>
                    <a:spcPct val="125000"/>
                  </a:lnSpc>
                  <a:spcBef>
                    <a:spcPts val="1200"/>
                  </a:spcBef>
                  <a:spcAft>
                    <a:spcPts val="0"/>
                  </a:spcAft>
                  <a:buSzPct val="100000"/>
                  <a:buFont typeface="Arial" panose="020B0604020202020204" pitchFamily="34" charset="0"/>
                  <a:buChar char="•"/>
                  <a:defRPr sz="2000"/>
                </a:pPr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Tahoma" panose="020B0604030504040204" pitchFamily="34" charset="0"/>
                    <a:cs typeface="Arial" pitchFamily="34" charset="-120"/>
                  </a:rPr>
                  <a:t>Pristranskost, </a:t>
                </a:r>
                <a14:m>
                  <m:oMath xmlns:m="http://schemas.openxmlformats.org/officeDocument/2006/math">
                    <m:r>
                      <a:rPr lang="sl-SI" sz="20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Arial" panose="020B0604020202020204" pitchFamily="34" charset="0"/>
                      </a:rPr>
                      <m:t>𝑩𝒊𝒂𝒔</m:t>
                    </m:r>
                    <m:d>
                      <m:dPr>
                        <m:ctrlPr>
                          <a:rPr lang="sl-SI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sl-SI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ahoma" panose="020B0604030504040204" pitchFamily="34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sl-SI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ahoma" panose="020B0604030504040204" pitchFamily="34" charset="0"/>
                                <a:cs typeface="Arial" panose="020B0604020202020204" pitchFamily="34" charset="0"/>
                              </a:rPr>
                              <m:t>𝒚</m:t>
                            </m:r>
                          </m:e>
                        </m:acc>
                      </m:e>
                    </m:d>
                    <m:r>
                      <a:rPr lang="sl-SI" sz="20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sl-SI" sz="20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Arial" panose="020B0604020202020204" pitchFamily="34" charset="0"/>
                      </a:rPr>
                      <m:t>𝑬</m:t>
                    </m:r>
                    <m:d>
                      <m:dPr>
                        <m:ctrlPr>
                          <a:rPr lang="sl-SI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sl-SI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ahoma" panose="020B0604030504040204" pitchFamily="34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sl-SI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ahoma" panose="020B0604030504040204" pitchFamily="34" charset="0"/>
                                <a:cs typeface="Arial" panose="020B0604020202020204" pitchFamily="34" charset="0"/>
                              </a:rPr>
                              <m:t>𝒚</m:t>
                            </m:r>
                          </m:e>
                        </m:acc>
                      </m:e>
                    </m:d>
                    <m:r>
                      <a:rPr lang="sl-SI" sz="20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Arial" panose="020B0604020202020204" pitchFamily="34" charset="0"/>
                      </a:rPr>
                      <m:t>−</m:t>
                    </m:r>
                    <m:acc>
                      <m:accPr>
                        <m:chr m:val="̅"/>
                        <m:ctrlPr>
                          <a:rPr lang="sl-SI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sl-SI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Arial" panose="020B0604020202020204" pitchFamily="34" charset="0"/>
                          </a:rPr>
                          <m:t>𝒀</m:t>
                        </m:r>
                      </m:e>
                    </m:acc>
                  </m:oMath>
                </a14:m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, ocenimo kot absolutno vrednost, vključuje vse vire napak (neodgovor, </a:t>
                </a:r>
                <a:r>
                  <a:rPr lang="sl-SI" sz="2000" noProof="0" dirty="0" err="1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nepokritje</a:t>
                </a:r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, način anketiranja).</a:t>
                </a:r>
              </a:p>
              <a:p>
                <a:pPr marL="342900" indent="-342900">
                  <a:lnSpc>
                    <a:spcPct val="125000"/>
                  </a:lnSpc>
                  <a:spcBef>
                    <a:spcPts val="1200"/>
                  </a:spcBef>
                  <a:spcAft>
                    <a:spcPts val="0"/>
                  </a:spcAft>
                  <a:buSzPct val="100000"/>
                  <a:buFont typeface="Arial" panose="020B0604020202020204" pitchFamily="34" charset="0"/>
                  <a:buChar char="•"/>
                  <a:defRPr sz="2000"/>
                </a:pPr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Relativna pristranskost (</a:t>
                </a:r>
                <a:r>
                  <a:rPr lang="sl-SI" sz="2000" i="1" noProof="0" dirty="0" err="1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relative</a:t>
                </a:r>
                <a:r>
                  <a:rPr lang="sl-SI" sz="2000" i="1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</a:t>
                </a:r>
                <a:r>
                  <a:rPr lang="sl-SI" sz="2000" i="1" noProof="0" dirty="0" err="1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bias</a:t>
                </a:r>
                <a:r>
                  <a:rPr lang="sl-SI" sz="2000" i="1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</a:t>
                </a:r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– </a:t>
                </a:r>
                <a:r>
                  <a:rPr lang="sl-SI" sz="2000" b="1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RB</a:t>
                </a:r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), </a:t>
                </a:r>
                <a14:m>
                  <m:oMath xmlns:m="http://schemas.openxmlformats.org/officeDocument/2006/math">
                    <m:r>
                      <a:rPr lang="sl-SI" sz="20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Arial" panose="020B0604020202020204" pitchFamily="34" charset="0"/>
                      </a:rPr>
                      <m:t>𝑹𝑩</m:t>
                    </m:r>
                    <m:r>
                      <a:rPr lang="sl-SI" sz="20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sl-SI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sl-SI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Arial" panose="020B0604020202020204" pitchFamily="34" charset="0"/>
                          </a:rPr>
                          <m:t>𝑩𝒊𝒂𝒔</m:t>
                        </m:r>
                        <m:d>
                          <m:dPr>
                            <m:ctrlPr>
                              <a:rPr lang="sl-SI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ahoma" panose="020B0604030504040204" pitchFamily="34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sl-SI" sz="20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Tahoma" panose="020B0604030504040204" pitchFamily="34" charset="0"/>
                                    <a:cs typeface="Arial" panose="020B0604020202020204" pitchFamily="34" charset="0"/>
                                  </a:rPr>
                                </m:ctrlPr>
                              </m:accPr>
                              <m:e>
                                <m:r>
                                  <a:rPr lang="sl-SI" sz="20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Tahoma" panose="020B0604030504040204" pitchFamily="34" charset="0"/>
                                    <a:cs typeface="Arial" panose="020B0604020202020204" pitchFamily="34" charset="0"/>
                                  </a:rPr>
                                  <m:t>𝒚</m:t>
                                </m:r>
                              </m:e>
                            </m:acc>
                          </m:e>
                        </m:d>
                      </m:num>
                      <m:den>
                        <m:acc>
                          <m:accPr>
                            <m:chr m:val="̅"/>
                            <m:ctrlPr>
                              <a:rPr lang="sl-SI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ahoma" panose="020B0604030504040204" pitchFamily="34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sl-SI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ahoma" panose="020B0604030504040204" pitchFamily="34" charset="0"/>
                                <a:cs typeface="Arial" panose="020B0604020202020204" pitchFamily="34" charset="0"/>
                              </a:rPr>
                              <m:t>𝒀</m:t>
                            </m:r>
                          </m:e>
                        </m:acc>
                      </m:den>
                    </m:f>
                  </m:oMath>
                </a14:m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. </a:t>
                </a:r>
              </a:p>
              <a:p>
                <a:pPr marL="342900" indent="-342900">
                  <a:lnSpc>
                    <a:spcPct val="125000"/>
                  </a:lnSpc>
                  <a:spcBef>
                    <a:spcPts val="1200"/>
                  </a:spcBef>
                  <a:buSzPct val="100000"/>
                  <a:buFont typeface="Arial" panose="020B0604020202020204" pitchFamily="34" charset="0"/>
                  <a:buChar char="•"/>
                  <a:defRPr sz="2000"/>
                </a:pPr>
                <a:r>
                  <a:rPr lang="sl-SI" sz="200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Zanima nas pristranskost v verjetnostnih spletnih panelih </a:t>
                </a:r>
                <a:r>
                  <a:rPr lang="sl-SI" sz="2000" b="1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(VSP)</a:t>
                </a:r>
                <a:r>
                  <a:rPr lang="sl-SI" sz="200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v primerjavi s tradicionalnimi verjetnostnimi anketami </a:t>
                </a:r>
                <a:r>
                  <a:rPr lang="sl-SI" sz="2000" b="1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(TVA)</a:t>
                </a:r>
                <a:r>
                  <a:rPr lang="sl-SI" sz="200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.</a:t>
                </a:r>
                <a:endParaRPr lang="sl-SI" sz="2400" dirty="0"/>
              </a:p>
              <a:p>
                <a:pPr marL="342900" indent="-342900">
                  <a:lnSpc>
                    <a:spcPct val="125000"/>
                  </a:lnSpc>
                  <a:spcBef>
                    <a:spcPts val="1200"/>
                  </a:spcBef>
                  <a:buSzPct val="100000"/>
                  <a:buFont typeface="Arial" panose="020B0604020202020204" pitchFamily="34" charset="0"/>
                  <a:buChar char="•"/>
                  <a:defRPr sz="2000"/>
                </a:pPr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Primerjava ocen na osnovi raziskave CDI 2022</a:t>
                </a:r>
                <a:r>
                  <a:rPr lang="sl-SI" noProof="0" dirty="0"/>
                  <a:t>–</a:t>
                </a:r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2024:</a:t>
                </a:r>
              </a:p>
              <a:p>
                <a:pPr marL="254000" indent="-254000">
                  <a:lnSpc>
                    <a:spcPct val="125000"/>
                  </a:lnSpc>
                  <a:spcBef>
                    <a:spcPts val="1200"/>
                  </a:spcBef>
                  <a:spcAft>
                    <a:spcPts val="0"/>
                  </a:spcAft>
                  <a:buSzPct val="100000"/>
                  <a:buChar char="▪"/>
                  <a:defRPr sz="2000"/>
                </a:pPr>
                <a:endParaRPr lang="sl-SI" sz="2000" noProof="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endParaRPr>
              </a:p>
              <a:p>
                <a:pPr marL="254000" indent="-254000" algn="l">
                  <a:lnSpc>
                    <a:spcPct val="108000"/>
                  </a:lnSpc>
                  <a:spcAft>
                    <a:spcPts val="600"/>
                  </a:spcAft>
                  <a:buSzPct val="100000"/>
                  <a:buChar char="▪"/>
                </a:pPr>
                <a:endParaRPr lang="sl-SI" sz="2400" noProof="0" dirty="0"/>
              </a:p>
            </p:txBody>
          </p:sp>
        </mc:Choice>
        <mc:Fallback>
          <p:sp>
            <p:nvSpPr>
              <p:cNvPr id="4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1068932"/>
                <a:ext cx="8046720" cy="2360067"/>
              </a:xfrm>
              <a:prstGeom prst="rect">
                <a:avLst/>
              </a:prstGeom>
              <a:blipFill>
                <a:blip r:embed="rId3"/>
                <a:stretch>
                  <a:fillRect l="-1818" t="-1550" r="-2045" b="-21705"/>
                </a:stretch>
              </a:blipFill>
              <a:ln/>
            </p:spPr>
            <p:txBody>
              <a:bodyPr/>
              <a:lstStyle/>
              <a:p>
                <a:r>
                  <a:rPr lang="sl-SI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379583"/>
              </p:ext>
            </p:extLst>
          </p:nvPr>
        </p:nvGraphicFramePr>
        <p:xfrm>
          <a:off x="694831" y="3839198"/>
          <a:ext cx="7754338" cy="2819400"/>
        </p:xfrm>
        <a:graphic>
          <a:graphicData uri="http://schemas.openxmlformats.org/drawingml/2006/table">
            <a:tbl>
              <a:tblPr/>
              <a:tblGrid>
                <a:gridCol w="3505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0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01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96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Raziskava</a:t>
                      </a:r>
                      <a:endParaRPr lang="sl-SI" sz="17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Št. spremenljivk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Značilna razlika in </a:t>
                      </a:r>
                      <a:b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</a:b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RB &gt; 10 %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Mediana RB</a:t>
                      </a:r>
                      <a:endParaRPr lang="sl-SI" sz="17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68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Primerjava VSP s TVA</a:t>
                      </a: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</a:t>
                      </a:r>
                      <a:b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</a:b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 sklopov, 1.034 ocen</a:t>
                      </a:r>
                      <a:b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</a:b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(Vehovar in Čehovin, 2026)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1.034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14 %</a:t>
                      </a:r>
                      <a:endParaRPr lang="sl-SI" sz="17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246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Primerjava VSP s TVA</a:t>
                      </a: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ankete uradne statistike</a:t>
                      </a:r>
                      <a:b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</a:b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 sklopov, 651 ocen</a:t>
                      </a:r>
                      <a:b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</a:b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(Čehovin in Vehovar, 2026)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651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16 %</a:t>
                      </a:r>
                      <a:endParaRPr lang="sl-SI" sz="17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 4"/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51638F5E-1258-4DD4-85FC-A286E45F0EB3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fld>
            <a:endParaRPr lang="sl-SI" sz="1100" noProof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4" name="Text 2"/>
          <p:cNvSpPr/>
          <p:nvPr/>
        </p:nvSpPr>
        <p:spPr>
          <a:xfrm>
            <a:off x="548640" y="1068934"/>
            <a:ext cx="8046720" cy="54233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Metaanaliza zdravstvenih ocen 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(Ivanovska idr., 2025): 137 spremenljivk iz 14 raziskav:</a:t>
            </a:r>
            <a:endParaRPr lang="sl-SI" sz="2400" noProof="0" dirty="0">
              <a:solidFill>
                <a:srgbClr val="1A1A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742950" lvl="1" indent="-285750">
              <a:lnSpc>
                <a:spcPct val="125000"/>
              </a:lnSpc>
              <a:spcBef>
                <a:spcPts val="600"/>
              </a:spcBef>
              <a:buSzPct val="100000"/>
              <a:buFont typeface="Courier New" panose="02070309020205020404" pitchFamily="49" charset="0"/>
              <a:buChar char="o"/>
              <a:defRPr sz="1800"/>
            </a:pPr>
            <a:r>
              <a:rPr lang="sl-SI" noProof="0" dirty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M</a:t>
            </a:r>
            <a:r>
              <a:rPr lang="sl-SI" sz="1800" noProof="0" dirty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ediana RB 12,7 %</a:t>
            </a:r>
            <a:r>
              <a:rPr lang="sl-SI" noProof="0" dirty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 (</a:t>
            </a:r>
            <a:r>
              <a:rPr lang="sl-SI" b="1" noProof="0" dirty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47 % spremenljivk z RB nad 10 %</a:t>
            </a:r>
            <a:r>
              <a:rPr lang="sl-SI" noProof="0" dirty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).</a:t>
            </a:r>
            <a:endParaRPr lang="sl-SI" sz="2000" noProof="0" dirty="0">
              <a:solidFill>
                <a:srgbClr val="1A1A1A"/>
              </a:solidFill>
              <a:latin typeface="Arial"/>
              <a:ea typeface="Arial" pitchFamily="34" charset="-122"/>
              <a:cs typeface="Arial" pitchFamily="34" charset="-120"/>
            </a:endParaRPr>
          </a:p>
          <a:p>
            <a:pPr marL="742950" lvl="1" indent="-285750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  <a:defRPr sz="1800"/>
            </a:pPr>
            <a:r>
              <a:rPr lang="sl-SI" sz="18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Najvišji mediani RB: invalidnosti (23,6 %) in duševne bolezni (23,2 %).</a:t>
            </a:r>
          </a:p>
          <a:p>
            <a:pPr lvl="1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SzPct val="100000"/>
              <a:defRPr sz="1800"/>
            </a:pPr>
            <a:endParaRPr lang="sl-SI" sz="2000" noProof="0" dirty="0"/>
          </a:p>
          <a:p>
            <a:pPr marL="342900" indent="-342900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Metaanaliza ocen </a:t>
            </a:r>
            <a:r>
              <a:rPr lang="sl-SI" sz="2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vseh objavljenih študij 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(Ivanovska idr., 2026): 1.897 ocen iz 44 raziskav v 12 državah:</a:t>
            </a:r>
            <a:endParaRPr lang="sl-SI" sz="2400" noProof="0" dirty="0">
              <a:solidFill>
                <a:srgbClr val="1A1A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742950" lvl="1" indent="-285750">
              <a:lnSpc>
                <a:spcPct val="125000"/>
              </a:lnSpc>
              <a:spcBef>
                <a:spcPts val="600"/>
              </a:spcBef>
              <a:buSzPct val="100000"/>
              <a:buFont typeface="Courier New" panose="02070309020205020404" pitchFamily="49" charset="0"/>
              <a:buChar char="o"/>
              <a:defRPr sz="1800"/>
            </a:pPr>
            <a:r>
              <a:rPr lang="sl-SI" sz="1800" noProof="0" dirty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Mediana RB 12,2 %</a:t>
            </a:r>
            <a:r>
              <a:rPr lang="sl-SI" noProof="0" dirty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 (</a:t>
            </a:r>
            <a:r>
              <a:rPr lang="sl-SI" b="1" noProof="0" dirty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55 % spremenljivk z RB nad 10 %</a:t>
            </a:r>
            <a:r>
              <a:rPr lang="sl-SI" noProof="0" dirty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)</a:t>
            </a:r>
            <a:r>
              <a:rPr lang="sl-SI" b="1" noProof="0" dirty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.</a:t>
            </a:r>
            <a:endParaRPr lang="sl-SI" sz="2000" b="1" noProof="0" dirty="0">
              <a:solidFill>
                <a:srgbClr val="1A1A1A"/>
              </a:solidFill>
              <a:latin typeface="Arial"/>
              <a:ea typeface="Arial" pitchFamily="34" charset="-122"/>
              <a:cs typeface="Arial" pitchFamily="34" charset="-120"/>
            </a:endParaRPr>
          </a:p>
          <a:p>
            <a:pPr marL="742950" lvl="1" indent="-285750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  <a:defRPr sz="1800"/>
            </a:pPr>
            <a:r>
              <a:rPr lang="sl-SI" sz="18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 zelo občutljivih temah je mediana RB višja (42 % proti 23 %).</a:t>
            </a:r>
            <a:endParaRPr lang="sl-SI" sz="2000" noProof="0" dirty="0"/>
          </a:p>
        </p:txBody>
      </p:sp>
      <p:sp>
        <p:nvSpPr>
          <p:cNvPr id="5" name="Text 3"/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50FC43D5-1927-405D-821B-BA91C6D49451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fld>
            <a:endParaRPr lang="sl-SI" sz="1100" noProof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DDCA73B1-C8C0-797E-92D6-17452FF53527}"/>
              </a:ext>
            </a:extLst>
          </p:cNvPr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lang="nb-NO" sz="28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Pretekle primerjave (II): </a:t>
            </a:r>
            <a:br>
              <a:rPr lang="sl-SI" sz="28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nb-NO" sz="28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Metaanalitični okvir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3" name="Text 1"/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Rekrutacijski razkorak</a:t>
            </a:r>
          </a:p>
        </p:txBody>
      </p:sp>
      <p:sp>
        <p:nvSpPr>
          <p:cNvPr id="4" name="Text 2"/>
          <p:cNvSpPr/>
          <p:nvPr/>
        </p:nvSpPr>
        <p:spPr>
          <a:xfrm>
            <a:off x="365760" y="989215"/>
            <a:ext cx="8412480" cy="5665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Osredotočamo se le na  učinek začetnega upada sodelovanja v VSP.</a:t>
            </a:r>
          </a:p>
          <a:p>
            <a:pPr marL="914400" lvl="1" indent="-457200">
              <a:lnSpc>
                <a:spcPct val="125000"/>
              </a:lnSpc>
              <a:spcBef>
                <a:spcPts val="1200"/>
              </a:spcBef>
              <a:buSzPct val="100000"/>
              <a:buFont typeface="Courier New" panose="02070309020205020404" pitchFamily="49" charset="0"/>
              <a:buChar char="o"/>
              <a:defRPr sz="2000"/>
            </a:pPr>
            <a:r>
              <a:rPr lang="sl-SI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Verjetnostni spletni panel rekrutira z </a:t>
            </a:r>
            <a:r>
              <a:rPr lang="sl-SI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rekrutacijsko anketo</a:t>
            </a:r>
            <a:r>
              <a:rPr lang="sl-SI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Panel 1KA: tipična </a:t>
            </a:r>
            <a:r>
              <a:rPr lang="sl-SI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stopnja odgovorov </a:t>
            </a:r>
            <a:r>
              <a:rPr lang="sl-SI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rekrutacijski anketi je </a:t>
            </a:r>
            <a:r>
              <a:rPr lang="sl-SI" noProof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40 %.</a:t>
            </a:r>
          </a:p>
          <a:p>
            <a:pPr marL="914400" lvl="1" indent="-457200">
              <a:lnSpc>
                <a:spcPct val="125000"/>
              </a:lnSpc>
              <a:spcBef>
                <a:spcPts val="1200"/>
              </a:spcBef>
              <a:buSzPct val="100000"/>
              <a:buFont typeface="Courier New" panose="02070309020205020404" pitchFamily="49" charset="0"/>
              <a:buChar char="o"/>
              <a:defRPr sz="2000"/>
            </a:pPr>
            <a:r>
              <a:rPr lang="sl-SI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rekrutacijski anketi nekateri zavrnejo nadaljnje sodelovanje v panelu, drugi ga obljubijo, vendar se ne odzovejo</a:t>
            </a:r>
            <a:r>
              <a:rPr lang="sl-SI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sl-SI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panelu 1KA v panela sodeluje </a:t>
            </a:r>
            <a:r>
              <a:rPr lang="sl-SI" noProof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50 % </a:t>
            </a:r>
            <a:r>
              <a:rPr lang="sl-SI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</a:t>
            </a:r>
            <a:r>
              <a:rPr lang="sl-SI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stopnja rekrutiranja</a:t>
            </a:r>
            <a:r>
              <a:rPr lang="sl-SI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od sodelujočih v rekrutacijski anketi, skupno torej </a:t>
            </a:r>
            <a:r>
              <a:rPr lang="sl-SI" noProof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20 % </a:t>
            </a:r>
            <a:r>
              <a:rPr lang="sl-SI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oseb začetnega vzorca. </a:t>
            </a:r>
          </a:p>
          <a:p>
            <a:pPr marL="342900" indent="-342900">
              <a:lnSpc>
                <a:spcPct val="125000"/>
              </a:lnSpc>
              <a:spcBef>
                <a:spcPts val="1200"/>
              </a:spcBef>
              <a:spcAft>
                <a:spcPts val="1800"/>
              </a:spcAft>
              <a:buSzPct val="100000"/>
              <a:buFont typeface="Arial" panose="020B0604020202020204" pitchFamily="34" charset="0"/>
              <a:buChar char="•"/>
            </a:pPr>
            <a: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Rekrutacijski razkorak 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 razlika v stopnji odgovorov med 40 % (rekrutacija) in 20 % (panel). Zanima nas pristranskost ocen zaradi tega razkoraka. </a:t>
            </a:r>
            <a: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Če je namreč ta pristranskost prevelika, je smiselno ostati pri </a:t>
            </a:r>
            <a:r>
              <a:rPr lang="sl-SI" sz="2000" b="1" noProof="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rekrutacijskih</a:t>
            </a:r>
            <a: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anketah, brez panelnih valov.</a:t>
            </a:r>
            <a:endParaRPr lang="sl-SI" sz="2000" b="1" noProof="0" dirty="0"/>
          </a:p>
        </p:txBody>
      </p:sp>
      <p:sp>
        <p:nvSpPr>
          <p:cNvPr id="5" name="Text 3"/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72701087-CE23-49D3-9A13-D037DB10209C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fld>
            <a:endParaRPr lang="sl-SI" sz="1100" noProof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0">
            <a:extLst>
              <a:ext uri="{FF2B5EF4-FFF2-40B4-BE49-F238E27FC236}">
                <a16:creationId xmlns:a16="http://schemas.microsoft.com/office/drawing/2014/main" id="{05792F16-7EC8-D05F-1C7B-E28E00C4857F}"/>
              </a:ext>
            </a:extLst>
          </p:cNvPr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2"/>
              <p:cNvSpPr/>
              <p:nvPr/>
            </p:nvSpPr>
            <p:spPr>
              <a:xfrm>
                <a:off x="365760" y="1276538"/>
                <a:ext cx="8549640" cy="521570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342900" indent="-342900" algn="l">
                  <a:lnSpc>
                    <a:spcPct val="125000"/>
                  </a:lnSpc>
                  <a:spcBef>
                    <a:spcPts val="1200"/>
                  </a:spcBef>
                  <a:spcAft>
                    <a:spcPts val="0"/>
                  </a:spcAft>
                  <a:buSzPct val="100000"/>
                  <a:buFont typeface="Arial" panose="020B0604020202020204" pitchFamily="34" charset="0"/>
                  <a:buChar char="•"/>
                  <a:defRPr sz="2000"/>
                </a:pPr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Zanima nas razlike med oceno respondentov v rekrutacijski anketi (A) ter oceno enot v podmnožici (B), ki je vstopila v panel. </a:t>
                </a:r>
                <a:r>
                  <a:rPr lang="sl-SI" sz="2000" b="1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V obeh primerih se upoštevajo podatki iz </a:t>
                </a:r>
                <a:r>
                  <a:rPr lang="sl-SI" sz="2000" b="1" noProof="0" dirty="0" err="1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rekrutacijske</a:t>
                </a:r>
                <a:r>
                  <a:rPr lang="sl-SI" sz="2000" b="1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ankete (A)</a:t>
                </a:r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.</a:t>
                </a:r>
                <a:endParaRPr lang="sl-SI" sz="2400" noProof="0" dirty="0"/>
              </a:p>
              <a:p>
                <a:pPr marL="342900" indent="-342900" algn="l">
                  <a:lnSpc>
                    <a:spcPct val="125000"/>
                  </a:lnSpc>
                  <a:spcBef>
                    <a:spcPts val="1200"/>
                  </a:spcBef>
                  <a:spcAft>
                    <a:spcPts val="0"/>
                  </a:spcAft>
                  <a:buSzPct val="100000"/>
                  <a:buFont typeface="Arial" panose="020B0604020202020204" pitchFamily="34" charset="0"/>
                  <a:buChar char="•"/>
                  <a:defRPr sz="2000"/>
                </a:pPr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Zaradi narave odvisnih vzorcev (A in B) razlika med ocenama (</a:t>
                </a:r>
                <a:r>
                  <a:rPr lang="sl-SI" sz="2000" noProof="0" dirty="0" err="1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Bias</a:t>
                </a:r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) izraža le učinek rekrutacijskega razkoraka (povečanje neodgovorov).</a:t>
                </a:r>
                <a:endParaRPr lang="sl-SI" sz="2400" noProof="0" dirty="0"/>
              </a:p>
              <a:p>
                <a:pPr marL="342900" indent="-342900" algn="l">
                  <a:lnSpc>
                    <a:spcPct val="125000"/>
                  </a:lnSpc>
                  <a:spcBef>
                    <a:spcPts val="1200"/>
                  </a:spcBef>
                  <a:spcAft>
                    <a:spcPts val="0"/>
                  </a:spcAft>
                  <a:buSzPct val="100000"/>
                  <a:buFont typeface="Arial" panose="020B0604020202020204" pitchFamily="34" charset="0"/>
                  <a:buChar char="•"/>
                  <a:defRPr sz="2000"/>
                </a:pPr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Ocene A in B so </a:t>
                </a:r>
                <a:r>
                  <a:rPr lang="sl-SI" sz="2000" noProof="0" dirty="0" err="1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utežene</a:t>
                </a:r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(spol, starost, izobrazba in druge spremenljivke) na enak način. Izračunavanje statistične značilnosti za razlike ocen med A in B je kompleksno; razvit je poseben program.</a:t>
                </a:r>
              </a:p>
              <a:p>
                <a:pPr marL="342900" indent="-342900">
                  <a:lnSpc>
                    <a:spcPct val="125000"/>
                  </a:lnSpc>
                  <a:spcBef>
                    <a:spcPts val="1200"/>
                  </a:spcBef>
                  <a:buSzPct val="100000"/>
                  <a:buFont typeface="Arial" panose="020B0604020202020204" pitchFamily="34" charset="0"/>
                  <a:buChar char="•"/>
                  <a:defRPr sz="2000"/>
                </a:pPr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Indikatorja: (i) delež spremenljivk z značilno pristranskostjo </a:t>
                </a:r>
                <a14:m>
                  <m:oMath xmlns:m="http://schemas.openxmlformats.org/officeDocument/2006/math">
                    <m:r>
                      <a:rPr lang="sl-SI" sz="2000" b="0" i="1" noProof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Arial" panose="020B0604020202020204" pitchFamily="34" charset="0"/>
                      </a:rPr>
                      <m:t>𝐵𝑖𝑎𝑠</m:t>
                    </m:r>
                    <m:d>
                      <m:dPr>
                        <m:ctrlPr>
                          <a:rPr lang="sl-SI" sz="2000" b="0" i="1" noProof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sl-SI" sz="2000" b="0" i="1" noProof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ahoma" panose="020B0604030504040204" pitchFamily="34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sl-SI" sz="2000" b="0" i="1" noProof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ahoma" panose="020B0604030504040204" pitchFamily="34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e>
                        </m:acc>
                      </m:e>
                    </m:d>
                    <m:r>
                      <a:rPr lang="sl-SI" sz="2000" b="0" i="1" noProof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(</a:t>
                </a:r>
                <a:r>
                  <a:rPr lang="sl-SI" sz="2000" i="1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p</a:t>
                </a:r>
                <a:r>
                  <a:rPr lang="sl-SI" sz="2000" noProof="0" dirty="0">
                    <a:solidFill>
                      <a:srgbClr val="1A1A1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&lt; 0,05) in relativno pristranskostjo RB&gt;10 %, ter (ii) mediana RB.</a:t>
                </a:r>
                <a:endParaRPr lang="sl-SI" sz="2400" noProof="0" dirty="0"/>
              </a:p>
              <a:p>
                <a:pPr marL="254000" indent="-254000" algn="l">
                  <a:lnSpc>
                    <a:spcPct val="125000"/>
                  </a:lnSpc>
                  <a:spcBef>
                    <a:spcPts val="1200"/>
                  </a:spcBef>
                  <a:spcAft>
                    <a:spcPts val="0"/>
                  </a:spcAft>
                  <a:buSzPct val="100000"/>
                  <a:buChar char="▪"/>
                  <a:defRPr sz="2000"/>
                </a:pPr>
                <a:endParaRPr lang="sl-SI" sz="2000" noProof="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endParaRPr>
              </a:p>
            </p:txBody>
          </p:sp>
        </mc:Choice>
        <mc:Fallback xmlns="">
          <p:sp>
            <p:nvSpPr>
              <p:cNvPr id="4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" y="1276538"/>
                <a:ext cx="8549640" cy="5215701"/>
              </a:xfrm>
              <a:prstGeom prst="rect">
                <a:avLst/>
              </a:prstGeom>
              <a:blipFill>
                <a:blip r:embed="rId3"/>
                <a:stretch>
                  <a:fillRect l="-1711" t="-701" r="-2423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4"/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1F9C93A0-C979-4E32-B197-EF52E0B301E8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fld>
            <a:endParaRPr lang="sl-SI" sz="1100" noProof="0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CF6AE333-A64A-833C-BA1B-955BE68B1AD4}"/>
              </a:ext>
            </a:extLst>
          </p:cNvPr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85000"/>
              </a:lnSpc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Učinek rekrutacijskega razkoraka:</a:t>
            </a:r>
          </a:p>
          <a:p>
            <a:pPr algn="ctr">
              <a:lnSpc>
                <a:spcPct val="85000"/>
              </a:lnSpc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Metodologija izračunavanja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cd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365760"/>
            <a:ext cx="1417320" cy="467300"/>
          </a:xfrm>
          <a:prstGeom prst="rect">
            <a:avLst/>
          </a:prstGeom>
        </p:spPr>
      </p:pic>
      <p:pic>
        <p:nvPicPr>
          <p:cNvPr id="3" name="Image 1" descr="assets/logo_fd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040" y="292608"/>
            <a:ext cx="1554480" cy="70211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0080" y="2743200"/>
            <a:ext cx="7863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sl-SI" sz="3200" b="1" noProof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 </a:t>
            </a:r>
            <a:r>
              <a:rPr lang="sl-SI" sz="3200" b="1" noProof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CRONOS</a:t>
            </a:r>
            <a:endParaRPr lang="sl-SI" sz="3200" noProof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3" name="Text 1"/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CRONOS v ESS in v Sloveniji</a:t>
            </a:r>
            <a:endParaRPr lang="sl-SI" sz="2800" noProof="0"/>
          </a:p>
        </p:txBody>
      </p:sp>
      <p:sp>
        <p:nvSpPr>
          <p:cNvPr id="4" name="Text 2"/>
          <p:cNvSpPr/>
          <p:nvPr/>
        </p:nvSpPr>
        <p:spPr>
          <a:xfrm>
            <a:off x="502920" y="1179000"/>
            <a:ext cx="8046720" cy="22448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CRONOS rekrutira respondente v panel na koncu vprašalnika v siceršnji raziskavi ESS (osebno terensko anketiranje).</a:t>
            </a:r>
          </a:p>
          <a:p>
            <a:pPr marL="342900" indent="-34290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 izvedbe rekrutiranja iz ESS: CRONOS-1 (3 države), CRONOS-2 (12 držav), CRONOS-3 (11 držav).</a:t>
            </a:r>
          </a:p>
          <a:p>
            <a:pPr marL="342900" indent="-34290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Skupaj </a:t>
            </a:r>
            <a: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primerjav</a:t>
            </a:r>
            <a:endParaRPr lang="sl-SI" sz="2000" dirty="0">
              <a:solidFill>
                <a:srgbClr val="1A1A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 izvedbe v Sloveniji – stopnje sodelovanja:</a:t>
            </a:r>
            <a:endParaRPr lang="sl-SI" sz="2400" noProof="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069590"/>
              </p:ext>
            </p:extLst>
          </p:nvPr>
        </p:nvGraphicFramePr>
        <p:xfrm>
          <a:off x="423949" y="4156350"/>
          <a:ext cx="8616141" cy="2079099"/>
        </p:xfrm>
        <a:graphic>
          <a:graphicData uri="http://schemas.openxmlformats.org/drawingml/2006/table">
            <a:tbl>
              <a:tblPr/>
              <a:tblGrid>
                <a:gridCol w="2801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8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3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0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2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7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Izvedba v Sloveniji: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sl-SI" sz="1700" b="1" noProof="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charset="0"/>
                          <a:cs typeface="Arial" pitchFamily="34" charset="-120"/>
                        </a:rPr>
                        <a:t>začetni bruto vzorec je bil vsakič 2.500 enot</a:t>
                      </a:r>
                      <a:endParaRPr lang="sl-SI" sz="17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Respondenti v ESS, ustrezni za CRONOS (18+)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Stopnja odgovorov</a:t>
                      </a:r>
                      <a:endParaRPr lang="sl-SI" sz="17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Stopnja rekruti-</a:t>
                      </a:r>
                      <a:r>
                        <a:rPr lang="sl-SI" sz="1700" b="1" noProof="0" err="1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ranja</a:t>
                      </a:r>
                      <a:endParaRPr lang="sl-SI" sz="1700" b="1" noProof="0"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Skupna stopnja odgovorov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55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ESS8 (2016):   CRONOS-1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1.256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56 %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55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ESS10 (2020): CRONOS-2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1.205</a:t>
                      </a:r>
                      <a:endParaRPr lang="sl-SI" sz="17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55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ESS11 (2024): CRONOS-3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1.203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41 %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22 %</a:t>
                      </a:r>
                      <a:endParaRPr lang="sl-SI" sz="17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941014FD-178D-4D11-B5A8-3FADBFA9BF3E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fld>
            <a:endParaRPr lang="sl-SI" sz="1100" noProof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40E2DB-40DE-F126-1169-5FD40485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70E364DF-107E-364F-7719-94D84B31F255}"/>
              </a:ext>
            </a:extLst>
          </p:cNvPr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61F9FC8-4856-43A8-321F-411E0D85C568}"/>
              </a:ext>
            </a:extLst>
          </p:cNvPr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1F9C93A0-C979-4E32-B197-EF52E0B301E8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fld>
            <a:endParaRPr lang="sl-SI" sz="1100" noProof="0"/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18F6C556-5E40-99C8-B300-3019B36AD8A4}"/>
              </a:ext>
            </a:extLst>
          </p:cNvPr>
          <p:cNvSpPr/>
          <p:nvPr/>
        </p:nvSpPr>
        <p:spPr>
          <a:xfrm>
            <a:off x="91023" y="859980"/>
            <a:ext cx="8961956" cy="1563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Večja kot je stopnja odgovorov, manjši delež respondentov ESS se pojavi v CRONOS panelu – stopnja rekrutacije se manjša.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 kot rekrutacijska anketa očitno vključuje </a:t>
            </a:r>
            <a:r>
              <a:rPr lang="sl-SI" sz="2000" b="1" noProof="0" dirty="0">
                <a:latin typeface="Arial" pitchFamily="34" charset="0"/>
                <a:ea typeface="Arial" pitchFamily="34" charset="-122"/>
                <a:cs typeface="Arial" pitchFamily="34" charset="-120"/>
              </a:rPr>
              <a:t>dodatni segment, ki običajno ne sodeluje v anketah 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(izjemoma ga privabijo osebno anketiranje in visoke nagrade), </a:t>
            </a:r>
            <a: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panelu pa ta dodatni segment iz</a:t>
            </a:r>
            <a:r>
              <a:rPr lang="sl-SI" sz="2000" b="1" noProof="0" dirty="0">
                <a:latin typeface="Arial" pitchFamily="34" charset="0"/>
                <a:ea typeface="Arial" pitchFamily="34" charset="-122"/>
                <a:cs typeface="Arial" pitchFamily="34" charset="-120"/>
              </a:rPr>
              <a:t>pade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endParaRPr lang="sl-SI" sz="3200" noProof="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9A3EB4E-0F6C-36DA-1D52-66B1D1F8D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22" y="2477193"/>
            <a:ext cx="8961956" cy="4380807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8ABBE168-68D1-4A56-D7D6-D3435A129187}"/>
              </a:ext>
            </a:extLst>
          </p:cNvPr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85000"/>
              </a:lnSpc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CRONOS (26 primerjav): </a:t>
            </a:r>
            <a:b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Stopnje odgovorov in stopnje rekrutacije</a:t>
            </a:r>
          </a:p>
        </p:txBody>
      </p:sp>
    </p:spTree>
    <p:extLst>
      <p:ext uri="{BB962C8B-B14F-4D97-AF65-F5344CB8AC3E}">
        <p14:creationId xmlns:p14="http://schemas.microsoft.com/office/powerpoint/2010/main" val="308171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3" name="Text 1"/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CRONOS (26 primerjav): </a:t>
            </a:r>
            <a:b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Pristranskost ocen</a:t>
            </a:r>
            <a:endParaRPr lang="sl-SI" sz="2800" noProof="0"/>
          </a:p>
        </p:txBody>
      </p:sp>
      <p:sp>
        <p:nvSpPr>
          <p:cNvPr id="4" name="Text 2"/>
          <p:cNvSpPr/>
          <p:nvPr/>
        </p:nvSpPr>
        <p:spPr>
          <a:xfrm>
            <a:off x="548640" y="1068934"/>
            <a:ext cx="8046720" cy="2081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Analiziramo delež spremenljivk, pri katerih je rekrutacijski razkorak generiral opazno relativno pristranskost (RB).</a:t>
            </a:r>
          </a:p>
          <a:p>
            <a:pPr marL="342900" indent="-342900" algn="l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 izhaja iz primerjave ocen vseh respondentov ESS (rekrutacijska anketa A) in ocen v podmnožici (B), ki je vstopila v panel CRONOS.</a:t>
            </a:r>
            <a:endParaRPr lang="sl-SI" sz="2400" noProof="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335998"/>
              </p:ext>
            </p:extLst>
          </p:nvPr>
        </p:nvGraphicFramePr>
        <p:xfrm>
          <a:off x="502919" y="3429000"/>
          <a:ext cx="8046721" cy="2203704"/>
        </p:xfrm>
        <a:graphic>
          <a:graphicData uri="http://schemas.openxmlformats.org/drawingml/2006/table">
            <a:tbl>
              <a:tblPr/>
              <a:tblGrid>
                <a:gridCol w="2210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5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7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4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9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9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537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Izvedba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Št. spremenljivk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Značilna razlika (</a:t>
                      </a:r>
                      <a:r>
                        <a:rPr lang="sl-SI" sz="1700" b="1" i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</a:t>
                      </a: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&lt; 0,05)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 RB &gt; 5 %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 RB &gt; 10 %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 RB &gt; 20 %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ESS8 – CRONOS-1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1.491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ESS10 – CRONOS-2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7.571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ESS11 – CRONOS-3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6.658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Skupaj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3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15.720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3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3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0000"/>
                          </a:solidFill>
                          <a:highlight>
                            <a:srgbClr val="00FF00"/>
                          </a:highlight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12 %</a:t>
                      </a:r>
                      <a:endParaRPr lang="sl-SI" sz="1700" noProof="0">
                        <a:solidFill>
                          <a:srgbClr val="FF0000"/>
                        </a:solidFill>
                        <a:highlight>
                          <a:srgbClr val="00FF00"/>
                        </a:highlight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3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8 %</a:t>
                      </a:r>
                      <a:endParaRPr lang="sl-SI" sz="1700" noProof="0">
                        <a:solidFill>
                          <a:srgbClr val="FF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3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5 %</a:t>
                      </a:r>
                      <a:endParaRPr lang="sl-SI" sz="1700" noProof="0">
                        <a:solidFill>
                          <a:srgbClr val="FF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0488990A-2BC1-45E1-AE5A-857690424DDE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fld>
            <a:endParaRPr lang="sl-SI" sz="1100" noProof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32509" y="45720"/>
            <a:ext cx="8857211" cy="694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sl-SI" sz="2800" b="1" noProof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CRONOS 26 primerjav:  razpon pristranskosti ocen</a:t>
            </a:r>
            <a:endParaRPr lang="sl-SI" sz="2800" noProof="0">
              <a:solidFill>
                <a:schemeClr val="bg1"/>
              </a:solidFill>
            </a:endParaRPr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360202"/>
              </p:ext>
            </p:extLst>
          </p:nvPr>
        </p:nvGraphicFramePr>
        <p:xfrm>
          <a:off x="548640" y="1202284"/>
          <a:ext cx="8046720" cy="2203704"/>
        </p:xfrm>
        <a:graphic>
          <a:graphicData uri="http://schemas.openxmlformats.org/drawingml/2006/table">
            <a:tbl>
              <a:tblPr/>
              <a:tblGrid>
                <a:gridCol w="38028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4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9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336">
                <a:tc rowSpan="2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Izvedba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Delež spremenljivk z RB &gt; 10 %, </a:t>
                      </a:r>
                      <a:r>
                        <a:rPr lang="sl-SI" sz="1600" b="1" i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</a:t>
                      </a:r>
                      <a:r>
                        <a:rPr lang="sl-SI" sz="16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&lt; 0,05</a:t>
                      </a:r>
                      <a:endParaRPr lang="sl-SI" sz="16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 v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Slovenija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Razpon med državami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ESS8 – CRONOS-1 (3 države)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5–13 %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ESS10 – CRONOS-2 (12 držav)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4–15 %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ESS11 – CRONOS-3 (11 držav)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3–14 %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3658972"/>
            <a:ext cx="8046720" cy="2216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Razpon med državami je razmeroma velik: najnižja in najvišja vrednost deleža spremenljivk z RB &gt; 10 % je bila pri izvedbi ESS8 v Sloveniji 5 %, v Estoniji pa 13 %. </a:t>
            </a:r>
          </a:p>
          <a:p>
            <a:pPr marL="342900" indent="-342900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 Slovenijo je delež značilnih razlik z RB &gt; 10 % praviloma v spodnjem delu razpona.</a:t>
            </a:r>
            <a:endParaRPr lang="sl-SI" sz="2400" noProof="0" dirty="0"/>
          </a:p>
        </p:txBody>
      </p:sp>
      <p:sp>
        <p:nvSpPr>
          <p:cNvPr id="6" name="Text 3"/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E320123C-F799-48F0-AD2A-F6F279AF4080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fld>
            <a:endParaRPr lang="sl-SI" sz="1100" noProof="0"/>
          </a:p>
        </p:txBody>
      </p:sp>
      <p:sp>
        <p:nvSpPr>
          <p:cNvPr id="7" name="Shape 0">
            <a:extLst>
              <a:ext uri="{FF2B5EF4-FFF2-40B4-BE49-F238E27FC236}">
                <a16:creationId xmlns:a16="http://schemas.microsoft.com/office/drawing/2014/main" id="{13AE242C-5534-5614-DFBD-1B920E3822DC}"/>
              </a:ext>
            </a:extLst>
          </p:cNvPr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FD6EB3D0-3600-3E7D-F8F3-44D9DE2C9401}"/>
              </a:ext>
            </a:extLst>
          </p:cNvPr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CRONOS (26 primerjav): </a:t>
            </a:r>
            <a:b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Razpon pristranskosti ocen</a:t>
            </a:r>
            <a:endParaRPr lang="sl-SI" sz="2800" noProof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95B9B-3F89-1923-5C2A-A09C219BA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>
            <a:extLst>
              <a:ext uri="{FF2B5EF4-FFF2-40B4-BE49-F238E27FC236}">
                <a16:creationId xmlns:a16="http://schemas.microsoft.com/office/drawing/2014/main" id="{E6BE249B-BD34-C4AD-FDE0-2C81DC1CF95E}"/>
              </a:ext>
            </a:extLst>
          </p:cNvPr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1F9C93A0-C979-4E32-B197-EF52E0B301E8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fld>
            <a:endParaRPr lang="sl-SI" sz="1100" noProof="0"/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FA243716-07AB-0C16-17A5-34C88FA767DD}"/>
              </a:ext>
            </a:extLst>
          </p:cNvPr>
          <p:cNvSpPr/>
          <p:nvPr/>
        </p:nvSpPr>
        <p:spPr>
          <a:xfrm>
            <a:off x="0" y="1058098"/>
            <a:ext cx="9144000" cy="8564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l-SI" sz="2000" b="1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Pričakovano</a:t>
            </a:r>
            <a:r>
              <a:rPr lang="sl-SI" sz="20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večja stopnja rekrutacije, manjša pristranskost ocen. Enako velja tudi za povezavo med skupno stopnjo odgovorov in pristranskostjo. </a:t>
            </a:r>
            <a:endParaRPr lang="sl-SI" sz="3200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23F438-A05E-0CF6-8F2D-3F5092855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43848"/>
            <a:ext cx="9144000" cy="4714152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F0E3467D-E228-3CEE-C83F-8AAC95BC733A}"/>
              </a:ext>
            </a:extLst>
          </p:cNvPr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315F37FC-480F-0856-507B-B0509929BD8C}"/>
              </a:ext>
            </a:extLst>
          </p:cNvPr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85000"/>
              </a:lnSpc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CRONOS (26 primerjav):</a:t>
            </a:r>
          </a:p>
          <a:p>
            <a:pPr algn="ctr">
              <a:lnSpc>
                <a:spcPct val="85000"/>
              </a:lnSpc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Stopnja rekrutacije v panel in pristranskost</a:t>
            </a:r>
            <a:endParaRPr lang="sl-SI" sz="2800" noProof="0"/>
          </a:p>
        </p:txBody>
      </p:sp>
    </p:spTree>
    <p:extLst>
      <p:ext uri="{BB962C8B-B14F-4D97-AF65-F5344CB8AC3E}">
        <p14:creationId xmlns:p14="http://schemas.microsoft.com/office/powerpoint/2010/main" val="1727393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FECE2-AF1E-41DF-78CE-4B894977B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>
            <a:extLst>
              <a:ext uri="{FF2B5EF4-FFF2-40B4-BE49-F238E27FC236}">
                <a16:creationId xmlns:a16="http://schemas.microsoft.com/office/drawing/2014/main" id="{3C8F3311-EDFB-2349-6226-85931241C2AB}"/>
              </a:ext>
            </a:extLst>
          </p:cNvPr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1F9C93A0-C979-4E32-B197-EF52E0B301E8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fld>
            <a:endParaRPr lang="sl-SI" sz="1100" noProof="0"/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590EB9B5-9573-C8FF-C803-03017DB14654}"/>
              </a:ext>
            </a:extLst>
          </p:cNvPr>
          <p:cNvSpPr/>
          <p:nvPr/>
        </p:nvSpPr>
        <p:spPr>
          <a:xfrm>
            <a:off x="91441" y="976302"/>
            <a:ext cx="9052560" cy="90459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l-SI" sz="2000" b="1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Paradoks</a:t>
            </a:r>
            <a:r>
              <a:rPr lang="sl-SI" sz="20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večja osnovna stopnja odgovorov, večja pristranskost ocen, saj je (kot smo videli) pri višjih osnovnih stopnjah </a:t>
            </a:r>
            <a:r>
              <a:rPr lang="sl-SI" sz="20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rekrutacijski</a:t>
            </a:r>
            <a:r>
              <a:rPr lang="sl-SI" sz="20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razkorak večji. </a:t>
            </a:r>
            <a:endParaRPr lang="sl-SI" sz="3200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B321B3-955D-E992-0939-3517C8977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90742"/>
            <a:ext cx="9144000" cy="4961543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BDA2CB22-D8B5-EAF1-25FF-D8C7A89CECAD}"/>
              </a:ext>
            </a:extLst>
          </p:cNvPr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68DB4B5E-364F-A6AF-4678-9DDB0C2AF3B1}"/>
              </a:ext>
            </a:extLst>
          </p:cNvPr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85000"/>
              </a:lnSpc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CRONOS (26 primerjav):</a:t>
            </a:r>
          </a:p>
          <a:p>
            <a:pPr algn="ctr">
              <a:lnSpc>
                <a:spcPct val="85000"/>
              </a:lnSpc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Stopnja odgovorov in pristranskost</a:t>
            </a:r>
            <a:endParaRPr lang="sl-SI" sz="2800" noProof="0"/>
          </a:p>
        </p:txBody>
      </p:sp>
    </p:spTree>
    <p:extLst>
      <p:ext uri="{BB962C8B-B14F-4D97-AF65-F5344CB8AC3E}">
        <p14:creationId xmlns:p14="http://schemas.microsoft.com/office/powerpoint/2010/main" val="965043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cd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365760"/>
            <a:ext cx="1417320" cy="467300"/>
          </a:xfrm>
          <a:prstGeom prst="rect">
            <a:avLst/>
          </a:prstGeom>
        </p:spPr>
      </p:pic>
      <p:pic>
        <p:nvPicPr>
          <p:cNvPr id="3" name="Image 1" descr="assets/logo_fd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040" y="292608"/>
            <a:ext cx="1554480" cy="70211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0080" y="2743200"/>
            <a:ext cx="7863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sl-SI" sz="3200" b="1" noProof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III. </a:t>
            </a:r>
            <a:r>
              <a:rPr lang="sl-SI" sz="3200" b="1" noProof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1KA panel</a:t>
            </a:r>
            <a:endParaRPr lang="sl-SI" sz="3200" noProof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3" name="Text 1"/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1KA panel: šest rekrutacij</a:t>
            </a:r>
            <a:endParaRPr lang="sl-SI" sz="2800" noProof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07393"/>
              </p:ext>
            </p:extLst>
          </p:nvPr>
        </p:nvGraphicFramePr>
        <p:xfrm>
          <a:off x="548639" y="1115529"/>
          <a:ext cx="8046720" cy="3017520"/>
        </p:xfrm>
        <a:graphic>
          <a:graphicData uri="http://schemas.openxmlformats.org/drawingml/2006/table">
            <a:tbl>
              <a:tblPr/>
              <a:tblGrid>
                <a:gridCol w="1483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1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0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15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04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04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2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0350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Rekrutacija (val)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Datum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Starost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Vabila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Odgovori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Stopnja rekrutiranja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Skupna stopnja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(val 0)</a:t>
                      </a:r>
                      <a:endParaRPr lang="sl-SI" sz="165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dec. 2022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18+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3.600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1.146 (32 %)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669 (58 %)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19 %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(val 0')</a:t>
                      </a:r>
                      <a:endParaRPr lang="sl-SI" sz="165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okt. 2022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18+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2.500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950 (38 %)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455 (48 %)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18 %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(val 5)</a:t>
                      </a:r>
                      <a:endParaRPr lang="sl-SI" sz="165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 err="1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jun</a:t>
                      </a: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. 2024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18+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7.300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2.381 (33 %)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1.094 (46 %)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15 %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(val 6)</a:t>
                      </a:r>
                      <a:endParaRPr lang="sl-SI" sz="165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dec. 2024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18–24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800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318 (40 %)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167 (53 %)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21 %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(val 7)</a:t>
                      </a:r>
                      <a:endParaRPr lang="sl-SI" sz="165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jan. 2025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17–18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400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223 (56 %)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116 (52 %)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29 %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6 (val 12)</a:t>
                      </a:r>
                      <a:endParaRPr lang="sl-SI" sz="165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apr. 2026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18+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2.000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788 (39 %)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402 (51 %)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5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20 %</a:t>
                      </a:r>
                      <a:endParaRPr lang="sl-SI" sz="165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365760" y="4426697"/>
            <a:ext cx="8661862" cy="15562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25000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Rekrutaciji mladih (valova 6 in 7) sta dosegli višji stopnji odgovorov.</a:t>
            </a:r>
          </a:p>
          <a:p>
            <a:pPr marL="342900" indent="-342900">
              <a:lnSpc>
                <a:spcPct val="125000"/>
              </a:lnSpc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Rekrutacija ne poteka osebno, tudi darila so manjša.</a:t>
            </a:r>
          </a:p>
          <a:p>
            <a:pPr marL="342900" indent="-342900">
              <a:lnSpc>
                <a:spcPct val="125000"/>
              </a:lnSpc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B</a:t>
            </a:r>
            <a:r>
              <a:rPr lang="sl-SI" sz="2000" noProof="0" dirty="0" err="1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rezpogojna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 nagrada za rekrutiranje in za panelni val je običajno 5 EUR</a:t>
            </a:r>
          </a:p>
          <a:p>
            <a:pPr marL="342900" indent="-342900">
              <a:lnSpc>
                <a:spcPct val="125000"/>
              </a:lnSpc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Rekrutacija 6 (val 12) ni vključena v panel – upoštevamo le pripravljenost.</a:t>
            </a:r>
            <a:endParaRPr lang="sl-SI" sz="2400" noProof="0" dirty="0"/>
          </a:p>
        </p:txBody>
      </p:sp>
      <p:sp>
        <p:nvSpPr>
          <p:cNvPr id="6" name="Text 3"/>
          <p:cNvSpPr/>
          <p:nvPr/>
        </p:nvSpPr>
        <p:spPr>
          <a:xfrm>
            <a:off x="644606" y="6120143"/>
            <a:ext cx="8133634" cy="509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spcAft>
                <a:spcPts val="860"/>
              </a:spcAft>
              <a:buNone/>
            </a:pPr>
            <a:r>
              <a:rPr lang="sl-SI" sz="1400" i="1" noProof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Opomba: Podatki so </a:t>
            </a:r>
            <a:r>
              <a:rPr lang="sl-SI" sz="1400" i="1" noProof="0" err="1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uteženi</a:t>
            </a:r>
            <a:r>
              <a:rPr lang="sl-SI" sz="1400" i="1" noProof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pisemski odgovori v valovih 0 in 0' niso vključeni; v valovih 0, 5 in 12 so izločene enote neustrezne kakovosti.</a:t>
            </a:r>
            <a:endParaRPr lang="sl-SI" sz="1400" noProof="0"/>
          </a:p>
        </p:txBody>
      </p:sp>
      <p:sp>
        <p:nvSpPr>
          <p:cNvPr id="7" name="Text 4"/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E6F7726E-2006-4514-9108-7DA42402E180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fld>
            <a:endParaRPr lang="sl-SI" sz="1100" noProof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3" name="Text 1"/>
          <p:cNvSpPr/>
          <p:nvPr/>
        </p:nvSpPr>
        <p:spPr>
          <a:xfrm>
            <a:off x="0" y="45720"/>
            <a:ext cx="914400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1KA panel: pristranskost rekrutacijskega razkoraka</a:t>
            </a:r>
            <a:endParaRPr lang="sl-SI" sz="2800" noProof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723139"/>
              </p:ext>
            </p:extLst>
          </p:nvPr>
        </p:nvGraphicFramePr>
        <p:xfrm>
          <a:off x="548640" y="1056850"/>
          <a:ext cx="8046721" cy="3419856"/>
        </p:xfrm>
        <a:graphic>
          <a:graphicData uri="http://schemas.openxmlformats.org/drawingml/2006/table">
            <a:tbl>
              <a:tblPr/>
              <a:tblGrid>
                <a:gridCol w="1540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3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7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4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52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52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35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Rekrutacija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Št. spremenljivk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Značilna razlika </a:t>
                      </a:r>
                      <a:b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</a:b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</a:t>
                      </a:r>
                      <a:r>
                        <a:rPr lang="sl-SI" sz="1700" b="1" i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</a:t>
                      </a: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&lt; 0,05)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 RB &gt; 5 %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 RB &gt; 10 %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 RB &gt; 20 %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571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330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2.117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386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255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825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Skupaj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3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4.484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3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3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0000"/>
                          </a:solidFill>
                          <a:highlight>
                            <a:srgbClr val="00FF00"/>
                          </a:highlight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8 %</a:t>
                      </a:r>
                      <a:endParaRPr lang="sl-SI" sz="1700" noProof="0">
                        <a:solidFill>
                          <a:srgbClr val="FF0000"/>
                        </a:solidFill>
                        <a:highlight>
                          <a:srgbClr val="00FF00"/>
                        </a:highlight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3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7 %</a:t>
                      </a:r>
                      <a:endParaRPr lang="sl-SI" sz="1700" noProof="0">
                        <a:solidFill>
                          <a:srgbClr val="FF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3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5 %</a:t>
                      </a:r>
                      <a:endParaRPr lang="sl-SI" sz="1700" noProof="0">
                        <a:solidFill>
                          <a:srgbClr val="FF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153909" y="4576017"/>
            <a:ext cx="8990091" cy="223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V 1KA panelu je nižja osnovna stopnja odgovorov (ESS 55 % </a:t>
            </a:r>
            <a:r>
              <a:rPr lang="sl-SI" sz="2000" noProof="0" dirty="0" err="1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vs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. 1KA 40 %), kar pomeni, da je rekrutiran ožji segment, ki raje sodeluje v anketah. </a:t>
            </a:r>
            <a:endParaRPr lang="sl-SI" sz="2000" dirty="0">
              <a:solidFill>
                <a:srgbClr val="1A1A1A"/>
              </a:solidFill>
              <a:latin typeface="Arial" pitchFamily="34" charset="0"/>
              <a:cs typeface="Arial" pitchFamily="34" charset="-120"/>
            </a:endParaRPr>
          </a:p>
          <a:p>
            <a:pPr marL="342900" indent="-34290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Stopnja rekrutiranja v panel </a:t>
            </a:r>
            <a:r>
              <a:rPr lang="sl-SI" sz="200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je zato 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večja (1KA 50 % </a:t>
            </a:r>
            <a:r>
              <a:rPr lang="sl-SI" sz="2000" noProof="0" dirty="0" err="1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vs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. CRONOS 40 %).</a:t>
            </a:r>
          </a:p>
          <a:p>
            <a:pPr marL="342900" indent="-34290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R</a:t>
            </a:r>
            <a:r>
              <a:rPr lang="sl-SI" sz="2000" noProof="0" dirty="0" err="1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ekrutacijska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 pristranskost je posledično manjša: RB&gt;5 % ima v 1KA panelu samo </a:t>
            </a:r>
            <a:r>
              <a:rPr lang="sl-SI" sz="2000" noProof="0" dirty="0">
                <a:solidFill>
                  <a:srgbClr val="1A1A1A"/>
                </a:solidFill>
                <a:highlight>
                  <a:srgbClr val="00FF00"/>
                </a:highlight>
                <a:latin typeface="Arial" pitchFamily="34" charset="0"/>
                <a:cs typeface="Arial" pitchFamily="34" charset="-120"/>
              </a:rPr>
              <a:t>8 %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 spremenljivk, v ESS CRONOS Slovenija pa </a:t>
            </a:r>
            <a:r>
              <a:rPr lang="sl-SI" sz="2000" noProof="0" dirty="0">
                <a:solidFill>
                  <a:srgbClr val="1A1A1A"/>
                </a:solidFill>
                <a:highlight>
                  <a:srgbClr val="00FF00"/>
                </a:highlight>
                <a:latin typeface="Arial" pitchFamily="34" charset="0"/>
                <a:cs typeface="Arial" pitchFamily="34" charset="-120"/>
              </a:rPr>
              <a:t>12 %.</a:t>
            </a:r>
            <a:endParaRPr lang="sl-SI" sz="2400" noProof="0" dirty="0">
              <a:highlight>
                <a:srgbClr val="00FF00"/>
              </a:highlight>
            </a:endParaRPr>
          </a:p>
        </p:txBody>
      </p:sp>
      <p:sp>
        <p:nvSpPr>
          <p:cNvPr id="6" name="Text 3"/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33355B8A-C5B8-45AC-9D6F-4A04B7FC0F63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fld>
            <a:endParaRPr lang="sl-SI" sz="1100" noProof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cd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365760"/>
            <a:ext cx="1417320" cy="467300"/>
          </a:xfrm>
          <a:prstGeom prst="rect">
            <a:avLst/>
          </a:prstGeom>
        </p:spPr>
      </p:pic>
      <p:pic>
        <p:nvPicPr>
          <p:cNvPr id="3" name="Image 1" descr="assets/logo_fd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040" y="292608"/>
            <a:ext cx="1554480" cy="70211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0080" y="2743200"/>
            <a:ext cx="7863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sl-SI" sz="3200" b="1" noProof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IV. </a:t>
            </a:r>
            <a:r>
              <a:rPr lang="sl-SI" sz="3200" b="1" noProof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LISS</a:t>
            </a:r>
            <a:endParaRPr lang="sl-SI" sz="3200" noProof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3" name="Text 1"/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sl-SI" sz="2800" b="1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LISS - rekrutaciji 2007 in 2009</a:t>
            </a:r>
            <a:endParaRPr lang="sl-SI" sz="2800" noProof="0" dirty="0"/>
          </a:p>
        </p:txBody>
      </p:sp>
      <p:sp>
        <p:nvSpPr>
          <p:cNvPr id="4" name="Text 2"/>
          <p:cNvSpPr/>
          <p:nvPr/>
        </p:nvSpPr>
        <p:spPr>
          <a:xfrm>
            <a:off x="548640" y="1032096"/>
            <a:ext cx="8046720" cy="2683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LISS (Nizozemska) je prvi evropski verjetnostni panel, 2007.</a:t>
            </a:r>
          </a:p>
          <a:p>
            <a:pPr marL="342900" indent="-342900" algn="l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Rekrutacija se izvaja na osnovi registra prebivalstva.</a:t>
            </a:r>
          </a:p>
          <a:p>
            <a:pPr marL="342900" indent="-342900" algn="l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Vzorec 2009 je bil nekoliko drugačen – </a:t>
            </a:r>
            <a:r>
              <a:rPr lang="sl-SI" sz="2000" noProof="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stratificirano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2000" noProof="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osvežitveno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vzorčenje: </a:t>
            </a:r>
            <a:r>
              <a:rPr lang="sl-SI" sz="2000" noProof="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nadvzorčena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so starejša, enočlanska in gospodinjstva </a:t>
            </a:r>
            <a:r>
              <a:rPr lang="sl-SI" sz="2000" noProof="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nezahodnega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izvora; zajet je tudi del osipa po prvem valu.</a:t>
            </a:r>
            <a:endParaRPr lang="sl-SI" sz="2000" noProof="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825827"/>
              </p:ext>
            </p:extLst>
          </p:nvPr>
        </p:nvGraphicFramePr>
        <p:xfrm>
          <a:off x="548640" y="3798224"/>
          <a:ext cx="8046720" cy="2382926"/>
        </p:xfrm>
        <a:graphic>
          <a:graphicData uri="http://schemas.openxmlformats.org/drawingml/2006/table">
            <a:tbl>
              <a:tblPr/>
              <a:tblGrid>
                <a:gridCol w="1275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9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1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7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34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84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7591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6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Rekrutacija</a:t>
                      </a:r>
                      <a:endParaRPr lang="sl-SI" sz="16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Bruto vzorec (register)</a:t>
                      </a:r>
                      <a:endParaRPr lang="sl-SI" sz="16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Popolni </a:t>
                      </a:r>
                      <a:r>
                        <a:rPr lang="sl-SI" sz="1600" b="1" noProof="0" err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rekrutacijski</a:t>
                      </a:r>
                      <a:r>
                        <a:rPr lang="sl-SI" sz="16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intervju</a:t>
                      </a:r>
                      <a:endParaRPr lang="sl-SI" sz="16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Registrirani kot člani panela</a:t>
                      </a:r>
                      <a:endParaRPr lang="sl-SI" sz="16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Sodelovanje v prvem panelnem valu</a:t>
                      </a:r>
                      <a:endParaRPr lang="sl-SI" sz="16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6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Stopnja rekrutiranja</a:t>
                      </a:r>
                      <a:endParaRPr lang="sl-SI" sz="16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LISS 2007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10.150</a:t>
                      </a:r>
                      <a:b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</a:b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(100 %)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5.113</a:t>
                      </a:r>
                      <a:b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</a:b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(50 %)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4.722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(47 %)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3.745</a:t>
                      </a:r>
                      <a:b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</a:b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(37 %)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3.745</a:t>
                      </a:r>
                      <a:b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</a:b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(73 %)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LISS 2009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3.682</a:t>
                      </a:r>
                      <a:b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</a:b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(100 %)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1.415</a:t>
                      </a:r>
                      <a:b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</a:b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(38 %)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966</a:t>
                      </a:r>
                      <a:b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</a:b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(26 %)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770</a:t>
                      </a:r>
                      <a:b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</a:b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(21 %)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770</a:t>
                      </a:r>
                      <a:b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</a:b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(54 %)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 3">
            <a:extLst>
              <a:ext uri="{FF2B5EF4-FFF2-40B4-BE49-F238E27FC236}">
                <a16:creationId xmlns:a16="http://schemas.microsoft.com/office/drawing/2014/main" id="{D36657C4-0757-0BA1-BC82-2820AEAF7BBD}"/>
              </a:ext>
            </a:extLst>
          </p:cNvPr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72701087-CE23-49D3-9A13-D037DB10209C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fld>
            <a:endParaRPr lang="sl-SI" sz="1100" noProof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3" name="Text 1"/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sl-SI" sz="2800" b="1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LISS - pristranskost ocen</a:t>
            </a:r>
            <a:endParaRPr lang="sl-SI" sz="2800" noProof="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270430"/>
              </p:ext>
            </p:extLst>
          </p:nvPr>
        </p:nvGraphicFramePr>
        <p:xfrm>
          <a:off x="548640" y="1171486"/>
          <a:ext cx="8046720" cy="1207008"/>
        </p:xfrm>
        <a:graphic>
          <a:graphicData uri="http://schemas.openxmlformats.org/drawingml/2006/table">
            <a:tbl>
              <a:tblPr/>
              <a:tblGrid>
                <a:gridCol w="227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31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31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Rekrutacija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Št. ocen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Mediana RB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RB &gt; 10 %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b="1" noProof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RB &gt; 20 %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LISS 2007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129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3,7 %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6,2 %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3,1 %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sl-SI" sz="1700" b="1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LISS 2009</a:t>
                      </a:r>
                      <a:endParaRPr lang="sl-SI" sz="1700" b="1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133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11,7 %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18,8 %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sl-SI" sz="1700" noProof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12,0 %</a:t>
                      </a:r>
                      <a:endParaRPr lang="sl-SI" sz="1700" noProof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2935209"/>
            <a:ext cx="8046720" cy="180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 rekrutaciji 2009 je pristranskost ocen bistveno večja kot 2007, delno zaradi dodatnih posebnosti, delno zaradi trenda naraščajočih neodgovorov.</a:t>
            </a:r>
            <a:endParaRPr lang="sl-SI" sz="800" noProof="0" dirty="0">
              <a:solidFill>
                <a:srgbClr val="1A1A1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panel LISS, tako kot v 1KA panel in CRONOS, redkeje vstopajo manj izobraženi, starejši, tujci ipd.</a:t>
            </a:r>
          </a:p>
          <a:p>
            <a:pPr>
              <a:lnSpc>
                <a:spcPct val="125000"/>
              </a:lnSpc>
              <a:spcBef>
                <a:spcPts val="1200"/>
              </a:spcBef>
              <a:buSzPct val="100000"/>
            </a:pPr>
            <a:endParaRPr lang="sl-SI" sz="2000" noProof="0" dirty="0">
              <a:solidFill>
                <a:srgbClr val="1A1A1A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99BCCF2D-5DD5-DCB4-70B8-0805062B2842}"/>
              </a:ext>
            </a:extLst>
          </p:cNvPr>
          <p:cNvSpPr/>
          <p:nvPr/>
        </p:nvSpPr>
        <p:spPr>
          <a:xfrm>
            <a:off x="548640" y="2392821"/>
            <a:ext cx="8046720" cy="3032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spcAft>
                <a:spcPts val="860"/>
              </a:spcAft>
              <a:buNone/>
            </a:pPr>
            <a:r>
              <a:rPr lang="sl-SI" sz="1600" i="1" noProof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Opomba: Deleža RB nad pragovoma pri LISS nista pogojena s statistično značilnostjo.</a:t>
            </a:r>
            <a:endParaRPr lang="sl-SI" sz="1600" noProof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46349B8F-7CDF-2BB7-9017-F3BD728B5E19}"/>
              </a:ext>
            </a:extLst>
          </p:cNvPr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72701087-CE23-49D3-9A13-D037DB10209C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fld>
            <a:endParaRPr lang="sl-SI" sz="1100" noProof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cd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365760"/>
            <a:ext cx="1417320" cy="467300"/>
          </a:xfrm>
          <a:prstGeom prst="rect">
            <a:avLst/>
          </a:prstGeom>
        </p:spPr>
      </p:pic>
      <p:pic>
        <p:nvPicPr>
          <p:cNvPr id="3" name="Image 1" descr="assets/logo_fd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040" y="292608"/>
            <a:ext cx="1554480" cy="70211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0080" y="2743200"/>
            <a:ext cx="7863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sl-SI" sz="3200" b="1" noProof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</a:t>
            </a:r>
            <a:r>
              <a:rPr lang="sl-SI" sz="3200" b="1" noProof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Razprava</a:t>
            </a:r>
            <a:endParaRPr lang="sl-SI" sz="3200" noProof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3" name="Text 1"/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Rekrutacijski razkorak in pristranskost ocen</a:t>
            </a:r>
            <a:endParaRPr lang="sl-SI" sz="2800" noProof="0"/>
          </a:p>
        </p:txBody>
      </p:sp>
      <p:sp>
        <p:nvSpPr>
          <p:cNvPr id="5" name="Text 2"/>
          <p:cNvSpPr/>
          <p:nvPr/>
        </p:nvSpPr>
        <p:spPr>
          <a:xfrm>
            <a:off x="365760" y="1358020"/>
            <a:ext cx="8412480" cy="5043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54000" indent="-254000">
              <a:lnSpc>
                <a:spcPct val="125000"/>
              </a:lnSpc>
              <a:spcBef>
                <a:spcPts val="1200"/>
              </a:spcBef>
              <a:buSzPct val="100000"/>
              <a:buFont typeface="Arial"/>
              <a:buChar char="•"/>
              <a:defRPr sz="2000"/>
            </a:pPr>
            <a:r>
              <a:rPr lang="sl-SI" sz="2000" noProof="0" dirty="0">
                <a:latin typeface="Arial"/>
                <a:cs typeface="Arial"/>
              </a:rPr>
              <a:t>Rekrutacijski razkorak znaša, zelo v grobem, v </a:t>
            </a:r>
            <a:r>
              <a:rPr lang="sl-SI" sz="2000" b="1" noProof="0" dirty="0">
                <a:latin typeface="Arial"/>
                <a:cs typeface="Arial"/>
              </a:rPr>
              <a:t>LISS 13 %-, v 1KA panelu 20 %-, v CRONOS pa 30 %-točk. </a:t>
            </a:r>
            <a:r>
              <a:rPr lang="sl-SI" sz="2000" noProof="0" dirty="0">
                <a:latin typeface="Arial"/>
                <a:cs typeface="Arial"/>
              </a:rPr>
              <a:t>Gre za delež povabljenih enot, ki so sodelovale v rekrutacijski anketi, v panelu pa ne več. </a:t>
            </a:r>
          </a:p>
          <a:p>
            <a:pPr marL="254000" indent="-254000">
              <a:lnSpc>
                <a:spcPct val="125000"/>
              </a:lnSpc>
              <a:spcBef>
                <a:spcPts val="1200"/>
              </a:spcBef>
              <a:buSzPct val="100000"/>
              <a:buFont typeface="Arial"/>
              <a:buChar char="•"/>
              <a:defRPr sz="2000"/>
            </a:pPr>
            <a:r>
              <a:rPr lang="sl-SI" sz="2000" noProof="0" dirty="0">
                <a:latin typeface="Arial"/>
                <a:cs typeface="Arial"/>
              </a:rPr>
              <a:t>Pristranskost ocen zaradi rekrutacijskega razkoraka kaže, da ima okoli </a:t>
            </a:r>
            <a:r>
              <a:rPr lang="sl-SI" sz="2000" b="1" noProof="0" dirty="0">
                <a:latin typeface="Arial"/>
                <a:cs typeface="Arial"/>
              </a:rPr>
              <a:t>desetina</a:t>
            </a:r>
            <a:r>
              <a:rPr lang="sl-SI" sz="2000" noProof="0" dirty="0">
                <a:latin typeface="Arial"/>
                <a:cs typeface="Arial"/>
              </a:rPr>
              <a:t> ocen RB &gt; 10 %. To pa je seveda le manjši del celotne pristranskost v verjetnostnih panelih. Analize namreč kažejo, da ima več kot </a:t>
            </a:r>
            <a:r>
              <a:rPr lang="sl-SI" sz="2000" b="1" noProof="0" dirty="0">
                <a:latin typeface="Arial"/>
                <a:cs typeface="Arial"/>
              </a:rPr>
              <a:t>tretjina</a:t>
            </a:r>
            <a:r>
              <a:rPr lang="sl-SI" sz="2000" noProof="0" dirty="0">
                <a:latin typeface="Arial"/>
                <a:cs typeface="Arial"/>
              </a:rPr>
              <a:t> ocen pristranskost RB &gt; 10 %.</a:t>
            </a:r>
          </a:p>
          <a:p>
            <a:pPr marL="254000" indent="-254000">
              <a:lnSpc>
                <a:spcPct val="125000"/>
              </a:lnSpc>
              <a:spcBef>
                <a:spcPts val="1200"/>
              </a:spcBef>
              <a:buSzPct val="100000"/>
              <a:buFont typeface="Arial"/>
              <a:buChar char="•"/>
              <a:defRPr sz="2000"/>
            </a:pPr>
            <a:r>
              <a:rPr lang="sl-SI" sz="2000" noProof="0" dirty="0">
                <a:latin typeface="Arial"/>
                <a:cs typeface="Arial"/>
              </a:rPr>
              <a:t>Večja osnovna stopnja odgovorov (</a:t>
            </a:r>
            <a:r>
              <a:rPr lang="sl-SI" sz="2000" b="1" noProof="0" dirty="0">
                <a:latin typeface="Arial"/>
                <a:cs typeface="Arial"/>
              </a:rPr>
              <a:t>CRONOS 55 %, 1KA panel 40 %) </a:t>
            </a:r>
            <a:r>
              <a:rPr lang="sl-SI" sz="2000" noProof="0" dirty="0">
                <a:latin typeface="Arial"/>
                <a:cs typeface="Arial"/>
              </a:rPr>
              <a:t>pomeni večji rekrutacijski razkorak </a:t>
            </a:r>
            <a:r>
              <a:rPr lang="sl-SI" sz="2000" b="1" dirty="0">
                <a:latin typeface="Arial"/>
                <a:cs typeface="Arial"/>
              </a:rPr>
              <a:t>CRONOS 42, 1KA panel pa 20 odstotnih točk) </a:t>
            </a:r>
            <a:r>
              <a:rPr lang="sl-SI" sz="2000" noProof="0" dirty="0">
                <a:latin typeface="Arial"/>
                <a:cs typeface="Arial"/>
              </a:rPr>
              <a:t>.</a:t>
            </a:r>
          </a:p>
          <a:p>
            <a:pPr marL="254000" indent="-254000">
              <a:lnSpc>
                <a:spcPct val="125000"/>
              </a:lnSpc>
              <a:spcBef>
                <a:spcPts val="1200"/>
              </a:spcBef>
              <a:buSzPct val="100000"/>
              <a:buFont typeface="Arial"/>
              <a:buChar char="•"/>
              <a:defRPr sz="2000"/>
            </a:pPr>
            <a:r>
              <a:rPr lang="sl-SI" sz="2000" noProof="0" dirty="0">
                <a:latin typeface="Arial"/>
                <a:cs typeface="Arial"/>
              </a:rPr>
              <a:t>Večji rekrutacijski razkorak pomeni povečano pristranskost ocen; tako je v </a:t>
            </a:r>
            <a:r>
              <a:rPr lang="sl-SI" sz="2000" b="1" noProof="0" dirty="0">
                <a:latin typeface="Arial"/>
                <a:cs typeface="Arial"/>
              </a:rPr>
              <a:t>1KA panelu 8 %, v CRONOS pa 12 % ocen z RB &gt; 5 %.</a:t>
            </a:r>
          </a:p>
          <a:p>
            <a:pPr marL="254000" indent="-254000">
              <a:lnSpc>
                <a:spcPct val="125000"/>
              </a:lnSpc>
              <a:spcBef>
                <a:spcPts val="1200"/>
              </a:spcBef>
              <a:buSzPct val="100000"/>
              <a:buFont typeface="Arial"/>
              <a:buChar char="•"/>
              <a:defRPr sz="2000"/>
            </a:pPr>
            <a:endParaRPr lang="sl-SI" sz="2000" noProof="0" dirty="0">
              <a:solidFill>
                <a:srgbClr val="1A1A1A"/>
              </a:solidFill>
              <a:latin typeface="Arial"/>
              <a:cs typeface="Arial"/>
            </a:endParaRPr>
          </a:p>
          <a:p>
            <a:pPr marL="254000" indent="-254000">
              <a:lnSpc>
                <a:spcPct val="125000"/>
              </a:lnSpc>
              <a:spcBef>
                <a:spcPts val="1200"/>
              </a:spcBef>
              <a:buSzPct val="100000"/>
              <a:buFont typeface="Arial"/>
              <a:buChar char="•"/>
              <a:defRPr sz="2000"/>
            </a:pPr>
            <a:endParaRPr lang="sl-SI" sz="2400" noProof="0" dirty="0">
              <a:latin typeface="Arial"/>
              <a:cs typeface="Arial"/>
            </a:endParaRPr>
          </a:p>
        </p:txBody>
      </p:sp>
      <p:sp>
        <p:nvSpPr>
          <p:cNvPr id="6" name="Text 3"/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81AA043F-E6CA-4EDB-B318-26708EE888B1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fld>
            <a:endParaRPr lang="sl-SI" sz="1100" noProof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A3C903-7EBE-8F58-31C9-1DC2F375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8AECA52-0CA3-079C-24B0-C63D19F3356A}"/>
              </a:ext>
            </a:extLst>
          </p:cNvPr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5ACC862-5227-FA55-7033-DCC38CFEA2F6}"/>
              </a:ext>
            </a:extLst>
          </p:cNvPr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Širši okvir</a:t>
            </a:r>
            <a:endParaRPr lang="sl-SI" sz="2800" noProof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6F69313-689E-44B9-BC37-1E248CBF63C3}"/>
              </a:ext>
            </a:extLst>
          </p:cNvPr>
          <p:cNvSpPr/>
          <p:nvPr/>
        </p:nvSpPr>
        <p:spPr>
          <a:xfrm>
            <a:off x="548639" y="1068934"/>
            <a:ext cx="8146473" cy="5631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seriji kvalitativnih intervjujev (Ivanovska idr., </a:t>
            </a:r>
            <a:r>
              <a:rPr lang="sl-SI" sz="2000" i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pripravi) 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 </a:t>
            </a:r>
            <a: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 le eden od kriterijev 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optimizacije raziskovalnega načrta. Kot kriterij za nesprejemljiv RB pogosto nastopa RB &gt; 10 %, pa tudi RB &gt; 5 %.</a:t>
            </a:r>
          </a:p>
          <a:p>
            <a:pPr marL="342900" indent="-342900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Nizka pristranskost zaradi rekrutacijskega razkoraka 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pogosteje pojavlja pri nižjih osnovnih stopnjah odgovorov (npr. 1KA panel), kar lahko pomenit, da so ocene podobne ocenam </a:t>
            </a:r>
            <a: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neverjetnostnih panelov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vendar je to stvar empirične presoje.</a:t>
            </a:r>
          </a:p>
          <a:p>
            <a:pPr marL="342900" indent="-342900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Trendi v svetu kažejo na hiter </a:t>
            </a:r>
            <a: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porast verjetnostnih panelov 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(glej konference CIPHER) za potrebe javnega in akademskega sektorja.</a:t>
            </a:r>
          </a:p>
          <a:p>
            <a:pPr marL="342900" indent="-342900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Gibanje rekrutacijskega razkoraka, pristranskosti in primerjav z neverjetnostnimi paneli so </a:t>
            </a:r>
            <a:r>
              <a:rPr lang="sl-SI" sz="2000" b="1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razmeroma nejasni.</a:t>
            </a:r>
            <a:endParaRPr lang="sl-SI" sz="2000" b="1" noProof="0" dirty="0"/>
          </a:p>
          <a:p>
            <a:pPr marL="342900" indent="-342900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Višja pristranskost zaradi rekrutacijskega razkoraka 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(npr. ESS), je lahko indic po </a:t>
            </a:r>
            <a:r>
              <a:rPr lang="sl-SI" sz="2000" b="1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odpravi panela 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uporabi zgolj </a:t>
            </a:r>
            <a:r>
              <a:rPr lang="sl-SI" sz="2000" noProof="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rekrutacijskih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anket.</a:t>
            </a:r>
          </a:p>
          <a:p>
            <a:pPr>
              <a:lnSpc>
                <a:spcPct val="125000"/>
              </a:lnSpc>
              <a:spcBef>
                <a:spcPts val="1200"/>
              </a:spcBef>
              <a:buSzPct val="100000"/>
              <a:defRPr sz="2000"/>
            </a:pPr>
            <a:endParaRPr lang="sl-SI" sz="2000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EA7CCCF-8243-CC3F-3EFE-460FB8F305DE}"/>
              </a:ext>
            </a:extLst>
          </p:cNvPr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7666CF55-B787-48D9-A822-A6250073B79D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fld>
            <a:endParaRPr lang="sl-SI" sz="1100" noProof="0"/>
          </a:p>
        </p:txBody>
      </p:sp>
    </p:spTree>
    <p:extLst>
      <p:ext uri="{BB962C8B-B14F-4D97-AF65-F5344CB8AC3E}">
        <p14:creationId xmlns:p14="http://schemas.microsoft.com/office/powerpoint/2010/main" val="1345385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D35C2-475D-52B5-1897-B95BFFEFD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33E765F-A429-29AC-3CD7-2E3A61EE07F5}"/>
              </a:ext>
            </a:extLst>
          </p:cNvPr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FF39A94-F81B-A960-28B4-B49558394AA4}"/>
              </a:ext>
            </a:extLst>
          </p:cNvPr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Omejitve</a:t>
            </a:r>
            <a:endParaRPr lang="sl-SI" sz="2800" noProof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EC49BED-8062-6218-0672-D8458D4454A2}"/>
              </a:ext>
            </a:extLst>
          </p:cNvPr>
          <p:cNvSpPr/>
          <p:nvPr/>
        </p:nvSpPr>
        <p:spPr>
          <a:xfrm>
            <a:off x="548640" y="1068933"/>
            <a:ext cx="8046720" cy="5263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Pristranskost v določenem panelu </a:t>
            </a:r>
            <a:r>
              <a:rPr lang="sl-SI" sz="2000" noProof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nima enotnega </a:t>
            </a:r>
            <a:r>
              <a:rPr lang="sl-SI" sz="2000" noProof="0" dirty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indikatorja. Tako je kriterij RB &gt; 10 % specifičen in enostranski, RB &gt; 5 % daje včasih drugačno sliko, RB &gt; 20 % pa spet drugačno; drugačen pogled dajeta tudi mediana in povprečje za RB.</a:t>
            </a:r>
          </a:p>
          <a:p>
            <a:pPr marL="342900" indent="-342900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Spremenljivke niso bile v vseh anketah enake (niti znotraj serije anket npr. CRONOS): razlike v pristranskosti so zato lahko tudi učinek različnega nabora spremenljivk.</a:t>
            </a:r>
          </a:p>
          <a:p>
            <a:pPr marL="342900" indent="-342900">
              <a:lnSpc>
                <a:spcPct val="125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sz="2000"/>
            </a:pP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Na stopnje odgovorov, rekrutacijski razkorak in odgovarjajočo pristranskost ocen vplivajo tudi številne okoliščine, kot npr. država, leto izvedbe (npr. LISS). Gre seveda za </a:t>
            </a:r>
            <a:r>
              <a:rPr lang="sl-SI" sz="2000" noProof="0" dirty="0" err="1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neeksperiminetalne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 podatke oziroma opazovalno študijo (</a:t>
            </a:r>
            <a:r>
              <a:rPr lang="sl-SI" sz="2000" noProof="0" dirty="0" err="1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observational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sl-SI" sz="2000" noProof="0" dirty="0" err="1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study</a:t>
            </a:r>
            <a:r>
              <a:rPr lang="sl-SI" sz="2000" noProof="0" dirty="0">
                <a:solidFill>
                  <a:srgbClr val="1A1A1A"/>
                </a:solidFill>
                <a:latin typeface="Arial" pitchFamily="34" charset="0"/>
                <a:cs typeface="Arial" pitchFamily="34" charset="-120"/>
              </a:rPr>
              <a:t>).</a:t>
            </a:r>
            <a:endParaRPr lang="sl-SI" sz="2400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529E9D1-B682-5DB6-3BCE-FCAF92CE2EFA}"/>
              </a:ext>
            </a:extLst>
          </p:cNvPr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7666CF55-B787-48D9-A822-A6250073B79D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fld>
            <a:endParaRPr lang="sl-SI" sz="1100" noProof="0"/>
          </a:p>
        </p:txBody>
      </p:sp>
    </p:spTree>
    <p:extLst>
      <p:ext uri="{BB962C8B-B14F-4D97-AF65-F5344CB8AC3E}">
        <p14:creationId xmlns:p14="http://schemas.microsoft.com/office/powerpoint/2010/main" val="1978243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" y="-45720"/>
            <a:ext cx="9235440" cy="8676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sl-SI" noProof="0"/>
          </a:p>
        </p:txBody>
      </p:sp>
      <p:sp>
        <p:nvSpPr>
          <p:cNvPr id="3" name="Text 1"/>
          <p:cNvSpPr/>
          <p:nvPr/>
        </p:nvSpPr>
        <p:spPr>
          <a:xfrm>
            <a:off x="365760" y="45720"/>
            <a:ext cx="8412480" cy="77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5000"/>
              </a:lnSpc>
              <a:buNone/>
            </a:pPr>
            <a:r>
              <a:rPr lang="sl-SI" sz="28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Literatura in viri</a:t>
            </a:r>
            <a:endParaRPr lang="sl-SI" sz="2800" noProof="0"/>
          </a:p>
        </p:txBody>
      </p:sp>
      <p:sp>
        <p:nvSpPr>
          <p:cNvPr id="4" name="Text 2"/>
          <p:cNvSpPr/>
          <p:nvPr/>
        </p:nvSpPr>
        <p:spPr>
          <a:xfrm>
            <a:off x="548640" y="1068934"/>
            <a:ext cx="8046720" cy="4301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1200"/>
              </a:spcBef>
              <a:buNone/>
            </a:pP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Čehovin, G. in Vehovar, V. (2026).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Probability-based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official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Basic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insights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of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bias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of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sl-SI" sz="1600" i="1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Statistika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sl-SI" sz="1600" i="1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(2), 164–179. https://doi.org/10.54694/stat.2025.28</a:t>
            </a:r>
            <a:endParaRPr lang="sl-SI" sz="1600" noProof="0"/>
          </a:p>
          <a:p>
            <a:pPr marL="0" indent="0" algn="l">
              <a:spcBef>
                <a:spcPts val="1200"/>
              </a:spcBef>
              <a:buNone/>
            </a:pP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Vehovar, V. in Čehovin, G. (2026, v recenziji).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Evaluating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bias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probability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nonprobability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sl-SI" sz="1600" noProof="0"/>
          </a:p>
          <a:p>
            <a:pPr marL="0" indent="0" algn="l">
              <a:spcBef>
                <a:spcPts val="1200"/>
              </a:spcBef>
              <a:buNone/>
            </a:pP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Ivanovska, A., Bosnjak, M. in Vehovar, V. (2025).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bias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probability-based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Systematic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meta-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sl-SI" sz="1600" i="1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Journal of </a:t>
            </a:r>
            <a:r>
              <a:rPr lang="sl-SI" sz="1600" i="1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</a:t>
            </a:r>
            <a:r>
              <a:rPr lang="sl-SI" sz="1600" i="1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i="1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</a:t>
            </a:r>
            <a:r>
              <a:rPr lang="sl-SI" sz="1600" i="1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i="1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Rehabilitation</a:t>
            </a:r>
            <a:r>
              <a:rPr lang="sl-SI" sz="1600" i="1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i="1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sl-SI" sz="1600" i="1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(1), 10–23. https://doi.org/10.33700/jhrs.4.1.137</a:t>
            </a:r>
            <a:endParaRPr lang="sl-SI" sz="1600" noProof="0"/>
          </a:p>
          <a:p>
            <a:pPr marL="0" indent="0" algn="l">
              <a:spcBef>
                <a:spcPts val="1200"/>
              </a:spcBef>
              <a:buNone/>
            </a:pP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Ivanovska, A., Bosnjak, M. in Vehovar, V. (2026). Data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probability-based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Systematic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meta-</a:t>
            </a:r>
            <a:r>
              <a:rPr lang="sl-SI" sz="160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sl-SI" sz="1600" i="1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Acta</a:t>
            </a:r>
            <a:r>
              <a:rPr lang="sl-SI" sz="1600" i="1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i="1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Informatica</a:t>
            </a:r>
            <a:r>
              <a:rPr lang="sl-SI" sz="1600" i="1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l-SI" sz="1600" i="1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Pragensia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sl-SI" sz="1600" i="1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r>
              <a:rPr lang="sl-SI" sz="160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(1). https://doi.org/10.18267/j.aip.279</a:t>
            </a:r>
          </a:p>
          <a:p>
            <a:pPr algn="l">
              <a:spcBef>
                <a:spcPts val="1200"/>
              </a:spcBef>
            </a:pPr>
            <a:r>
              <a:rPr lang="sl-SI" sz="1600" b="0" i="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Ivanovska, A., Bosnjak, M. in Vehovar, V. </a:t>
            </a:r>
            <a:r>
              <a:rPr lang="sl-SI" sz="1600" b="0" i="1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(v pripravi</a:t>
            </a:r>
            <a:r>
              <a:rPr lang="sl-SI" sz="1600" b="0" i="0" noProof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). </a:t>
            </a:r>
            <a:r>
              <a:rPr lang="sl-SI" sz="1600" b="0" i="0" noProof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he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 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price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 of 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precision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: A 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qualitative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 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study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 of 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cost-error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 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balancing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 in 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the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 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decision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 to 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use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 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probability-based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 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versus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 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nonprobability-based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 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online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 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survey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 </a:t>
            </a:r>
            <a:r>
              <a:rPr lang="sl-SI" sz="1600" b="0" i="0" noProof="0" err="1">
                <a:solidFill>
                  <a:srgbClr val="1A1A1A"/>
                </a:solidFill>
                <a:latin typeface="Arial"/>
              </a:rPr>
              <a:t>panels</a:t>
            </a:r>
            <a:r>
              <a:rPr lang="sl-SI" sz="1600" b="0" i="0" noProof="0">
                <a:solidFill>
                  <a:srgbClr val="1A1A1A"/>
                </a:solidFill>
                <a:latin typeface="Arial"/>
              </a:rPr>
              <a:t>.</a:t>
            </a:r>
            <a:endParaRPr lang="sl-SI" sz="1600" noProof="0"/>
          </a:p>
        </p:txBody>
      </p:sp>
      <p:sp>
        <p:nvSpPr>
          <p:cNvPr id="5" name="Text 3"/>
          <p:cNvSpPr/>
          <p:nvPr/>
        </p:nvSpPr>
        <p:spPr>
          <a:xfrm>
            <a:off x="1093470" y="5704646"/>
            <a:ext cx="5897880" cy="260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spcAft>
                <a:spcPts val="860"/>
              </a:spcAft>
              <a:buNone/>
            </a:pPr>
            <a:r>
              <a:rPr lang="sl-SI" sz="1600" b="1" noProof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Vse informacije, študije in gradiva: https://panel.1ka.si</a:t>
            </a:r>
            <a:endParaRPr lang="sl-SI" sz="1600" noProof="0"/>
          </a:p>
        </p:txBody>
      </p:sp>
      <p:pic>
        <p:nvPicPr>
          <p:cNvPr id="6" name="Image 0" descr="assets/qr_panel1k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118" y="4914900"/>
            <a:ext cx="1807259" cy="180725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151857" y="6537960"/>
            <a:ext cx="1874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sl-SI" sz="1100" noProof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panel.1ka.si</a:t>
            </a:r>
            <a:endParaRPr lang="sl-SI" sz="1100" noProof="0"/>
          </a:p>
        </p:txBody>
      </p:sp>
      <p:sp>
        <p:nvSpPr>
          <p:cNvPr id="8" name="Text 5"/>
          <p:cNvSpPr/>
          <p:nvPr/>
        </p:nvSpPr>
        <p:spPr>
          <a:xfrm>
            <a:off x="8183880" y="649224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fld id="{AC44D6B0-08AD-4D90-B872-BCE17E009B14}" type="slidenum">
              <a:rPr lang="sl-SI" sz="1100" noProof="0" smtClean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fld>
            <a:endParaRPr lang="sl-SI" sz="1100" noProof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2374</Words>
  <Application>Microsoft Office PowerPoint</Application>
  <PresentationFormat>On-screen Show (4:3)</PresentationFormat>
  <Paragraphs>359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Cambria Math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Čehovin, Gregor</cp:lastModifiedBy>
  <cp:revision>2</cp:revision>
  <dcterms:created xsi:type="dcterms:W3CDTF">2026-08-22T09:58:59Z</dcterms:created>
  <dcterms:modified xsi:type="dcterms:W3CDTF">2026-09-09T14:48:53Z</dcterms:modified>
</cp:coreProperties>
</file>