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9" r:id="rId6"/>
    <p:sldId id="262" r:id="rId7"/>
    <p:sldId id="270" r:id="rId8"/>
    <p:sldId id="278" r:id="rId9"/>
    <p:sldId id="266" r:id="rId10"/>
    <p:sldId id="274" r:id="rId11"/>
    <p:sldId id="275" r:id="rId12"/>
    <p:sldId id="276" r:id="rId13"/>
    <p:sldId id="279" r:id="rId14"/>
    <p:sldId id="277" r:id="rId15"/>
    <p:sldId id="264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86"/>
    <a:srgbClr val="007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DLavtar\Documents\anketne_raziskave\kombinirani_nacini_anketiranja_posvet\2024\Grafi%20ATADD%20za%20FD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680029008824184"/>
          <c:y val="1.1444921316165951E-2"/>
          <c:w val="0.58739169150844384"/>
          <c:h val="0.8417108500864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FDV!$D$14</c:f>
              <c:strCache>
                <c:ptCount val="1"/>
                <c:pt idx="0">
                  <c:v>Respondenti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FDV!$B$15:$C$25</c:f>
              <c:multiLvlStrCache>
                <c:ptCount val="11"/>
                <c:lvl>
                  <c:pt idx="0">
                    <c:v>Poročeni</c:v>
                  </c:pt>
                  <c:pt idx="1">
                    <c:v>Samski, razvezani, ovdoveli</c:v>
                  </c:pt>
                  <c:pt idx="2">
                    <c:v>Od 65 do 74 let</c:v>
                  </c:pt>
                  <c:pt idx="3">
                    <c:v>Od 55 do 64 let</c:v>
                  </c:pt>
                  <c:pt idx="4">
                    <c:v>Od 45 do 54 let</c:v>
                  </c:pt>
                  <c:pt idx="5">
                    <c:v>Od 35 do 44 let</c:v>
                  </c:pt>
                  <c:pt idx="6">
                    <c:v>Od 25 do 34 let</c:v>
                  </c:pt>
                  <c:pt idx="7">
                    <c:v>Od 15 do 24 let</c:v>
                  </c:pt>
                  <c:pt idx="8">
                    <c:v>Ženske</c:v>
                  </c:pt>
                  <c:pt idx="9">
                    <c:v>Moški</c:v>
                  </c:pt>
                  <c:pt idx="10">
                    <c:v>Skupaj (15-74 let)</c:v>
                  </c:pt>
                </c:lvl>
                <c:lvl>
                  <c:pt idx="0">
                    <c:v>Zak. stan</c:v>
                  </c:pt>
                  <c:pt idx="2">
                    <c:v>Starostne skupine</c:v>
                  </c:pt>
                  <c:pt idx="8">
                    <c:v>Spol</c:v>
                  </c:pt>
                  <c:pt idx="10">
                    <c:v>Vsi</c:v>
                  </c:pt>
                </c:lvl>
              </c:multiLvlStrCache>
            </c:multiLvlStrRef>
          </c:cat>
          <c:val>
            <c:numRef>
              <c:f>FDV!$D$15:$D$25</c:f>
              <c:numCache>
                <c:formatCode>General</c:formatCode>
                <c:ptCount val="11"/>
                <c:pt idx="0">
                  <c:v>61.3</c:v>
                </c:pt>
                <c:pt idx="1">
                  <c:v>53.400000000000006</c:v>
                </c:pt>
                <c:pt idx="2">
                  <c:v>66.5</c:v>
                </c:pt>
                <c:pt idx="3" formatCode="0.0">
                  <c:v>60</c:v>
                </c:pt>
                <c:pt idx="4">
                  <c:v>54.6</c:v>
                </c:pt>
                <c:pt idx="5">
                  <c:v>50.2</c:v>
                </c:pt>
                <c:pt idx="6">
                  <c:v>49.1</c:v>
                </c:pt>
                <c:pt idx="7">
                  <c:v>58.599999999999994</c:v>
                </c:pt>
                <c:pt idx="8">
                  <c:v>61.8</c:v>
                </c:pt>
                <c:pt idx="9">
                  <c:v>50.9</c:v>
                </c:pt>
                <c:pt idx="10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5-41D7-930A-57F697A6B479}"/>
            </c:ext>
          </c:extLst>
        </c:ser>
        <c:ser>
          <c:idx val="1"/>
          <c:order val="1"/>
          <c:tx>
            <c:strRef>
              <c:f>FDV!$E$14</c:f>
              <c:strCache>
                <c:ptCount val="1"/>
                <c:pt idx="0">
                  <c:v>Nesodelujoči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FDV!$B$15:$C$25</c:f>
              <c:multiLvlStrCache>
                <c:ptCount val="11"/>
                <c:lvl>
                  <c:pt idx="0">
                    <c:v>Poročeni</c:v>
                  </c:pt>
                  <c:pt idx="1">
                    <c:v>Samski, razvezani, ovdoveli</c:v>
                  </c:pt>
                  <c:pt idx="2">
                    <c:v>Od 65 do 74 let</c:v>
                  </c:pt>
                  <c:pt idx="3">
                    <c:v>Od 55 do 64 let</c:v>
                  </c:pt>
                  <c:pt idx="4">
                    <c:v>Od 45 do 54 let</c:v>
                  </c:pt>
                  <c:pt idx="5">
                    <c:v>Od 35 do 44 let</c:v>
                  </c:pt>
                  <c:pt idx="6">
                    <c:v>Od 25 do 34 let</c:v>
                  </c:pt>
                  <c:pt idx="7">
                    <c:v>Od 15 do 24 let</c:v>
                  </c:pt>
                  <c:pt idx="8">
                    <c:v>Ženske</c:v>
                  </c:pt>
                  <c:pt idx="9">
                    <c:v>Moški</c:v>
                  </c:pt>
                  <c:pt idx="10">
                    <c:v>Skupaj (15-74 let)</c:v>
                  </c:pt>
                </c:lvl>
                <c:lvl>
                  <c:pt idx="0">
                    <c:v>Zak. stan</c:v>
                  </c:pt>
                  <c:pt idx="2">
                    <c:v>Starostne skupine</c:v>
                  </c:pt>
                  <c:pt idx="8">
                    <c:v>Spol</c:v>
                  </c:pt>
                  <c:pt idx="10">
                    <c:v>Vsi</c:v>
                  </c:pt>
                </c:lvl>
              </c:multiLvlStrCache>
            </c:multiLvlStrRef>
          </c:cat>
          <c:val>
            <c:numRef>
              <c:f>FDV!$E$15:$E$25</c:f>
              <c:numCache>
                <c:formatCode>General</c:formatCode>
                <c:ptCount val="11"/>
                <c:pt idx="0">
                  <c:v>33.800000000000004</c:v>
                </c:pt>
                <c:pt idx="1">
                  <c:v>38.9</c:v>
                </c:pt>
                <c:pt idx="2">
                  <c:v>29.5</c:v>
                </c:pt>
                <c:pt idx="3">
                  <c:v>34.9</c:v>
                </c:pt>
                <c:pt idx="4">
                  <c:v>38.9</c:v>
                </c:pt>
                <c:pt idx="5">
                  <c:v>40.799999999999997</c:v>
                </c:pt>
                <c:pt idx="6">
                  <c:v>40.6</c:v>
                </c:pt>
                <c:pt idx="7">
                  <c:v>34.200000000000003</c:v>
                </c:pt>
                <c:pt idx="8">
                  <c:v>33.1</c:v>
                </c:pt>
                <c:pt idx="9">
                  <c:v>40.400000000000006</c:v>
                </c:pt>
                <c:pt idx="10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5-41D7-930A-57F697A6B479}"/>
            </c:ext>
          </c:extLst>
        </c:ser>
        <c:ser>
          <c:idx val="2"/>
          <c:order val="2"/>
          <c:tx>
            <c:strRef>
              <c:f>FDV!$F$14</c:f>
              <c:strCache>
                <c:ptCount val="1"/>
                <c:pt idx="0">
                  <c:v>Neustrezni</c:v>
                </c:pt>
              </c:strCache>
            </c:strRef>
          </c:tx>
          <c:spPr>
            <a:solidFill>
              <a:srgbClr val="FEBC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FDV!$B$15:$C$25</c:f>
              <c:multiLvlStrCache>
                <c:ptCount val="11"/>
                <c:lvl>
                  <c:pt idx="0">
                    <c:v>Poročeni</c:v>
                  </c:pt>
                  <c:pt idx="1">
                    <c:v>Samski, razvezani, ovdoveli</c:v>
                  </c:pt>
                  <c:pt idx="2">
                    <c:v>Od 65 do 74 let</c:v>
                  </c:pt>
                  <c:pt idx="3">
                    <c:v>Od 55 do 64 let</c:v>
                  </c:pt>
                  <c:pt idx="4">
                    <c:v>Od 45 do 54 let</c:v>
                  </c:pt>
                  <c:pt idx="5">
                    <c:v>Od 35 do 44 let</c:v>
                  </c:pt>
                  <c:pt idx="6">
                    <c:v>Od 25 do 34 let</c:v>
                  </c:pt>
                  <c:pt idx="7">
                    <c:v>Od 15 do 24 let</c:v>
                  </c:pt>
                  <c:pt idx="8">
                    <c:v>Ženske</c:v>
                  </c:pt>
                  <c:pt idx="9">
                    <c:v>Moški</c:v>
                  </c:pt>
                  <c:pt idx="10">
                    <c:v>Skupaj (15-74 let)</c:v>
                  </c:pt>
                </c:lvl>
                <c:lvl>
                  <c:pt idx="0">
                    <c:v>Zak. stan</c:v>
                  </c:pt>
                  <c:pt idx="2">
                    <c:v>Starostne skupine</c:v>
                  </c:pt>
                  <c:pt idx="8">
                    <c:v>Spol</c:v>
                  </c:pt>
                  <c:pt idx="10">
                    <c:v>Vsi</c:v>
                  </c:pt>
                </c:lvl>
              </c:multiLvlStrCache>
            </c:multiLvlStrRef>
          </c:cat>
          <c:val>
            <c:numRef>
              <c:f>FDV!$F$15:$F$25</c:f>
              <c:numCache>
                <c:formatCode>General</c:formatCode>
                <c:ptCount val="11"/>
                <c:pt idx="0">
                  <c:v>4.9000000000000004</c:v>
                </c:pt>
                <c:pt idx="1">
                  <c:v>7.7</c:v>
                </c:pt>
                <c:pt idx="2">
                  <c:v>4.1000000000000005</c:v>
                </c:pt>
                <c:pt idx="3" formatCode="0.0">
                  <c:v>5</c:v>
                </c:pt>
                <c:pt idx="4">
                  <c:v>6.5</c:v>
                </c:pt>
                <c:pt idx="5" formatCode="0.0">
                  <c:v>9</c:v>
                </c:pt>
                <c:pt idx="6">
                  <c:v>10.299999999999999</c:v>
                </c:pt>
                <c:pt idx="7">
                  <c:v>7.1999999999999993</c:v>
                </c:pt>
                <c:pt idx="8">
                  <c:v>5.0999999999999996</c:v>
                </c:pt>
                <c:pt idx="9">
                  <c:v>8.7999999999999989</c:v>
                </c:pt>
                <c:pt idx="10" formatCode="0.0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65-41D7-930A-57F697A6B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93183011214171"/>
          <c:y val="0.92870106901873317"/>
          <c:w val="0.55062587158723109"/>
          <c:h val="6.5576470323183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1220010100364"/>
          <c:y val="2.2696656588812474E-2"/>
          <c:w val="0.71739325267268417"/>
          <c:h val="0.754540682414698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FDV!$D$41</c:f>
              <c:strCache>
                <c:ptCount val="1"/>
                <c:pt idx="0">
                  <c:v>Respondenti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FDV!$B$42:$C$47</c:f>
              <c:multiLvlStrCache>
                <c:ptCount val="6"/>
                <c:lvl>
                  <c:pt idx="0">
                    <c:v>Terciarna</c:v>
                  </c:pt>
                  <c:pt idx="1">
                    <c:v>Sekundarna</c:v>
                  </c:pt>
                  <c:pt idx="2">
                    <c:v>Primarna</c:v>
                  </c:pt>
                  <c:pt idx="3">
                    <c:v>Terciarna</c:v>
                  </c:pt>
                  <c:pt idx="4">
                    <c:v>Sekundarna</c:v>
                  </c:pt>
                  <c:pt idx="5">
                    <c:v>Primarna</c:v>
                  </c:pt>
                </c:lvl>
                <c:lvl>
                  <c:pt idx="0">
                    <c:v>Moški, 25+ let, izobrazba</c:v>
                  </c:pt>
                  <c:pt idx="3">
                    <c:v>Ženske 25+ let, izobrazba</c:v>
                  </c:pt>
                </c:lvl>
              </c:multiLvlStrCache>
            </c:multiLvlStrRef>
          </c:cat>
          <c:val>
            <c:numRef>
              <c:f>FDV!$D$42:$D$47</c:f>
              <c:numCache>
                <c:formatCode>General</c:formatCode>
                <c:ptCount val="6"/>
                <c:pt idx="0">
                  <c:v>64.8</c:v>
                </c:pt>
                <c:pt idx="1">
                  <c:v>48.4</c:v>
                </c:pt>
                <c:pt idx="2">
                  <c:v>33.200000000000003</c:v>
                </c:pt>
                <c:pt idx="3">
                  <c:v>68.899999999999991</c:v>
                </c:pt>
                <c:pt idx="4" formatCode="0.0">
                  <c:v>60</c:v>
                </c:pt>
                <c:pt idx="5">
                  <c:v>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5-43E2-8817-BCBA058FA6FD}"/>
            </c:ext>
          </c:extLst>
        </c:ser>
        <c:ser>
          <c:idx val="1"/>
          <c:order val="1"/>
          <c:tx>
            <c:strRef>
              <c:f>FDV!$E$41</c:f>
              <c:strCache>
                <c:ptCount val="1"/>
                <c:pt idx="0">
                  <c:v>Nesodelujoči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FDV!$B$42:$C$47</c:f>
              <c:multiLvlStrCache>
                <c:ptCount val="6"/>
                <c:lvl>
                  <c:pt idx="0">
                    <c:v>Terciarna</c:v>
                  </c:pt>
                  <c:pt idx="1">
                    <c:v>Sekundarna</c:v>
                  </c:pt>
                  <c:pt idx="2">
                    <c:v>Primarna</c:v>
                  </c:pt>
                  <c:pt idx="3">
                    <c:v>Terciarna</c:v>
                  </c:pt>
                  <c:pt idx="4">
                    <c:v>Sekundarna</c:v>
                  </c:pt>
                  <c:pt idx="5">
                    <c:v>Primarna</c:v>
                  </c:pt>
                </c:lvl>
                <c:lvl>
                  <c:pt idx="0">
                    <c:v>Moški, 25+ let, izobrazba</c:v>
                  </c:pt>
                  <c:pt idx="3">
                    <c:v>Ženske 25+ let, izobrazba</c:v>
                  </c:pt>
                </c:lvl>
              </c:multiLvlStrCache>
            </c:multiLvlStrRef>
          </c:cat>
          <c:val>
            <c:numRef>
              <c:f>FDV!$E$42:$E$47</c:f>
              <c:numCache>
                <c:formatCode>General</c:formatCode>
                <c:ptCount val="6"/>
                <c:pt idx="0">
                  <c:v>30.4</c:v>
                </c:pt>
                <c:pt idx="1">
                  <c:v>42.6</c:v>
                </c:pt>
                <c:pt idx="2">
                  <c:v>53.5</c:v>
                </c:pt>
                <c:pt idx="3">
                  <c:v>26.700000000000003</c:v>
                </c:pt>
                <c:pt idx="4">
                  <c:v>35.6</c:v>
                </c:pt>
                <c:pt idx="5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3E2-8817-BCBA058FA6FD}"/>
            </c:ext>
          </c:extLst>
        </c:ser>
        <c:ser>
          <c:idx val="2"/>
          <c:order val="2"/>
          <c:tx>
            <c:strRef>
              <c:f>FDV!$F$41</c:f>
              <c:strCache>
                <c:ptCount val="1"/>
                <c:pt idx="0">
                  <c:v>Neustrezni</c:v>
                </c:pt>
              </c:strCache>
            </c:strRef>
          </c:tx>
          <c:spPr>
            <a:solidFill>
              <a:srgbClr val="FEBC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FDV!$B$42:$C$47</c:f>
              <c:multiLvlStrCache>
                <c:ptCount val="6"/>
                <c:lvl>
                  <c:pt idx="0">
                    <c:v>Terciarna</c:v>
                  </c:pt>
                  <c:pt idx="1">
                    <c:v>Sekundarna</c:v>
                  </c:pt>
                  <c:pt idx="2">
                    <c:v>Primarna</c:v>
                  </c:pt>
                  <c:pt idx="3">
                    <c:v>Terciarna</c:v>
                  </c:pt>
                  <c:pt idx="4">
                    <c:v>Sekundarna</c:v>
                  </c:pt>
                  <c:pt idx="5">
                    <c:v>Primarna</c:v>
                  </c:pt>
                </c:lvl>
                <c:lvl>
                  <c:pt idx="0">
                    <c:v>Moški, 25+ let, izobrazba</c:v>
                  </c:pt>
                  <c:pt idx="3">
                    <c:v>Ženske 25+ let, izobrazba</c:v>
                  </c:pt>
                </c:lvl>
              </c:multiLvlStrCache>
            </c:multiLvlStrRef>
          </c:cat>
          <c:val>
            <c:numRef>
              <c:f>FDV!$F$42:$F$47</c:f>
              <c:numCache>
                <c:formatCode>0.0</c:formatCode>
                <c:ptCount val="6"/>
                <c:pt idx="0" formatCode="General">
                  <c:v>4.8</c:v>
                </c:pt>
                <c:pt idx="1">
                  <c:v>9</c:v>
                </c:pt>
                <c:pt idx="2" formatCode="General">
                  <c:v>13.3</c:v>
                </c:pt>
                <c:pt idx="3" formatCode="General">
                  <c:v>4.3999999999999995</c:v>
                </c:pt>
                <c:pt idx="4" formatCode="General">
                  <c:v>4.3999999999999995</c:v>
                </c:pt>
                <c:pt idx="5" formatCode="General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3E2-8817-BCBA058FA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5796846148949"/>
          <c:y val="0.91189439555349694"/>
          <c:w val="0.54543144371104546"/>
          <c:h val="8.8105441436746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1220010100364"/>
          <c:y val="1.1444921316165951E-2"/>
          <c:w val="0.71740540512951245"/>
          <c:h val="0.728533636880283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FDV!$D$1</c:f>
              <c:strCache>
                <c:ptCount val="1"/>
                <c:pt idx="0">
                  <c:v>Respondenti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FDV!$B$2:$C$6</c:f>
              <c:multiLvlStrCache>
                <c:ptCount val="5"/>
                <c:lvl>
                  <c:pt idx="0">
                    <c:v>Drugi</c:v>
                  </c:pt>
                  <c:pt idx="1">
                    <c:v>Brezposelni</c:v>
                  </c:pt>
                  <c:pt idx="2">
                    <c:v>Upokojenci</c:v>
                  </c:pt>
                  <c:pt idx="3">
                    <c:v>Dijaki, študenti</c:v>
                  </c:pt>
                  <c:pt idx="4">
                    <c:v>Zaposleni</c:v>
                  </c:pt>
                </c:lvl>
                <c:lvl>
                  <c:pt idx="0">
                    <c:v>Status aktivnosti</c:v>
                  </c:pt>
                </c:lvl>
              </c:multiLvlStrCache>
            </c:multiLvlStrRef>
          </c:cat>
          <c:val>
            <c:numRef>
              <c:f>FDV!$D$2:$D$6</c:f>
              <c:numCache>
                <c:formatCode>General</c:formatCode>
                <c:ptCount val="5"/>
                <c:pt idx="0">
                  <c:v>25.8</c:v>
                </c:pt>
                <c:pt idx="1">
                  <c:v>49.7</c:v>
                </c:pt>
                <c:pt idx="2">
                  <c:v>69.699999999999989</c:v>
                </c:pt>
                <c:pt idx="3" formatCode="0.0">
                  <c:v>59</c:v>
                </c:pt>
                <c:pt idx="4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1A6-8893-34A1065B1544}"/>
            </c:ext>
          </c:extLst>
        </c:ser>
        <c:ser>
          <c:idx val="1"/>
          <c:order val="1"/>
          <c:tx>
            <c:strRef>
              <c:f>FDV!$E$1</c:f>
              <c:strCache>
                <c:ptCount val="1"/>
                <c:pt idx="0">
                  <c:v>Nesodelujoči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FDV!$B$2:$C$6</c:f>
              <c:multiLvlStrCache>
                <c:ptCount val="5"/>
                <c:lvl>
                  <c:pt idx="0">
                    <c:v>Drugi</c:v>
                  </c:pt>
                  <c:pt idx="1">
                    <c:v>Brezposelni</c:v>
                  </c:pt>
                  <c:pt idx="2">
                    <c:v>Upokojenci</c:v>
                  </c:pt>
                  <c:pt idx="3">
                    <c:v>Dijaki, študenti</c:v>
                  </c:pt>
                  <c:pt idx="4">
                    <c:v>Zaposleni</c:v>
                  </c:pt>
                </c:lvl>
                <c:lvl>
                  <c:pt idx="0">
                    <c:v>Status aktivnosti</c:v>
                  </c:pt>
                </c:lvl>
              </c:multiLvlStrCache>
            </c:multiLvlStrRef>
          </c:cat>
          <c:val>
            <c:numRef>
              <c:f>FDV!$E$2:$E$6</c:f>
              <c:numCache>
                <c:formatCode>General</c:formatCode>
                <c:ptCount val="5"/>
                <c:pt idx="0">
                  <c:v>56.8</c:v>
                </c:pt>
                <c:pt idx="1">
                  <c:v>40.699999999999996</c:v>
                </c:pt>
                <c:pt idx="2">
                  <c:v>27.1</c:v>
                </c:pt>
                <c:pt idx="3">
                  <c:v>34.5</c:v>
                </c:pt>
                <c:pt idx="4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2-41A6-8893-34A1065B1544}"/>
            </c:ext>
          </c:extLst>
        </c:ser>
        <c:ser>
          <c:idx val="2"/>
          <c:order val="2"/>
          <c:tx>
            <c:strRef>
              <c:f>FDV!$F$1</c:f>
              <c:strCache>
                <c:ptCount val="1"/>
                <c:pt idx="0">
                  <c:v>Neustrezni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FDV!$B$2:$C$6</c:f>
              <c:multiLvlStrCache>
                <c:ptCount val="5"/>
                <c:lvl>
                  <c:pt idx="0">
                    <c:v>Drugi</c:v>
                  </c:pt>
                  <c:pt idx="1">
                    <c:v>Brezposelni</c:v>
                  </c:pt>
                  <c:pt idx="2">
                    <c:v>Upokojenci</c:v>
                  </c:pt>
                  <c:pt idx="3">
                    <c:v>Dijaki, študenti</c:v>
                  </c:pt>
                  <c:pt idx="4">
                    <c:v>Zaposleni</c:v>
                  </c:pt>
                </c:lvl>
                <c:lvl>
                  <c:pt idx="0">
                    <c:v>Status aktivnosti</c:v>
                  </c:pt>
                </c:lvl>
              </c:multiLvlStrCache>
            </c:multiLvlStrRef>
          </c:cat>
          <c:val>
            <c:numRef>
              <c:f>FDV!$F$2:$F$6</c:f>
              <c:numCache>
                <c:formatCode>General</c:formatCode>
                <c:ptCount val="5"/>
                <c:pt idx="0">
                  <c:v>17.5</c:v>
                </c:pt>
                <c:pt idx="1">
                  <c:v>9.6</c:v>
                </c:pt>
                <c:pt idx="2">
                  <c:v>3.2</c:v>
                </c:pt>
                <c:pt idx="3">
                  <c:v>6.5</c:v>
                </c:pt>
                <c:pt idx="4">
                  <c:v>6.6000000000000005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2-41A6-8893-34A1065B1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56404659800721"/>
          <c:y val="0.89144228947716941"/>
          <c:w val="0.5483877116986392"/>
          <c:h val="7.1298935734299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1220010100364"/>
          <c:y val="2.2696656588812474E-2"/>
          <c:w val="0.71739325267268417"/>
          <c:h val="0.754540682414698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FDV!$D$67</c:f>
              <c:strCache>
                <c:ptCount val="1"/>
                <c:pt idx="0">
                  <c:v>Respondenti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FDV!$B$68:$C$73</c:f>
              <c:multiLvlStrCache>
                <c:ptCount val="6"/>
                <c:lvl>
                  <c:pt idx="0">
                    <c:v>Tuj državljan z običajnim prebivališčem na začasnem naslovu</c:v>
                  </c:pt>
                  <c:pt idx="1">
                    <c:v>Tuj državljan z običajnim prebivališčem na stalnem naslovu</c:v>
                  </c:pt>
                  <c:pt idx="2">
                    <c:v>Državljan RS z običajnim prebivališčem na začasnem naslovu</c:v>
                  </c:pt>
                  <c:pt idx="3">
                    <c:v>Državljan RS z običajnim prebivališčem na stalnem naslovu</c:v>
                  </c:pt>
                  <c:pt idx="4">
                    <c:v>Večstanovanjska stavba</c:v>
                  </c:pt>
                  <c:pt idx="5">
                    <c:v>Enostanovanjska stavba</c:v>
                  </c:pt>
                </c:lvl>
                <c:lvl>
                  <c:pt idx="0">
                    <c:v>Tip prebivalca</c:v>
                  </c:pt>
                  <c:pt idx="4">
                    <c:v>Tip stanovanja</c:v>
                  </c:pt>
                </c:lvl>
              </c:multiLvlStrCache>
            </c:multiLvlStrRef>
          </c:cat>
          <c:val>
            <c:numRef>
              <c:f>FDV!$D$68:$D$73</c:f>
              <c:numCache>
                <c:formatCode>0.0</c:formatCode>
                <c:ptCount val="6"/>
                <c:pt idx="0">
                  <c:v>31.900000000000002</c:v>
                </c:pt>
                <c:pt idx="1">
                  <c:v>38</c:v>
                </c:pt>
                <c:pt idx="2">
                  <c:v>48.5</c:v>
                </c:pt>
                <c:pt idx="3">
                  <c:v>59</c:v>
                </c:pt>
                <c:pt idx="4">
                  <c:v>50</c:v>
                </c:pt>
                <c:pt idx="5">
                  <c:v>60.099999999999994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4-49AD-8614-D1484956A3BB}"/>
            </c:ext>
          </c:extLst>
        </c:ser>
        <c:ser>
          <c:idx val="1"/>
          <c:order val="1"/>
          <c:tx>
            <c:strRef>
              <c:f>FDV!$E$67</c:f>
              <c:strCache>
                <c:ptCount val="1"/>
                <c:pt idx="0">
                  <c:v>Nesodelujoči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FDV!$B$68:$C$73</c:f>
              <c:multiLvlStrCache>
                <c:ptCount val="6"/>
                <c:lvl>
                  <c:pt idx="0">
                    <c:v>Tuj državljan z običajnim prebivališčem na začasnem naslovu</c:v>
                  </c:pt>
                  <c:pt idx="1">
                    <c:v>Tuj državljan z običajnim prebivališčem na stalnem naslovu</c:v>
                  </c:pt>
                  <c:pt idx="2">
                    <c:v>Državljan RS z običajnim prebivališčem na začasnem naslovu</c:v>
                  </c:pt>
                  <c:pt idx="3">
                    <c:v>Državljan RS z običajnim prebivališčem na stalnem naslovu</c:v>
                  </c:pt>
                  <c:pt idx="4">
                    <c:v>Večstanovanjska stavba</c:v>
                  </c:pt>
                  <c:pt idx="5">
                    <c:v>Enostanovanjska stavba</c:v>
                  </c:pt>
                </c:lvl>
                <c:lvl>
                  <c:pt idx="0">
                    <c:v>Tip prebivalca</c:v>
                  </c:pt>
                  <c:pt idx="4">
                    <c:v>Tip stanovanja</c:v>
                  </c:pt>
                </c:lvl>
              </c:multiLvlStrCache>
            </c:multiLvlStrRef>
          </c:cat>
          <c:val>
            <c:numRef>
              <c:f>FDV!$E$68:$E$73</c:f>
              <c:numCache>
                <c:formatCode>0.0</c:formatCode>
                <c:ptCount val="6"/>
                <c:pt idx="0">
                  <c:v>40.300000000000004</c:v>
                </c:pt>
                <c:pt idx="1">
                  <c:v>43.4</c:v>
                </c:pt>
                <c:pt idx="2">
                  <c:v>36</c:v>
                </c:pt>
                <c:pt idx="3">
                  <c:v>36.299999999999997</c:v>
                </c:pt>
                <c:pt idx="4">
                  <c:v>40.5</c:v>
                </c:pt>
                <c:pt idx="5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4-49AD-8614-D1484956A3BB}"/>
            </c:ext>
          </c:extLst>
        </c:ser>
        <c:ser>
          <c:idx val="2"/>
          <c:order val="2"/>
          <c:tx>
            <c:strRef>
              <c:f>FDV!$F$67</c:f>
              <c:strCache>
                <c:ptCount val="1"/>
                <c:pt idx="0">
                  <c:v>Neustrezni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FDV!$B$68:$C$73</c:f>
              <c:multiLvlStrCache>
                <c:ptCount val="6"/>
                <c:lvl>
                  <c:pt idx="0">
                    <c:v>Tuj državljan z običajnim prebivališčem na začasnem naslovu</c:v>
                  </c:pt>
                  <c:pt idx="1">
                    <c:v>Tuj državljan z običajnim prebivališčem na stalnem naslovu</c:v>
                  </c:pt>
                  <c:pt idx="2">
                    <c:v>Državljan RS z običajnim prebivališčem na začasnem naslovu</c:v>
                  </c:pt>
                  <c:pt idx="3">
                    <c:v>Državljan RS z običajnim prebivališčem na stalnem naslovu</c:v>
                  </c:pt>
                  <c:pt idx="4">
                    <c:v>Večstanovanjska stavba</c:v>
                  </c:pt>
                  <c:pt idx="5">
                    <c:v>Enostanovanjska stavba</c:v>
                  </c:pt>
                </c:lvl>
                <c:lvl>
                  <c:pt idx="0">
                    <c:v>Tip prebivalca</c:v>
                  </c:pt>
                  <c:pt idx="4">
                    <c:v>Tip stanovanja</c:v>
                  </c:pt>
                </c:lvl>
              </c:multiLvlStrCache>
            </c:multiLvlStrRef>
          </c:cat>
          <c:val>
            <c:numRef>
              <c:f>FDV!$F$68:$F$73</c:f>
              <c:numCache>
                <c:formatCode>0.0</c:formatCode>
                <c:ptCount val="6"/>
                <c:pt idx="0">
                  <c:v>27.800000000000004</c:v>
                </c:pt>
                <c:pt idx="1">
                  <c:v>18.5</c:v>
                </c:pt>
                <c:pt idx="2">
                  <c:v>15.5</c:v>
                </c:pt>
                <c:pt idx="3">
                  <c:v>4.8</c:v>
                </c:pt>
                <c:pt idx="4">
                  <c:v>9.5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44-49AD-8614-D1484956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5796846148949"/>
          <c:y val="0.91189439555349694"/>
          <c:w val="0.54543144371104546"/>
          <c:h val="8.8105441436746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1220010100364"/>
          <c:y val="2.2696656588812474E-2"/>
          <c:w val="0.71739325267268417"/>
          <c:h val="0.754540682414698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FDV!$D$72</c:f>
              <c:strCache>
                <c:ptCount val="1"/>
                <c:pt idx="0">
                  <c:v>Respondenti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FDV!$B$73:$C$77</c:f>
              <c:multiLvlStrCache>
                <c:ptCount val="5"/>
                <c:lvl>
                  <c:pt idx="0">
                    <c:v>Neurbana naselja</c:v>
                  </c:pt>
                  <c:pt idx="1">
                    <c:v>Manjša urbana naselja</c:v>
                  </c:pt>
                  <c:pt idx="2">
                    <c:v>Večja urbana naselja</c:v>
                  </c:pt>
                  <c:pt idx="3">
                    <c:v>Mesta z vsaj 10.000 prebivalci</c:v>
                  </c:pt>
                  <c:pt idx="4">
                    <c:v>Ljubljana</c:v>
                  </c:pt>
                </c:lvl>
                <c:lvl>
                  <c:pt idx="0">
                    <c:v>Urbanizacija</c:v>
                  </c:pt>
                </c:lvl>
              </c:multiLvlStrCache>
            </c:multiLvlStrRef>
          </c:cat>
          <c:val>
            <c:numRef>
              <c:f>FDV!$D$73:$D$77</c:f>
              <c:numCache>
                <c:formatCode>0.0</c:formatCode>
                <c:ptCount val="5"/>
                <c:pt idx="0">
                  <c:v>61</c:v>
                </c:pt>
                <c:pt idx="1">
                  <c:v>59.4</c:v>
                </c:pt>
                <c:pt idx="2">
                  <c:v>53.7</c:v>
                </c:pt>
                <c:pt idx="3">
                  <c:v>48.3</c:v>
                </c:pt>
                <c:pt idx="4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A-4E77-BE07-7D5DC99059E8}"/>
            </c:ext>
          </c:extLst>
        </c:ser>
        <c:ser>
          <c:idx val="1"/>
          <c:order val="1"/>
          <c:tx>
            <c:strRef>
              <c:f>FDV!$E$72</c:f>
              <c:strCache>
                <c:ptCount val="1"/>
                <c:pt idx="0">
                  <c:v>Nesodelujoči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FDV!$B$73:$C$77</c:f>
              <c:multiLvlStrCache>
                <c:ptCount val="5"/>
                <c:lvl>
                  <c:pt idx="0">
                    <c:v>Neurbana naselja</c:v>
                  </c:pt>
                  <c:pt idx="1">
                    <c:v>Manjša urbana naselja</c:v>
                  </c:pt>
                  <c:pt idx="2">
                    <c:v>Večja urbana naselja</c:v>
                  </c:pt>
                  <c:pt idx="3">
                    <c:v>Mesta z vsaj 10.000 prebivalci</c:v>
                  </c:pt>
                  <c:pt idx="4">
                    <c:v>Ljubljana</c:v>
                  </c:pt>
                </c:lvl>
                <c:lvl>
                  <c:pt idx="0">
                    <c:v>Urbanizacija</c:v>
                  </c:pt>
                </c:lvl>
              </c:multiLvlStrCache>
            </c:multiLvlStrRef>
          </c:cat>
          <c:val>
            <c:numRef>
              <c:f>FDV!$E$73:$E$77</c:f>
              <c:numCache>
                <c:formatCode>0.0</c:formatCode>
                <c:ptCount val="5"/>
                <c:pt idx="0">
                  <c:v>33.700000000000003</c:v>
                </c:pt>
                <c:pt idx="1">
                  <c:v>35.6</c:v>
                </c:pt>
                <c:pt idx="2">
                  <c:v>37.9</c:v>
                </c:pt>
                <c:pt idx="3">
                  <c:v>42.1</c:v>
                </c:pt>
                <c:pt idx="4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A-4E77-BE07-7D5DC99059E8}"/>
            </c:ext>
          </c:extLst>
        </c:ser>
        <c:ser>
          <c:idx val="2"/>
          <c:order val="2"/>
          <c:tx>
            <c:strRef>
              <c:f>FDV!$F$72</c:f>
              <c:strCache>
                <c:ptCount val="1"/>
                <c:pt idx="0">
                  <c:v>Neustrezni</c:v>
                </c:pt>
              </c:strCache>
            </c:strRef>
          </c:tx>
          <c:spPr>
            <a:solidFill>
              <a:srgbClr val="FEBC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FDV!$B$73:$C$77</c:f>
              <c:multiLvlStrCache>
                <c:ptCount val="5"/>
                <c:lvl>
                  <c:pt idx="0">
                    <c:v>Neurbana naselja</c:v>
                  </c:pt>
                  <c:pt idx="1">
                    <c:v>Manjša urbana naselja</c:v>
                  </c:pt>
                  <c:pt idx="2">
                    <c:v>Večja urbana naselja</c:v>
                  </c:pt>
                  <c:pt idx="3">
                    <c:v>Mesta z vsaj 10.000 prebivalci</c:v>
                  </c:pt>
                  <c:pt idx="4">
                    <c:v>Ljubljana</c:v>
                  </c:pt>
                </c:lvl>
                <c:lvl>
                  <c:pt idx="0">
                    <c:v>Urbanizacija</c:v>
                  </c:pt>
                </c:lvl>
              </c:multiLvlStrCache>
            </c:multiLvlStrRef>
          </c:cat>
          <c:val>
            <c:numRef>
              <c:f>FDV!$F$73:$F$77</c:f>
              <c:numCache>
                <c:formatCode>0.0</c:formatCode>
                <c:ptCount val="5"/>
                <c:pt idx="0">
                  <c:v>5.3</c:v>
                </c:pt>
                <c:pt idx="1">
                  <c:v>5</c:v>
                </c:pt>
                <c:pt idx="2">
                  <c:v>8.4</c:v>
                </c:pt>
                <c:pt idx="3">
                  <c:v>9.6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A-4E77-BE07-7D5DC9905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5796846148949"/>
          <c:y val="0.91189439555349694"/>
          <c:w val="0.54543144371104546"/>
          <c:h val="8.8105441436746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1220010100364"/>
          <c:y val="2.2696656588812474E-2"/>
          <c:w val="0.71739325267268417"/>
          <c:h val="0.754540682414698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FDV!$D$93</c:f>
              <c:strCache>
                <c:ptCount val="1"/>
                <c:pt idx="0">
                  <c:v>Respondenti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FDV!$B$94:$C$99</c:f>
              <c:multiLvlStrCache>
                <c:ptCount val="6"/>
                <c:lvl>
                  <c:pt idx="0">
                    <c:v>Brez prejemanja zdravil</c:v>
                  </c:pt>
                  <c:pt idx="1">
                    <c:v>Vsaj enkratno prejemanje zdravil</c:v>
                  </c:pt>
                  <c:pt idx="2">
                    <c:v>Brez prejemanja zdravil</c:v>
                  </c:pt>
                  <c:pt idx="3">
                    <c:v>Vsaj enkratno prejemanje zdravil</c:v>
                  </c:pt>
                  <c:pt idx="4">
                    <c:v>Brez prejemanja zdravil</c:v>
                  </c:pt>
                  <c:pt idx="5">
                    <c:v>Vsaj enkratno prejemanje zdravil</c:v>
                  </c:pt>
                </c:lvl>
                <c:lvl>
                  <c:pt idx="0">
                    <c:v>Zdravljenje sladkorne bolezni</c:v>
                  </c:pt>
                  <c:pt idx="2">
                    <c:v>Zdravljenje povišanega krvnega tlaka</c:v>
                  </c:pt>
                  <c:pt idx="4">
                    <c:v>Zdravljenje z zdravili, ki delujejo na živčevje</c:v>
                  </c:pt>
                </c:lvl>
              </c:multiLvlStrCache>
            </c:multiLvlStrRef>
          </c:cat>
          <c:val>
            <c:numRef>
              <c:f>FDV!$D$94:$D$99</c:f>
              <c:numCache>
                <c:formatCode>General</c:formatCode>
                <c:ptCount val="6"/>
                <c:pt idx="0">
                  <c:v>62.5</c:v>
                </c:pt>
                <c:pt idx="1">
                  <c:v>65.5</c:v>
                </c:pt>
                <c:pt idx="2">
                  <c:v>61.6</c:v>
                </c:pt>
                <c:pt idx="3">
                  <c:v>64.400000000000006</c:v>
                </c:pt>
                <c:pt idx="4">
                  <c:v>61.6</c:v>
                </c:pt>
                <c:pt idx="5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2-433B-B65B-27A4F5903097}"/>
            </c:ext>
          </c:extLst>
        </c:ser>
        <c:ser>
          <c:idx val="1"/>
          <c:order val="1"/>
          <c:tx>
            <c:strRef>
              <c:f>FDV!$E$93</c:f>
              <c:strCache>
                <c:ptCount val="1"/>
                <c:pt idx="0">
                  <c:v>Nesodelujoči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FDV!$B$94:$C$99</c:f>
              <c:multiLvlStrCache>
                <c:ptCount val="6"/>
                <c:lvl>
                  <c:pt idx="0">
                    <c:v>Brez prejemanja zdravil</c:v>
                  </c:pt>
                  <c:pt idx="1">
                    <c:v>Vsaj enkratno prejemanje zdravil</c:v>
                  </c:pt>
                  <c:pt idx="2">
                    <c:v>Brez prejemanja zdravil</c:v>
                  </c:pt>
                  <c:pt idx="3">
                    <c:v>Vsaj enkratno prejemanje zdravil</c:v>
                  </c:pt>
                  <c:pt idx="4">
                    <c:v>Brez prejemanja zdravil</c:v>
                  </c:pt>
                  <c:pt idx="5">
                    <c:v>Vsaj enkratno prejemanje zdravil</c:v>
                  </c:pt>
                </c:lvl>
                <c:lvl>
                  <c:pt idx="0">
                    <c:v>Zdravljenje sladkorne bolezni</c:v>
                  </c:pt>
                  <c:pt idx="2">
                    <c:v>Zdravljenje povišanega krvnega tlaka</c:v>
                  </c:pt>
                  <c:pt idx="4">
                    <c:v>Zdravljenje z zdravili, ki delujejo na živčevje</c:v>
                  </c:pt>
                </c:lvl>
              </c:multiLvlStrCache>
            </c:multiLvlStrRef>
          </c:cat>
          <c:val>
            <c:numRef>
              <c:f>FDV!$E$94:$E$99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31.4</c:v>
                </c:pt>
                <c:pt idx="2">
                  <c:v>32.9</c:v>
                </c:pt>
                <c:pt idx="3">
                  <c:v>32.1</c:v>
                </c:pt>
                <c:pt idx="4">
                  <c:v>32.800000000000004</c:v>
                </c:pt>
                <c:pt idx="5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2-433B-B65B-27A4F5903097}"/>
            </c:ext>
          </c:extLst>
        </c:ser>
        <c:ser>
          <c:idx val="2"/>
          <c:order val="2"/>
          <c:tx>
            <c:strRef>
              <c:f>FDV!$F$93</c:f>
              <c:strCache>
                <c:ptCount val="1"/>
                <c:pt idx="0">
                  <c:v>Neustrezni</c:v>
                </c:pt>
              </c:strCache>
            </c:strRef>
          </c:tx>
          <c:spPr>
            <a:solidFill>
              <a:srgbClr val="FEBC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FDV!$B$94:$C$99</c:f>
              <c:multiLvlStrCache>
                <c:ptCount val="6"/>
                <c:lvl>
                  <c:pt idx="0">
                    <c:v>Brez prejemanja zdravil</c:v>
                  </c:pt>
                  <c:pt idx="1">
                    <c:v>Vsaj enkratno prejemanje zdravil</c:v>
                  </c:pt>
                  <c:pt idx="2">
                    <c:v>Brez prejemanja zdravil</c:v>
                  </c:pt>
                  <c:pt idx="3">
                    <c:v>Vsaj enkratno prejemanje zdravil</c:v>
                  </c:pt>
                  <c:pt idx="4">
                    <c:v>Brez prejemanja zdravil</c:v>
                  </c:pt>
                  <c:pt idx="5">
                    <c:v>Vsaj enkratno prejemanje zdravil</c:v>
                  </c:pt>
                </c:lvl>
                <c:lvl>
                  <c:pt idx="0">
                    <c:v>Zdravljenje sladkorne bolezni</c:v>
                  </c:pt>
                  <c:pt idx="2">
                    <c:v>Zdravljenje povišanega krvnega tlaka</c:v>
                  </c:pt>
                  <c:pt idx="4">
                    <c:v>Zdravljenje z zdravili, ki delujejo na živčevje</c:v>
                  </c:pt>
                </c:lvl>
              </c:multiLvlStrCache>
            </c:multiLvlStrRef>
          </c:cat>
          <c:val>
            <c:numRef>
              <c:f>FDV!$F$94:$F$99</c:f>
              <c:numCache>
                <c:formatCode>General</c:formatCode>
                <c:ptCount val="6"/>
                <c:pt idx="0">
                  <c:v>4.8</c:v>
                </c:pt>
                <c:pt idx="1">
                  <c:v>3.2</c:v>
                </c:pt>
                <c:pt idx="2">
                  <c:v>5.6000000000000005</c:v>
                </c:pt>
                <c:pt idx="3">
                  <c:v>3.5999999999999996</c:v>
                </c:pt>
                <c:pt idx="4">
                  <c:v>5.6000000000000005</c:v>
                </c:pt>
                <c:pt idx="5">
                  <c:v>3.4000000000000004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52-433B-B65B-27A4F5903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5796846148949"/>
          <c:y val="0.91189439555349694"/>
          <c:w val="0.54543144371104546"/>
          <c:h val="8.8105441436746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3932113626392"/>
          <c:y val="3.1345339444743076E-2"/>
          <c:w val="0.65166174936050381"/>
          <c:h val="0.874603873567936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55-4C1E-A810-ED049D5A17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55-4C1E-A810-ED049D5A17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55-4C1E-A810-ED049D5A171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55-4C1E-A810-ED049D5A1711}"/>
              </c:ext>
            </c:extLst>
          </c:dPt>
          <c:dPt>
            <c:idx val="4"/>
            <c:invertIfNegative val="0"/>
            <c:bubble3D val="0"/>
            <c:spPr>
              <a:solidFill>
                <a:srgbClr val="FEBC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55-4C1E-A810-ED049D5A17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55-4C1E-A810-ED049D5A171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755-4C1E-A810-ED049D5A171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755-4C1E-A810-ED049D5A1711}"/>
              </c:ext>
            </c:extLst>
          </c:dPt>
          <c:dPt>
            <c:idx val="8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755-4C1E-A810-ED049D5A171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755-4C1E-A810-ED049D5A171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755-4C1E-A810-ED049D5A171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755-4C1E-A810-ED049D5A17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FDV!$B$123:$C$134</c:f>
              <c:multiLvlStrCache>
                <c:ptCount val="12"/>
                <c:lvl>
                  <c:pt idx="0">
                    <c:v>Neustrezni</c:v>
                  </c:pt>
                  <c:pt idx="1">
                    <c:v>Nesodelujoči</c:v>
                  </c:pt>
                  <c:pt idx="2">
                    <c:v>Respondenti</c:v>
                  </c:pt>
                  <c:pt idx="3">
                    <c:v>Skupaj</c:v>
                  </c:pt>
                  <c:pt idx="4">
                    <c:v>Neustrezni</c:v>
                  </c:pt>
                  <c:pt idx="5">
                    <c:v>Nesodelujoči</c:v>
                  </c:pt>
                  <c:pt idx="6">
                    <c:v>Respondenti</c:v>
                  </c:pt>
                  <c:pt idx="7">
                    <c:v>Skupaj</c:v>
                  </c:pt>
                  <c:pt idx="8">
                    <c:v>Neustrezni</c:v>
                  </c:pt>
                  <c:pt idx="9">
                    <c:v>Nesodelujoči</c:v>
                  </c:pt>
                  <c:pt idx="10">
                    <c:v>Respondenti</c:v>
                  </c:pt>
                  <c:pt idx="11">
                    <c:v>Skupaj</c:v>
                  </c:pt>
                </c:lvl>
                <c:lvl>
                  <c:pt idx="0">
                    <c:v>Zdravila z delovanjem na živčevje</c:v>
                  </c:pt>
                  <c:pt idx="4">
                    <c:v>Zdravila za sladkorno bolezen</c:v>
                  </c:pt>
                  <c:pt idx="8">
                    <c:v>Zdravila za zniževanje visokega krvnega tlaka</c:v>
                  </c:pt>
                </c:lvl>
              </c:multiLvlStrCache>
            </c:multiLvlStrRef>
          </c:cat>
          <c:val>
            <c:numRef>
              <c:f>FDV!$D$123:$D$134</c:f>
              <c:numCache>
                <c:formatCode>0.0%</c:formatCode>
                <c:ptCount val="12"/>
                <c:pt idx="0">
                  <c:v>0.34300000000000003</c:v>
                </c:pt>
                <c:pt idx="1">
                  <c:v>0.45200000000000001</c:v>
                </c:pt>
                <c:pt idx="2">
                  <c:v>0.46899999999999997</c:v>
                </c:pt>
                <c:pt idx="3">
                  <c:v>0.45800000000000002</c:v>
                </c:pt>
                <c:pt idx="4">
                  <c:v>9.4E-2</c:v>
                </c:pt>
                <c:pt idx="5">
                  <c:v>0.13200000000000001</c:v>
                </c:pt>
                <c:pt idx="6">
                  <c:v>0.14199999999999999</c:v>
                </c:pt>
                <c:pt idx="7">
                  <c:v>0.13700000000000001</c:v>
                </c:pt>
                <c:pt idx="8">
                  <c:v>0.376</c:v>
                </c:pt>
                <c:pt idx="9">
                  <c:v>0.47899999999999998</c:v>
                </c:pt>
                <c:pt idx="10">
                  <c:v>0.496</c:v>
                </c:pt>
                <c:pt idx="11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755-4C1E-A810-ED049D5A1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2021266480"/>
        <c:axId val="2021266896"/>
      </c:barChart>
      <c:catAx>
        <c:axId val="202126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896"/>
        <c:crosses val="autoZero"/>
        <c:auto val="1"/>
        <c:lblAlgn val="ctr"/>
        <c:lblOffset val="100"/>
        <c:noMultiLvlLbl val="0"/>
      </c:catAx>
      <c:valAx>
        <c:axId val="20212668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l-SI"/>
          </a:p>
        </c:txPr>
        <c:crossAx val="2021266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222" y="2726079"/>
            <a:ext cx="8312727" cy="2387600"/>
          </a:xfrm>
        </p:spPr>
        <p:txBody>
          <a:bodyPr anchor="b"/>
          <a:lstStyle>
            <a:lvl1pPr algn="l">
              <a:defRPr sz="6000" baseline="0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sl-SI" dirty="0"/>
              <a:t>Naslov predstavitve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4222" y="5205754"/>
            <a:ext cx="8312727" cy="85742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283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Avtor</a:t>
            </a:r>
          </a:p>
        </p:txBody>
      </p:sp>
    </p:spTree>
    <p:extLst>
      <p:ext uri="{BB962C8B-B14F-4D97-AF65-F5344CB8AC3E}">
        <p14:creationId xmlns:p14="http://schemas.microsoft.com/office/powerpoint/2010/main" val="28967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58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0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95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89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EB58-11E9-4A49-8F87-0C981815D5B5}" type="datetimeFigureOut">
              <a:rPr lang="sl-SI" smtClean="0"/>
              <a:t>15. 10. 2024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7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221" y="2169995"/>
            <a:ext cx="10568012" cy="219729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Se respondenti razlikujejo od </a:t>
            </a:r>
            <a:r>
              <a:rPr lang="sl-SI" dirty="0" err="1"/>
              <a:t>nerespondentov</a:t>
            </a:r>
            <a:r>
              <a:rPr lang="sl-SI" dirty="0"/>
              <a:t>? Imajo več kroničnih bolezni?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220" y="5187141"/>
            <a:ext cx="10568013" cy="12818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1600" dirty="0" smtClean="0"/>
              <a:t>Darja </a:t>
            </a:r>
            <a:r>
              <a:rPr lang="sl-SI" sz="1600" dirty="0"/>
              <a:t>Lavtar, </a:t>
            </a:r>
            <a:r>
              <a:rPr lang="sl-SI" sz="1600" dirty="0" smtClean="0"/>
              <a:t>Maruša </a:t>
            </a:r>
            <a:r>
              <a:rPr lang="sl-SI" sz="1600" dirty="0"/>
              <a:t>Rehberger</a:t>
            </a:r>
            <a:r>
              <a:rPr lang="sl-SI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Aleš</a:t>
            </a:r>
            <a:r>
              <a:rPr lang="en-US" sz="1600" dirty="0" smtClean="0"/>
              <a:t> </a:t>
            </a:r>
            <a:r>
              <a:rPr lang="en-US" sz="1600" dirty="0" err="1" smtClean="0"/>
              <a:t>Korošec</a:t>
            </a:r>
            <a:r>
              <a:rPr lang="sl-SI" sz="1600" dirty="0" smtClean="0"/>
              <a:t>, </a:t>
            </a:r>
            <a:r>
              <a:rPr lang="sl-SI" sz="1600" dirty="0"/>
              <a:t>Metka </a:t>
            </a:r>
            <a:r>
              <a:rPr lang="sl-SI" sz="1600" dirty="0" smtClean="0"/>
              <a:t>Zaletel</a:t>
            </a:r>
            <a:r>
              <a:rPr lang="en-US" sz="1600" dirty="0" smtClean="0"/>
              <a:t>, Tina </a:t>
            </a:r>
            <a:r>
              <a:rPr lang="en-US" sz="1600" dirty="0" err="1" smtClean="0"/>
              <a:t>Zupanič</a:t>
            </a:r>
            <a:r>
              <a:rPr lang="sl-SI" sz="1600" dirty="0" smtClean="0"/>
              <a:t> (</a:t>
            </a:r>
            <a:r>
              <a:rPr lang="en-US" sz="1600" dirty="0" err="1" smtClean="0"/>
              <a:t>vsi</a:t>
            </a:r>
            <a:r>
              <a:rPr lang="en-US" sz="1600" dirty="0" smtClean="0"/>
              <a:t> </a:t>
            </a:r>
            <a:r>
              <a:rPr lang="sl-SI" sz="1600" dirty="0" smtClean="0"/>
              <a:t>NIJZ)</a:t>
            </a:r>
            <a:r>
              <a:rPr lang="en-US" sz="1600" dirty="0" smtClean="0"/>
              <a:t>, </a:t>
            </a:r>
            <a:r>
              <a:rPr lang="en-US" sz="1600" dirty="0" err="1" smtClean="0"/>
              <a:t>Kaja</a:t>
            </a:r>
            <a:r>
              <a:rPr lang="en-US" sz="1600" dirty="0" smtClean="0"/>
              <a:t> Forte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/>
              <a:t>Strokovni posvet Spletni paneli in kombinirani načini anketiranja </a:t>
            </a:r>
            <a:r>
              <a:rPr lang="sl-SI" sz="1600" dirty="0" smtClean="0"/>
              <a:t>202</a:t>
            </a:r>
            <a:r>
              <a:rPr lang="en-US" sz="1600" dirty="0" smtClean="0"/>
              <a:t>4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en-US" sz="1600" dirty="0" smtClean="0"/>
              <a:t>Ljubljana, </a:t>
            </a:r>
            <a:r>
              <a:rPr lang="en-US" sz="1600" dirty="0" err="1" smtClean="0"/>
              <a:t>Statistični</a:t>
            </a:r>
            <a:r>
              <a:rPr lang="en-US" sz="1600" dirty="0" smtClean="0"/>
              <a:t> </a:t>
            </a:r>
            <a:r>
              <a:rPr lang="en-US" sz="1600" dirty="0" err="1" smtClean="0"/>
              <a:t>urad</a:t>
            </a:r>
            <a:r>
              <a:rPr lang="en-US" sz="1600" dirty="0" smtClean="0"/>
              <a:t> </a:t>
            </a:r>
            <a:r>
              <a:rPr lang="en-US" sz="1600" dirty="0" err="1" smtClean="0"/>
              <a:t>Republike</a:t>
            </a:r>
            <a:r>
              <a:rPr lang="en-US" sz="1600" dirty="0" smtClean="0"/>
              <a:t> </a:t>
            </a:r>
            <a:r>
              <a:rPr lang="en-US" sz="1600" dirty="0" err="1" smtClean="0"/>
              <a:t>Slovenije</a:t>
            </a:r>
            <a:r>
              <a:rPr lang="sl-SI" sz="1600" dirty="0" smtClean="0"/>
              <a:t>, </a:t>
            </a:r>
            <a:r>
              <a:rPr lang="en-US" sz="1600" dirty="0" smtClean="0"/>
              <a:t>16</a:t>
            </a:r>
            <a:r>
              <a:rPr lang="sl-SI" sz="1600" dirty="0" smtClean="0"/>
              <a:t>. </a:t>
            </a:r>
            <a:r>
              <a:rPr lang="en-US" sz="1600" dirty="0" err="1" smtClean="0"/>
              <a:t>okto</a:t>
            </a:r>
            <a:r>
              <a:rPr lang="sl-SI" sz="1600" dirty="0" smtClean="0"/>
              <a:t>ber 202</a:t>
            </a:r>
            <a:r>
              <a:rPr lang="en-US" sz="1600" dirty="0" smtClean="0"/>
              <a:t>4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0000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9" y="492308"/>
            <a:ext cx="9359165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9082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 </a:t>
            </a:r>
            <a:r>
              <a:rPr kumimoji="0" lang="en-GB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stanovanja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tip </a:t>
            </a:r>
            <a:r>
              <a:rPr kumimoji="0" lang="en-GB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prebivalca</a:t>
            </a:r>
            <a:endParaRPr kumimoji="0" lang="sl-SI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72558"/>
              </p:ext>
            </p:extLst>
          </p:nvPr>
        </p:nvGraphicFramePr>
        <p:xfrm>
          <a:off x="1954184" y="2224558"/>
          <a:ext cx="80010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62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9" y="492308"/>
            <a:ext cx="5950945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3" y="649170"/>
            <a:ext cx="5725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urbanizacija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00095" y="5172501"/>
            <a:ext cx="818865" cy="752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183706"/>
              </p:ext>
            </p:extLst>
          </p:nvPr>
        </p:nvGraphicFramePr>
        <p:xfrm>
          <a:off x="1719619" y="2382028"/>
          <a:ext cx="8232014" cy="354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59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8" y="492308"/>
            <a:ext cx="9084845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872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jemanje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zdravil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55-74 let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623" y="1942516"/>
            <a:ext cx="2683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 do 74 let:</a:t>
            </a:r>
          </a:p>
          <a:p>
            <a:endParaRPr lang="en-US" sz="1400" dirty="0" smtClean="0"/>
          </a:p>
          <a:p>
            <a:r>
              <a:rPr lang="en-US" sz="1400" dirty="0" smtClean="0"/>
              <a:t>M</a:t>
            </a:r>
            <a:r>
              <a:rPr lang="sl-SI" sz="1400" dirty="0" err="1"/>
              <a:t>ed</a:t>
            </a:r>
            <a:r>
              <a:rPr lang="sl-SI" sz="1400" dirty="0"/>
              <a:t> </a:t>
            </a:r>
            <a:r>
              <a:rPr lang="sl-SI" sz="1400" dirty="0">
                <a:solidFill>
                  <a:srgbClr val="007DC6"/>
                </a:solidFill>
              </a:rPr>
              <a:t>uporabniki zdravil, ki delujejo na živčevje</a:t>
            </a:r>
            <a:r>
              <a:rPr lang="sl-SI" sz="1400" dirty="0"/>
              <a:t>, ki predstavljajo 33,1 % celotnega vzorca, je 46,6 % starejših od 55 let</a:t>
            </a:r>
            <a:r>
              <a:rPr lang="sl-SI" sz="1400" dirty="0" smtClean="0"/>
              <a:t>.</a:t>
            </a:r>
            <a:endParaRPr lang="en-US" sz="1400" dirty="0" smtClean="0"/>
          </a:p>
          <a:p>
            <a:endParaRPr lang="sl-SI" sz="1100" dirty="0"/>
          </a:p>
          <a:p>
            <a:r>
              <a:rPr lang="en-US" sz="1400" dirty="0" smtClean="0"/>
              <a:t>M</a:t>
            </a:r>
            <a:r>
              <a:rPr lang="sl-SI" sz="1400" dirty="0" err="1" smtClean="0"/>
              <a:t>ed</a:t>
            </a:r>
            <a:r>
              <a:rPr lang="sl-SI" sz="1400" dirty="0" smtClean="0"/>
              <a:t> </a:t>
            </a:r>
            <a:r>
              <a:rPr lang="sl-SI" sz="1400" dirty="0">
                <a:solidFill>
                  <a:srgbClr val="007DC6"/>
                </a:solidFill>
              </a:rPr>
              <a:t>uporabniki zdravil za povišan krvni tlak</a:t>
            </a:r>
            <a:r>
              <a:rPr lang="sl-SI" sz="1400" dirty="0"/>
              <a:t>, ki predstavljajo 21,7 % celotnega vzorca, je 75 % starejših od 55 </a:t>
            </a:r>
            <a:r>
              <a:rPr lang="sl-SI" sz="1400" dirty="0" smtClean="0"/>
              <a:t>let</a:t>
            </a:r>
            <a:r>
              <a:rPr lang="en-US" sz="1400" dirty="0"/>
              <a:t>.</a:t>
            </a:r>
            <a:r>
              <a:rPr lang="sl-SI" sz="1400" dirty="0" smtClean="0"/>
              <a:t> </a:t>
            </a:r>
            <a:endParaRPr lang="en-US" sz="1400" dirty="0" smtClean="0"/>
          </a:p>
          <a:p>
            <a:endParaRPr lang="en-US" sz="1050" dirty="0"/>
          </a:p>
          <a:p>
            <a:r>
              <a:rPr lang="sl-SI" sz="1400" dirty="0" smtClean="0"/>
              <a:t>Med </a:t>
            </a:r>
            <a:r>
              <a:rPr lang="sl-SI" sz="1400" dirty="0">
                <a:solidFill>
                  <a:srgbClr val="007DC6"/>
                </a:solidFill>
              </a:rPr>
              <a:t>uporabniki zdravil za sladkorno bolezen</a:t>
            </a:r>
            <a:r>
              <a:rPr lang="sl-SI" sz="1400" dirty="0"/>
              <a:t>, ki predstavljajo 5,9 % celotnega vzorca, je 78 % starejših od 55 let</a:t>
            </a:r>
            <a:r>
              <a:rPr lang="en-US" sz="1400" dirty="0"/>
              <a:t>.</a:t>
            </a:r>
            <a:r>
              <a:rPr lang="sl-SI" sz="1400" dirty="0"/>
              <a:t>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729954"/>
              </p:ext>
            </p:extLst>
          </p:nvPr>
        </p:nvGraphicFramePr>
        <p:xfrm>
          <a:off x="3292533" y="2242185"/>
          <a:ext cx="80010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43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8" y="492308"/>
            <a:ext cx="9084845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872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jemanje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zdravil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55-74 let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899590"/>
              </p:ext>
            </p:extLst>
          </p:nvPr>
        </p:nvGraphicFramePr>
        <p:xfrm>
          <a:off x="2558177" y="1916301"/>
          <a:ext cx="7441405" cy="440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44989" y="3478661"/>
            <a:ext cx="192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828386"/>
                </a:solidFill>
              </a:rPr>
              <a:t>Vsaj</a:t>
            </a:r>
            <a:r>
              <a:rPr lang="en-US" sz="1400" dirty="0" smtClean="0">
                <a:solidFill>
                  <a:srgbClr val="828386"/>
                </a:solidFill>
              </a:rPr>
              <a:t> 1x </a:t>
            </a:r>
            <a:r>
              <a:rPr lang="en-US" sz="1400" dirty="0" err="1" smtClean="0">
                <a:solidFill>
                  <a:srgbClr val="828386"/>
                </a:solidFill>
              </a:rPr>
              <a:t>prejeli</a:t>
            </a:r>
            <a:r>
              <a:rPr lang="en-US" sz="1400" dirty="0" smtClean="0">
                <a:solidFill>
                  <a:srgbClr val="828386"/>
                </a:solidFill>
              </a:rPr>
              <a:t> </a:t>
            </a:r>
            <a:r>
              <a:rPr lang="en-US" sz="1400" dirty="0" err="1" smtClean="0">
                <a:solidFill>
                  <a:srgbClr val="828386"/>
                </a:solidFill>
              </a:rPr>
              <a:t>zdravilo</a:t>
            </a:r>
            <a:r>
              <a:rPr lang="en-US" sz="1400" dirty="0" smtClean="0">
                <a:solidFill>
                  <a:srgbClr val="828386"/>
                </a:solidFill>
              </a:rPr>
              <a:t> v </a:t>
            </a:r>
            <a:r>
              <a:rPr lang="en-US" sz="1400" dirty="0" err="1" smtClean="0">
                <a:solidFill>
                  <a:srgbClr val="828386"/>
                </a:solidFill>
              </a:rPr>
              <a:t>zadnjih</a:t>
            </a:r>
            <a:r>
              <a:rPr lang="en-US" sz="1400" dirty="0" smtClean="0">
                <a:solidFill>
                  <a:srgbClr val="828386"/>
                </a:solidFill>
              </a:rPr>
              <a:t> 12 </a:t>
            </a:r>
            <a:r>
              <a:rPr lang="en-US" sz="1400" dirty="0" err="1" smtClean="0">
                <a:solidFill>
                  <a:srgbClr val="828386"/>
                </a:solidFill>
              </a:rPr>
              <a:t>mesecih</a:t>
            </a:r>
            <a:endParaRPr lang="sl-SI" sz="1400" dirty="0">
              <a:solidFill>
                <a:srgbClr val="82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9" y="492308"/>
            <a:ext cx="6715718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872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jemanje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zdravil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1" y="2094807"/>
            <a:ext cx="10980760" cy="4265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Preostala</a:t>
            </a:r>
            <a:r>
              <a:rPr lang="en-US" sz="2400" dirty="0" smtClean="0"/>
              <a:t> </a:t>
            </a:r>
            <a:r>
              <a:rPr lang="en-US" sz="2400" dirty="0" err="1" smtClean="0"/>
              <a:t>zdravila</a:t>
            </a:r>
            <a:r>
              <a:rPr lang="en-US" sz="2400" dirty="0" smtClean="0"/>
              <a:t>, </a:t>
            </a:r>
            <a:r>
              <a:rPr lang="en-US" sz="2400" dirty="0" err="1" smtClean="0"/>
              <a:t>vključena</a:t>
            </a:r>
            <a:r>
              <a:rPr lang="en-US" sz="2400" dirty="0" smtClean="0"/>
              <a:t> v </a:t>
            </a:r>
            <a:r>
              <a:rPr lang="en-US" sz="2400" dirty="0" err="1" smtClean="0"/>
              <a:t>analizo</a:t>
            </a:r>
            <a:r>
              <a:rPr lang="en-US" sz="2400" dirty="0" smtClean="0"/>
              <a:t>:</a:t>
            </a:r>
          </a:p>
          <a:p>
            <a:r>
              <a:rPr lang="sl-SI" sz="2400" dirty="0"/>
              <a:t>Zaviralci protonske črpalke </a:t>
            </a:r>
            <a:endParaRPr lang="en-US" sz="2400" dirty="0" smtClean="0"/>
          </a:p>
          <a:p>
            <a:r>
              <a:rPr lang="sl-SI" sz="2400" dirty="0" err="1" smtClean="0"/>
              <a:t>Antitrombotiki</a:t>
            </a:r>
            <a:endParaRPr lang="en-US" sz="2400" dirty="0" smtClean="0"/>
          </a:p>
          <a:p>
            <a:r>
              <a:rPr lang="sl-SI" sz="2400" dirty="0"/>
              <a:t>Zdravila za spreminjanje ravni serumskih </a:t>
            </a:r>
            <a:r>
              <a:rPr lang="sl-SI" sz="2400" dirty="0" smtClean="0"/>
              <a:t>lipidov</a:t>
            </a:r>
            <a:endParaRPr lang="en-US" sz="2400" dirty="0" smtClean="0"/>
          </a:p>
          <a:p>
            <a:r>
              <a:rPr lang="sl-SI" sz="2400" dirty="0"/>
              <a:t>Zdravila za bolezni kože in podkožnega </a:t>
            </a:r>
            <a:r>
              <a:rPr lang="sl-SI" sz="2400" dirty="0" smtClean="0"/>
              <a:t>tkiva</a:t>
            </a:r>
            <a:endParaRPr lang="en-US" sz="2400" dirty="0" smtClean="0"/>
          </a:p>
          <a:p>
            <a:r>
              <a:rPr lang="sl-SI" sz="2400" dirty="0" smtClean="0"/>
              <a:t>Nesteroidna </a:t>
            </a:r>
            <a:r>
              <a:rPr lang="sl-SI" sz="2400" dirty="0"/>
              <a:t>protivnetna in </a:t>
            </a:r>
            <a:r>
              <a:rPr lang="sl-SI" sz="2400" dirty="0" err="1"/>
              <a:t>protirevmatična</a:t>
            </a:r>
            <a:r>
              <a:rPr lang="sl-SI" sz="2400" dirty="0"/>
              <a:t> </a:t>
            </a:r>
            <a:r>
              <a:rPr lang="sl-SI" sz="2400" dirty="0" smtClean="0"/>
              <a:t>zdravila</a:t>
            </a:r>
            <a:endParaRPr lang="en-US" sz="2400" dirty="0" smtClean="0"/>
          </a:p>
          <a:p>
            <a:r>
              <a:rPr lang="en-US" sz="2400" dirty="0" err="1"/>
              <a:t>Zdravila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očesne</a:t>
            </a:r>
            <a:r>
              <a:rPr lang="en-US" sz="2400" dirty="0"/>
              <a:t> </a:t>
            </a:r>
            <a:r>
              <a:rPr lang="en-US" sz="2400" dirty="0" err="1" smtClean="0"/>
              <a:t>bolezni</a:t>
            </a:r>
            <a:endParaRPr lang="en-US" sz="2400" dirty="0" smtClean="0"/>
          </a:p>
          <a:p>
            <a:r>
              <a:rPr lang="pl-PL" sz="2400" dirty="0"/>
              <a:t>Zdravila za obstruktivne pljučne bolezni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71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8ABCBE-6889-4BEE-909F-39CA198E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089"/>
            <a:ext cx="10515600" cy="367797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Povezava</a:t>
            </a:r>
            <a:r>
              <a:rPr lang="en-US" sz="2400" dirty="0" smtClean="0"/>
              <a:t> </a:t>
            </a:r>
            <a:r>
              <a:rPr lang="en-US" sz="2400" dirty="0" err="1" smtClean="0"/>
              <a:t>vzorca</a:t>
            </a:r>
            <a:r>
              <a:rPr lang="en-US" sz="2400" dirty="0" smtClean="0"/>
              <a:t> </a:t>
            </a:r>
            <a:r>
              <a:rPr lang="en-US" sz="2400" dirty="0" err="1" smtClean="0"/>
              <a:t>oseb</a:t>
            </a:r>
            <a:r>
              <a:rPr lang="en-US" sz="2400" dirty="0" smtClean="0"/>
              <a:t> z </a:t>
            </a:r>
            <a:r>
              <a:rPr lang="en-US" sz="2400" dirty="0" err="1" smtClean="0"/>
              <a:t>več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administrativnimi</a:t>
            </a:r>
            <a:r>
              <a:rPr lang="en-US" sz="2400" dirty="0" smtClean="0"/>
              <a:t> </a:t>
            </a:r>
            <a:r>
              <a:rPr lang="en-US" sz="2400" dirty="0" err="1" smtClean="0"/>
              <a:t>zbirkami</a:t>
            </a:r>
            <a:r>
              <a:rPr lang="en-US" sz="2400" dirty="0"/>
              <a:t> </a:t>
            </a:r>
            <a:r>
              <a:rPr lang="en-US" sz="2400" dirty="0" smtClean="0"/>
              <a:t>NIJZ, 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dajejo</a:t>
            </a:r>
            <a:r>
              <a:rPr lang="en-US" sz="2400" dirty="0" smtClean="0"/>
              <a:t> </a:t>
            </a:r>
            <a:r>
              <a:rPr lang="en-US" sz="2400" dirty="0" err="1" smtClean="0"/>
              <a:t>podatke</a:t>
            </a:r>
            <a:r>
              <a:rPr lang="en-US" sz="2400" dirty="0" smtClean="0"/>
              <a:t> o </a:t>
            </a:r>
            <a:r>
              <a:rPr lang="en-US" sz="2400" dirty="0" err="1" smtClean="0"/>
              <a:t>zdravju</a:t>
            </a:r>
            <a:endParaRPr lang="en-US" sz="2400" dirty="0" smtClean="0"/>
          </a:p>
          <a:p>
            <a:r>
              <a:rPr lang="en-US" sz="2400" dirty="0" err="1" smtClean="0"/>
              <a:t>Primerjava</a:t>
            </a:r>
            <a:r>
              <a:rPr lang="en-US" sz="2400" dirty="0" smtClean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dveh</a:t>
            </a:r>
            <a:r>
              <a:rPr lang="en-US" sz="2400" dirty="0"/>
              <a:t> </a:t>
            </a:r>
            <a:r>
              <a:rPr lang="en-US" sz="2400" dirty="0" err="1"/>
              <a:t>skupin</a:t>
            </a:r>
            <a:r>
              <a:rPr lang="en-US" sz="2400" dirty="0"/>
              <a:t> (1. </a:t>
            </a:r>
            <a:r>
              <a:rPr lang="en-US" sz="2400" dirty="0" err="1"/>
              <a:t>respondenti</a:t>
            </a:r>
            <a:r>
              <a:rPr lang="en-US" sz="2400" dirty="0"/>
              <a:t>, 2. </a:t>
            </a:r>
            <a:r>
              <a:rPr lang="en-US" sz="2400" dirty="0" err="1"/>
              <a:t>nesodelujoči</a:t>
            </a:r>
            <a:r>
              <a:rPr lang="en-US" sz="2400" dirty="0"/>
              <a:t> in </a:t>
            </a:r>
            <a:r>
              <a:rPr lang="en-US" sz="2400" dirty="0" err="1" smtClean="0"/>
              <a:t>neustrezni</a:t>
            </a:r>
            <a:r>
              <a:rPr lang="en-US" sz="2400" dirty="0" smtClean="0"/>
              <a:t> </a:t>
            </a:r>
            <a:r>
              <a:rPr lang="en-US" sz="2400" dirty="0" err="1"/>
              <a:t>kot</a:t>
            </a:r>
            <a:r>
              <a:rPr lang="en-US" sz="2400" dirty="0"/>
              <a:t> </a:t>
            </a:r>
            <a:r>
              <a:rPr lang="en-US" sz="2400" dirty="0" err="1"/>
              <a:t>ena</a:t>
            </a:r>
            <a:r>
              <a:rPr lang="en-US" sz="2400" dirty="0"/>
              <a:t> </a:t>
            </a:r>
            <a:r>
              <a:rPr lang="en-US" sz="2400" dirty="0" err="1"/>
              <a:t>skupina</a:t>
            </a:r>
            <a:r>
              <a:rPr lang="en-US" sz="2400" dirty="0"/>
              <a:t>)</a:t>
            </a:r>
            <a:endParaRPr lang="sl-SI" sz="2400" dirty="0"/>
          </a:p>
          <a:p>
            <a:r>
              <a:rPr lang="en-US" sz="2400" dirty="0" err="1" smtClean="0"/>
              <a:t>Podrobnejše</a:t>
            </a:r>
            <a:r>
              <a:rPr lang="en-US" sz="2400" dirty="0" smtClean="0"/>
              <a:t> </a:t>
            </a:r>
            <a:r>
              <a:rPr lang="en-US" sz="2400" dirty="0" err="1" smtClean="0"/>
              <a:t>analize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več</a:t>
            </a:r>
            <a:r>
              <a:rPr lang="en-US" sz="2400" dirty="0" smtClean="0"/>
              <a:t> </a:t>
            </a:r>
            <a:r>
              <a:rPr lang="en-US" sz="2400" dirty="0" err="1" smtClean="0"/>
              <a:t>časovnih</a:t>
            </a:r>
            <a:r>
              <a:rPr lang="en-US" sz="2400" dirty="0" smtClean="0"/>
              <a:t> </a:t>
            </a:r>
            <a:r>
              <a:rPr lang="en-US" sz="2400" dirty="0" err="1" smtClean="0"/>
              <a:t>točk</a:t>
            </a:r>
            <a:r>
              <a:rPr lang="en-US" sz="2400" dirty="0" smtClean="0"/>
              <a:t> </a:t>
            </a:r>
            <a:r>
              <a:rPr lang="en-US" sz="2400" dirty="0" err="1" smtClean="0"/>
              <a:t>ene</a:t>
            </a:r>
            <a:r>
              <a:rPr lang="en-US" sz="2400" dirty="0" smtClean="0"/>
              <a:t> </a:t>
            </a:r>
            <a:r>
              <a:rPr lang="en-US" sz="2400" dirty="0" err="1" smtClean="0"/>
              <a:t>raziskave</a:t>
            </a:r>
            <a:r>
              <a:rPr lang="en-US" sz="2400" dirty="0" smtClean="0"/>
              <a:t> in </a:t>
            </a:r>
            <a:r>
              <a:rPr lang="en-US" sz="2400" dirty="0" err="1" smtClean="0"/>
              <a:t>primerjava</a:t>
            </a:r>
            <a:r>
              <a:rPr lang="en-US" sz="2400" dirty="0" smtClean="0"/>
              <a:t> med </a:t>
            </a:r>
            <a:r>
              <a:rPr lang="en-US" sz="2400" dirty="0" err="1" smtClean="0"/>
              <a:t>leti</a:t>
            </a:r>
            <a:endParaRPr lang="en-US" sz="2400" dirty="0" smtClean="0"/>
          </a:p>
          <a:p>
            <a:r>
              <a:rPr lang="en-US" sz="2400" dirty="0" err="1" smtClean="0"/>
              <a:t>Izvedba</a:t>
            </a:r>
            <a:r>
              <a:rPr lang="en-US" sz="2400" dirty="0" smtClean="0"/>
              <a:t> </a:t>
            </a:r>
            <a:r>
              <a:rPr lang="en-US" sz="2400" dirty="0" err="1" smtClean="0"/>
              <a:t>podobne</a:t>
            </a:r>
            <a:r>
              <a:rPr lang="en-US" sz="2400" dirty="0" smtClean="0"/>
              <a:t> </a:t>
            </a:r>
            <a:r>
              <a:rPr lang="en-US" sz="2400" dirty="0" err="1" smtClean="0"/>
              <a:t>analize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raziskavah</a:t>
            </a:r>
            <a:r>
              <a:rPr lang="en-US" sz="2400" dirty="0" smtClean="0"/>
              <a:t> (</a:t>
            </a:r>
            <a:r>
              <a:rPr lang="en-US" sz="2400" dirty="0" err="1" smtClean="0"/>
              <a:t>npr</a:t>
            </a:r>
            <a:r>
              <a:rPr lang="en-US" sz="2400" dirty="0" smtClean="0"/>
              <a:t>. EHIS 2025)</a:t>
            </a:r>
          </a:p>
        </p:txBody>
      </p:sp>
      <p:pic>
        <p:nvPicPr>
          <p:cNvPr id="1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3825"/>
            <a:ext cx="18002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agram poteka: nadomestni process 4">
            <a:extLst>
              <a:ext uri="{FF2B5EF4-FFF2-40B4-BE49-F238E27FC236}">
                <a16:creationId xmlns:a16="http://schemas.microsoft.com/office/drawing/2014/main" id="{7A6DC2ED-5842-4949-8ACA-5D221924B249}"/>
              </a:ext>
            </a:extLst>
          </p:cNvPr>
          <p:cNvSpPr/>
          <p:nvPr/>
        </p:nvSpPr>
        <p:spPr>
          <a:xfrm>
            <a:off x="2122488" y="365125"/>
            <a:ext cx="9016567" cy="1227137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 5">
            <a:extLst>
              <a:ext uri="{FF2B5EF4-FFF2-40B4-BE49-F238E27FC236}">
                <a16:creationId xmlns:a16="http://schemas.microsoft.com/office/drawing/2014/main" id="{48C64726-8535-4E42-8123-A89EFFD6B854}"/>
              </a:ext>
            </a:extLst>
          </p:cNvPr>
          <p:cNvSpPr/>
          <p:nvPr/>
        </p:nvSpPr>
        <p:spPr>
          <a:xfrm>
            <a:off x="2411412" y="608013"/>
            <a:ext cx="8494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IDEJE ZA NADALJNJE RAZISKOVANJE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a 8" descr="Žarnica in zobn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27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8ABCBE-6889-4BEE-909F-39CA198E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81" y="2067162"/>
            <a:ext cx="2743199" cy="3542068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en-US" dirty="0" err="1" smtClean="0">
                <a:solidFill>
                  <a:srgbClr val="007DC6"/>
                </a:solidFill>
              </a:rPr>
              <a:t>Spletna</a:t>
            </a:r>
            <a:r>
              <a:rPr lang="en-US" dirty="0" smtClean="0">
                <a:solidFill>
                  <a:srgbClr val="007DC6"/>
                </a:solidFill>
              </a:rPr>
              <a:t> </a:t>
            </a:r>
            <a:r>
              <a:rPr lang="en-US" dirty="0" err="1">
                <a:solidFill>
                  <a:srgbClr val="007DC6"/>
                </a:solidFill>
              </a:rPr>
              <a:t>stran</a:t>
            </a:r>
            <a:r>
              <a:rPr lang="en-US" dirty="0">
                <a:solidFill>
                  <a:srgbClr val="007DC6"/>
                </a:solidFill>
              </a:rPr>
              <a:t> </a:t>
            </a:r>
            <a:r>
              <a:rPr lang="en-US" dirty="0" err="1">
                <a:solidFill>
                  <a:srgbClr val="007DC6"/>
                </a:solidFill>
              </a:rPr>
              <a:t>raziskave</a:t>
            </a:r>
            <a:r>
              <a:rPr lang="en-US" dirty="0" smtClean="0">
                <a:solidFill>
                  <a:srgbClr val="007DC6"/>
                </a:solidFill>
              </a:rPr>
              <a:t>:</a:t>
            </a:r>
          </a:p>
          <a:p>
            <a:pPr marL="0" lvl="0" indent="0" algn="ctr">
              <a:spcBef>
                <a:spcPct val="20000"/>
              </a:spcBef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US" dirty="0" err="1" smtClean="0">
                <a:solidFill>
                  <a:srgbClr val="007DC6"/>
                </a:solidFill>
              </a:rPr>
              <a:t>Podatkovni</a:t>
            </a:r>
            <a:r>
              <a:rPr lang="en-US" dirty="0" smtClean="0">
                <a:solidFill>
                  <a:srgbClr val="007DC6"/>
                </a:solidFill>
              </a:rPr>
              <a:t> portal NIJZ:</a:t>
            </a:r>
            <a:endParaRPr lang="en-US" dirty="0">
              <a:solidFill>
                <a:srgbClr val="007DC6"/>
              </a:solidFill>
            </a:endParaRPr>
          </a:p>
        </p:txBody>
      </p:sp>
      <p:pic>
        <p:nvPicPr>
          <p:cNvPr id="1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3825"/>
            <a:ext cx="18002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agram poteka: nadomestni process 4">
            <a:extLst>
              <a:ext uri="{FF2B5EF4-FFF2-40B4-BE49-F238E27FC236}">
                <a16:creationId xmlns:a16="http://schemas.microsoft.com/office/drawing/2014/main" id="{7A6DC2ED-5842-4949-8ACA-5D221924B249}"/>
              </a:ext>
            </a:extLst>
          </p:cNvPr>
          <p:cNvSpPr/>
          <p:nvPr/>
        </p:nvSpPr>
        <p:spPr>
          <a:xfrm>
            <a:off x="2154237" y="414338"/>
            <a:ext cx="5900796" cy="1227137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 5">
            <a:extLst>
              <a:ext uri="{FF2B5EF4-FFF2-40B4-BE49-F238E27FC236}">
                <a16:creationId xmlns:a16="http://schemas.microsoft.com/office/drawing/2014/main" id="{48C64726-8535-4E42-8123-A89EFFD6B854}"/>
              </a:ext>
            </a:extLst>
          </p:cNvPr>
          <p:cNvSpPr/>
          <p:nvPr/>
        </p:nvSpPr>
        <p:spPr>
          <a:xfrm>
            <a:off x="2411413" y="608013"/>
            <a:ext cx="5452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OBJAVLJENI REZULTATI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a 8" descr="Žarnica in zobn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27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" y="2977453"/>
            <a:ext cx="2251002" cy="3182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09" y="1871018"/>
            <a:ext cx="2247023" cy="3177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109" y="5228518"/>
            <a:ext cx="7686675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57" y="1871018"/>
            <a:ext cx="2224576" cy="22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8B3E7-528B-4691-8436-6C5C35EB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1E8721-BD7C-43AD-9B9F-3EFEB1B7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765"/>
            <a:ext cx="7067204" cy="3514205"/>
          </a:xfrm>
        </p:spPr>
        <p:txBody>
          <a:bodyPr/>
          <a:lstStyle/>
          <a:p>
            <a:r>
              <a:rPr lang="en-US" dirty="0" smtClean="0"/>
              <a:t>Ali se z </a:t>
            </a:r>
            <a:r>
              <a:rPr lang="en-US" dirty="0" err="1" smtClean="0"/>
              <a:t>leti</a:t>
            </a:r>
            <a:r>
              <a:rPr lang="en-US" dirty="0" smtClean="0"/>
              <a:t> </a:t>
            </a:r>
            <a:r>
              <a:rPr lang="en-US" dirty="0" err="1" smtClean="0"/>
              <a:t>povečuje</a:t>
            </a:r>
            <a:r>
              <a:rPr lang="en-US" dirty="0" smtClean="0"/>
              <a:t> </a:t>
            </a:r>
            <a:r>
              <a:rPr lang="en-US" dirty="0" err="1" smtClean="0"/>
              <a:t>delež</a:t>
            </a:r>
            <a:r>
              <a:rPr lang="en-US" dirty="0" smtClean="0"/>
              <a:t> </a:t>
            </a:r>
            <a:r>
              <a:rPr lang="en-US" dirty="0" err="1" smtClean="0"/>
              <a:t>neustreznih</a:t>
            </a:r>
            <a:r>
              <a:rPr lang="en-US" dirty="0" smtClean="0"/>
              <a:t> </a:t>
            </a:r>
            <a:r>
              <a:rPr lang="en-US" dirty="0" err="1" smtClean="0"/>
              <a:t>enot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Kakšne</a:t>
            </a:r>
            <a:r>
              <a:rPr lang="en-US" dirty="0" smtClean="0"/>
              <a:t> so socio-</a:t>
            </a:r>
            <a:r>
              <a:rPr lang="en-US" dirty="0" err="1" smtClean="0"/>
              <a:t>demografske</a:t>
            </a:r>
            <a:r>
              <a:rPr lang="en-US" dirty="0" smtClean="0"/>
              <a:t> </a:t>
            </a:r>
            <a:r>
              <a:rPr lang="en-US" dirty="0" err="1" smtClean="0"/>
              <a:t>značilnosti</a:t>
            </a:r>
            <a:r>
              <a:rPr lang="en-US" dirty="0" smtClean="0"/>
              <a:t> </a:t>
            </a:r>
            <a:r>
              <a:rPr lang="en-US" dirty="0" err="1" smtClean="0"/>
              <a:t>oseb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ne </a:t>
            </a:r>
            <a:r>
              <a:rPr lang="en-US" dirty="0" err="1" smtClean="0"/>
              <a:t>sodelujejo</a:t>
            </a:r>
            <a:r>
              <a:rPr lang="en-US" dirty="0" smtClean="0"/>
              <a:t> v </a:t>
            </a:r>
            <a:r>
              <a:rPr lang="en-US" dirty="0" err="1" smtClean="0"/>
              <a:t>anketah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Ali so </a:t>
            </a:r>
            <a:r>
              <a:rPr lang="en-US" dirty="0" err="1" smtClean="0"/>
              <a:t>osebe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ne </a:t>
            </a:r>
            <a:r>
              <a:rPr lang="en-US" dirty="0" err="1" smtClean="0"/>
              <a:t>sodelujejo</a:t>
            </a:r>
            <a:r>
              <a:rPr lang="en-US" dirty="0" smtClean="0"/>
              <a:t> v </a:t>
            </a:r>
            <a:r>
              <a:rPr lang="en-US" dirty="0" err="1" smtClean="0"/>
              <a:t>anketah</a:t>
            </a:r>
            <a:r>
              <a:rPr lang="en-US" dirty="0" smtClean="0"/>
              <a:t>, </a:t>
            </a: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manj</a:t>
            </a:r>
            <a:r>
              <a:rPr lang="en-US" dirty="0" smtClean="0"/>
              <a:t> </a:t>
            </a:r>
            <a:r>
              <a:rPr lang="en-US" dirty="0" err="1" smtClean="0"/>
              <a:t>zdrave</a:t>
            </a:r>
            <a:r>
              <a:rPr lang="en-US" dirty="0" smtClean="0"/>
              <a:t> od </a:t>
            </a:r>
            <a:r>
              <a:rPr lang="en-US" dirty="0" err="1" smtClean="0"/>
              <a:t>respondentov</a:t>
            </a:r>
            <a:r>
              <a:rPr lang="en-US" dirty="0" smtClean="0"/>
              <a:t>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3825"/>
            <a:ext cx="18002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gram poteka: nadomestni process 5">
            <a:extLst>
              <a:ext uri="{FF2B5EF4-FFF2-40B4-BE49-F238E27FC236}">
                <a16:creationId xmlns:a16="http://schemas.microsoft.com/office/drawing/2014/main" id="{CCD36E7D-5CB6-4C4D-9BA1-035ECE789A2E}"/>
              </a:ext>
            </a:extLst>
          </p:cNvPr>
          <p:cNvSpPr/>
          <p:nvPr/>
        </p:nvSpPr>
        <p:spPr>
          <a:xfrm>
            <a:off x="2154238" y="414338"/>
            <a:ext cx="6915621" cy="1227137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30F09161-6214-4F6B-B414-1C8BA978DAB8}"/>
              </a:ext>
            </a:extLst>
          </p:cNvPr>
          <p:cNvSpPr/>
          <p:nvPr/>
        </p:nvSpPr>
        <p:spPr>
          <a:xfrm>
            <a:off x="2324099" y="608013"/>
            <a:ext cx="6646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RAZISKOVALNA VPRAŠANJA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a 9" descr="Zadetek v poln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63538"/>
            <a:ext cx="12604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24844" r="4363"/>
          <a:stretch/>
        </p:blipFill>
        <p:spPr>
          <a:xfrm>
            <a:off x="9152313" y="2580765"/>
            <a:ext cx="2851265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8B3E7-528B-4691-8436-6C5C35EB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1E8721-BD7C-43AD-9B9F-3EFEB1B7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1"/>
            <a:ext cx="10515600" cy="41608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raziskava</a:t>
            </a:r>
            <a:r>
              <a:rPr lang="en-US" dirty="0"/>
              <a:t> o </a:t>
            </a:r>
            <a:r>
              <a:rPr lang="en-US" dirty="0" err="1"/>
              <a:t>tobaku</a:t>
            </a:r>
            <a:r>
              <a:rPr lang="en-US" dirty="0"/>
              <a:t>, </a:t>
            </a:r>
            <a:r>
              <a:rPr lang="en-US" dirty="0" err="1"/>
              <a:t>alkoholu</a:t>
            </a:r>
            <a:r>
              <a:rPr lang="en-US" dirty="0"/>
              <a:t> in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drogah</a:t>
            </a:r>
            <a:endParaRPr lang="en-US" dirty="0"/>
          </a:p>
          <a:p>
            <a:pPr lvl="1"/>
            <a:r>
              <a:rPr lang="en-US" dirty="0"/>
              <a:t>2012</a:t>
            </a:r>
          </a:p>
          <a:p>
            <a:pPr lvl="1"/>
            <a:r>
              <a:rPr lang="en-US" dirty="0"/>
              <a:t>2018</a:t>
            </a:r>
          </a:p>
          <a:p>
            <a:pPr lvl="1"/>
            <a:r>
              <a:rPr lang="en-US" dirty="0"/>
              <a:t>2023 (</a:t>
            </a:r>
            <a:r>
              <a:rPr lang="en-US" dirty="0" err="1"/>
              <a:t>podrobnejša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Socio-</a:t>
            </a:r>
            <a:r>
              <a:rPr lang="en-US" dirty="0" err="1" smtClean="0"/>
              <a:t>demografski</a:t>
            </a:r>
            <a:r>
              <a:rPr lang="en-US" dirty="0" smtClean="0"/>
              <a:t> </a:t>
            </a:r>
            <a:r>
              <a:rPr lang="en-US" dirty="0" err="1" smtClean="0"/>
              <a:t>podatki</a:t>
            </a:r>
            <a:r>
              <a:rPr lang="en-US" dirty="0" smtClean="0"/>
              <a:t> so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voljo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 err="1" smtClean="0"/>
              <a:t>osebe</a:t>
            </a:r>
            <a:r>
              <a:rPr lang="en-US" dirty="0" smtClean="0"/>
              <a:t>, </a:t>
            </a:r>
            <a:r>
              <a:rPr lang="en-US" dirty="0" err="1" smtClean="0"/>
              <a:t>izbrane</a:t>
            </a:r>
            <a:r>
              <a:rPr lang="en-US" dirty="0" smtClean="0"/>
              <a:t> v </a:t>
            </a:r>
            <a:r>
              <a:rPr lang="en-US" dirty="0" err="1" smtClean="0"/>
              <a:t>vzorec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priprave</a:t>
            </a:r>
            <a:r>
              <a:rPr lang="en-US" dirty="0" smtClean="0"/>
              <a:t> </a:t>
            </a:r>
            <a:r>
              <a:rPr lang="en-US" dirty="0" err="1" smtClean="0"/>
              <a:t>vzorca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Podatki</a:t>
            </a:r>
            <a:r>
              <a:rPr lang="en-US" dirty="0" smtClean="0"/>
              <a:t> o </a:t>
            </a:r>
            <a:r>
              <a:rPr lang="en-US" dirty="0" err="1" smtClean="0"/>
              <a:t>tipu</a:t>
            </a:r>
            <a:r>
              <a:rPr lang="en-US" dirty="0" smtClean="0"/>
              <a:t> </a:t>
            </a:r>
            <a:r>
              <a:rPr lang="en-US" dirty="0" err="1" smtClean="0"/>
              <a:t>prebivalca</a:t>
            </a:r>
            <a:r>
              <a:rPr lang="en-US" dirty="0" smtClean="0"/>
              <a:t> so </a:t>
            </a:r>
            <a:r>
              <a:rPr lang="en-US" dirty="0" err="1" smtClean="0"/>
              <a:t>vzeti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prebivalcev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jo NIJZ </a:t>
            </a:r>
            <a:r>
              <a:rPr lang="en-US" dirty="0" err="1" smtClean="0"/>
              <a:t>letno</a:t>
            </a:r>
            <a:r>
              <a:rPr lang="en-US" dirty="0" smtClean="0"/>
              <a:t> </a:t>
            </a:r>
            <a:r>
              <a:rPr lang="en-US" dirty="0" err="1" smtClean="0"/>
              <a:t>prejema</a:t>
            </a:r>
            <a:r>
              <a:rPr lang="en-US" dirty="0" smtClean="0"/>
              <a:t> od </a:t>
            </a:r>
            <a:r>
              <a:rPr lang="en-US" dirty="0" err="1" smtClean="0"/>
              <a:t>SURSa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datum 1. 1. 2023)</a:t>
            </a:r>
          </a:p>
          <a:p>
            <a:r>
              <a:rPr lang="en-US" dirty="0" err="1" smtClean="0"/>
              <a:t>Podatki</a:t>
            </a:r>
            <a:r>
              <a:rPr lang="en-US" dirty="0" smtClean="0"/>
              <a:t> o </a:t>
            </a:r>
            <a:r>
              <a:rPr lang="en-US" dirty="0" err="1" smtClean="0"/>
              <a:t>zdravju</a:t>
            </a:r>
            <a:r>
              <a:rPr lang="en-US" dirty="0" smtClean="0"/>
              <a:t> so </a:t>
            </a:r>
            <a:r>
              <a:rPr lang="en-US" dirty="0" err="1" smtClean="0"/>
              <a:t>vzeti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pt-BR" dirty="0" smtClean="0"/>
              <a:t>Evidence </a:t>
            </a:r>
            <a:r>
              <a:rPr lang="pt-BR" dirty="0"/>
              <a:t>porabe zdravil izdanih na </a:t>
            </a:r>
            <a:r>
              <a:rPr lang="pt-BR" dirty="0" smtClean="0"/>
              <a:t>recept (za respondente v obdobju 12 mesecev pred dnevom anketiranja, za ostale osebe </a:t>
            </a:r>
            <a:r>
              <a:rPr lang="pt-BR" dirty="0"/>
              <a:t>v obdobju 12 mesecev pred dnevom </a:t>
            </a:r>
            <a:r>
              <a:rPr lang="pt-BR" dirty="0" smtClean="0"/>
              <a:t>začetka anketiranja na terenu)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3825"/>
            <a:ext cx="18002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gram poteka: nadomestni process 5">
            <a:extLst>
              <a:ext uri="{FF2B5EF4-FFF2-40B4-BE49-F238E27FC236}">
                <a16:creationId xmlns:a16="http://schemas.microsoft.com/office/drawing/2014/main" id="{CCD36E7D-5CB6-4C4D-9BA1-035ECE789A2E}"/>
              </a:ext>
            </a:extLst>
          </p:cNvPr>
          <p:cNvSpPr/>
          <p:nvPr/>
        </p:nvSpPr>
        <p:spPr>
          <a:xfrm>
            <a:off x="2154238" y="414338"/>
            <a:ext cx="2608955" cy="1227137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30F09161-6214-4F6B-B414-1C8BA978DAB8}"/>
              </a:ext>
            </a:extLst>
          </p:cNvPr>
          <p:cNvSpPr/>
          <p:nvPr/>
        </p:nvSpPr>
        <p:spPr>
          <a:xfrm>
            <a:off x="2324100" y="608013"/>
            <a:ext cx="2281151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značba mesta vsebine 10" descr="Palični grafikon z naraščajočim trend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430213"/>
            <a:ext cx="1258887" cy="1260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3629" y="2171701"/>
            <a:ext cx="1787237" cy="1077218"/>
          </a:xfrm>
          <a:prstGeom prst="rect">
            <a:avLst/>
          </a:prstGeom>
          <a:noFill/>
          <a:ln>
            <a:solidFill>
              <a:srgbClr val="8283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7DC6"/>
                </a:solidFill>
              </a:rPr>
              <a:t>Kombiniran</a:t>
            </a:r>
            <a:r>
              <a:rPr lang="en-US" sz="1600" dirty="0" smtClean="0">
                <a:solidFill>
                  <a:srgbClr val="007DC6"/>
                </a:solidFill>
              </a:rPr>
              <a:t> </a:t>
            </a:r>
            <a:r>
              <a:rPr lang="en-US" sz="1600" dirty="0" err="1" smtClean="0">
                <a:solidFill>
                  <a:srgbClr val="007DC6"/>
                </a:solidFill>
              </a:rPr>
              <a:t>način</a:t>
            </a:r>
            <a:r>
              <a:rPr lang="en-US" sz="1600" dirty="0" smtClean="0">
                <a:solidFill>
                  <a:srgbClr val="007DC6"/>
                </a:solidFill>
              </a:rPr>
              <a:t> </a:t>
            </a:r>
            <a:r>
              <a:rPr lang="en-US" sz="1600" dirty="0" err="1" smtClean="0">
                <a:solidFill>
                  <a:srgbClr val="007DC6"/>
                </a:solidFill>
              </a:rPr>
              <a:t>anketiranja</a:t>
            </a:r>
            <a:r>
              <a:rPr lang="en-US" sz="1600" dirty="0" smtClean="0">
                <a:solidFill>
                  <a:srgbClr val="007DC6"/>
                </a:solidFill>
              </a:rPr>
              <a:t>:</a:t>
            </a:r>
          </a:p>
          <a:p>
            <a:pPr algn="ctr"/>
            <a:r>
              <a:rPr lang="en-US" sz="1600" dirty="0" err="1" smtClean="0">
                <a:solidFill>
                  <a:srgbClr val="007DC6"/>
                </a:solidFill>
              </a:rPr>
              <a:t>spletna</a:t>
            </a:r>
            <a:r>
              <a:rPr lang="en-US" sz="1600" dirty="0" smtClean="0">
                <a:solidFill>
                  <a:srgbClr val="007DC6"/>
                </a:solidFill>
              </a:rPr>
              <a:t> </a:t>
            </a:r>
            <a:r>
              <a:rPr lang="en-US" sz="1600" dirty="0" err="1" smtClean="0">
                <a:solidFill>
                  <a:srgbClr val="007DC6"/>
                </a:solidFill>
              </a:rPr>
              <a:t>anketa</a:t>
            </a:r>
            <a:r>
              <a:rPr lang="en-US" sz="1600" dirty="0" smtClean="0">
                <a:solidFill>
                  <a:srgbClr val="007DC6"/>
                </a:solidFill>
              </a:rPr>
              <a:t>, </a:t>
            </a:r>
            <a:r>
              <a:rPr lang="en-US" sz="1600" dirty="0" err="1" smtClean="0">
                <a:solidFill>
                  <a:srgbClr val="007DC6"/>
                </a:solidFill>
              </a:rPr>
              <a:t>osebno</a:t>
            </a:r>
            <a:r>
              <a:rPr lang="en-US" sz="1600" dirty="0" smtClean="0">
                <a:solidFill>
                  <a:srgbClr val="007DC6"/>
                </a:solidFill>
              </a:rPr>
              <a:t> </a:t>
            </a:r>
            <a:r>
              <a:rPr lang="en-US" sz="1600" dirty="0" err="1" smtClean="0">
                <a:solidFill>
                  <a:srgbClr val="007DC6"/>
                </a:solidFill>
              </a:rPr>
              <a:t>anketiranje</a:t>
            </a:r>
            <a:endParaRPr lang="sl-SI" sz="1600" dirty="0">
              <a:solidFill>
                <a:srgbClr val="007D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8ABCBE-6889-4BEE-909F-39CA198E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7"/>
            <a:ext cx="10515600" cy="3751777"/>
          </a:xfrm>
        </p:spPr>
        <p:txBody>
          <a:bodyPr/>
          <a:lstStyle/>
          <a:p>
            <a:r>
              <a:rPr lang="en-US" dirty="0" err="1" smtClean="0"/>
              <a:t>Kategorizacija</a:t>
            </a:r>
            <a:r>
              <a:rPr lang="en-US" dirty="0" smtClean="0"/>
              <a:t> </a:t>
            </a:r>
            <a:r>
              <a:rPr lang="en-US" dirty="0" err="1" smtClean="0"/>
              <a:t>oseb</a:t>
            </a:r>
            <a:r>
              <a:rPr lang="en-US" dirty="0" smtClean="0"/>
              <a:t> v tri </a:t>
            </a:r>
            <a:r>
              <a:rPr lang="en-US" dirty="0" err="1" smtClean="0"/>
              <a:t>skupine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Respondenti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828386"/>
                </a:solidFill>
              </a:rPr>
              <a:t>Ne </a:t>
            </a:r>
            <a:r>
              <a:rPr lang="en-US" dirty="0" err="1" smtClean="0">
                <a:solidFill>
                  <a:srgbClr val="828386"/>
                </a:solidFill>
              </a:rPr>
              <a:t>ločujemo</a:t>
            </a:r>
            <a:r>
              <a:rPr lang="en-US" dirty="0" smtClean="0">
                <a:solidFill>
                  <a:srgbClr val="828386"/>
                </a:solidFill>
              </a:rPr>
              <a:t> med </a:t>
            </a:r>
            <a:r>
              <a:rPr lang="en-US" dirty="0" err="1" smtClean="0">
                <a:solidFill>
                  <a:srgbClr val="828386"/>
                </a:solidFill>
              </a:rPr>
              <a:t>spletnimi</a:t>
            </a:r>
            <a:r>
              <a:rPr lang="en-US" dirty="0" smtClean="0">
                <a:solidFill>
                  <a:srgbClr val="828386"/>
                </a:solidFill>
              </a:rPr>
              <a:t> in </a:t>
            </a:r>
            <a:r>
              <a:rPr lang="en-US" dirty="0" err="1" smtClean="0">
                <a:solidFill>
                  <a:srgbClr val="828386"/>
                </a:solidFill>
              </a:rPr>
              <a:t>osebnimi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anketami</a:t>
            </a:r>
            <a:endParaRPr lang="en-US" dirty="0" smtClean="0">
              <a:solidFill>
                <a:srgbClr val="828386"/>
              </a:solidFill>
            </a:endParaRPr>
          </a:p>
          <a:p>
            <a:pPr lvl="1"/>
            <a:r>
              <a:rPr lang="en-US" dirty="0" err="1"/>
              <a:t>Neustrezni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Nesodelujoči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Naloga</a:t>
            </a:r>
            <a:r>
              <a:rPr lang="en-US" dirty="0" smtClean="0"/>
              <a:t> </a:t>
            </a:r>
            <a:r>
              <a:rPr lang="en-US" dirty="0" err="1" smtClean="0"/>
              <a:t>izvedena</a:t>
            </a:r>
            <a:r>
              <a:rPr lang="en-US" dirty="0" smtClean="0"/>
              <a:t> v </a:t>
            </a:r>
            <a:r>
              <a:rPr lang="en-US" dirty="0" err="1" smtClean="0"/>
              <a:t>času</a:t>
            </a:r>
            <a:r>
              <a:rPr lang="en-US" dirty="0" smtClean="0"/>
              <a:t> </a:t>
            </a:r>
            <a:r>
              <a:rPr lang="en-US" dirty="0" err="1" smtClean="0"/>
              <a:t>prakse</a:t>
            </a:r>
            <a:r>
              <a:rPr lang="en-US" dirty="0" smtClean="0"/>
              <a:t> </a:t>
            </a:r>
            <a:r>
              <a:rPr lang="en-US" dirty="0" err="1" smtClean="0"/>
              <a:t>študentke</a:t>
            </a:r>
            <a:r>
              <a:rPr lang="en-US" dirty="0" smtClean="0"/>
              <a:t> DI </a:t>
            </a:r>
            <a:r>
              <a:rPr lang="en-US" dirty="0" err="1" smtClean="0"/>
              <a:t>na</a:t>
            </a:r>
            <a:r>
              <a:rPr lang="en-US" dirty="0" smtClean="0"/>
              <a:t> NIJZ</a:t>
            </a:r>
          </a:p>
          <a:p>
            <a:endParaRPr lang="sl-SI" dirty="0"/>
          </a:p>
        </p:txBody>
      </p:sp>
      <p:pic>
        <p:nvPicPr>
          <p:cNvPr id="4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3825"/>
            <a:ext cx="18002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značba mesta vsebine 10" descr="Palični grafikon z naraščajočim trend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430213"/>
            <a:ext cx="1258887" cy="1260475"/>
          </a:xfrm>
          <a:prstGeom prst="rect">
            <a:avLst/>
          </a:prstGeom>
        </p:spPr>
      </p:pic>
      <p:sp>
        <p:nvSpPr>
          <p:cNvPr id="6" name="Diagram poteka: nadomestni process 5">
            <a:extLst>
              <a:ext uri="{FF2B5EF4-FFF2-40B4-BE49-F238E27FC236}">
                <a16:creationId xmlns:a16="http://schemas.microsoft.com/office/drawing/2014/main" id="{4656C2A4-13BE-43F1-A9E1-26B94EF711F7}"/>
              </a:ext>
            </a:extLst>
          </p:cNvPr>
          <p:cNvSpPr/>
          <p:nvPr/>
        </p:nvSpPr>
        <p:spPr>
          <a:xfrm>
            <a:off x="2154238" y="414338"/>
            <a:ext cx="2725333" cy="1227137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4">
            <a:extLst>
              <a:ext uri="{FF2B5EF4-FFF2-40B4-BE49-F238E27FC236}">
                <a16:creationId xmlns:a16="http://schemas.microsoft.com/office/drawing/2014/main" id="{65288132-9922-4A75-A361-13CA391BD2AD}"/>
              </a:ext>
            </a:extLst>
          </p:cNvPr>
          <p:cNvSpPr/>
          <p:nvPr/>
        </p:nvSpPr>
        <p:spPr>
          <a:xfrm>
            <a:off x="2411413" y="608013"/>
            <a:ext cx="2230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668" y="4718312"/>
            <a:ext cx="2147164" cy="16202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21" y="2276930"/>
            <a:ext cx="3319211" cy="1922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7416" y="3249367"/>
            <a:ext cx="992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7DC6"/>
                </a:solidFill>
              </a:rPr>
              <a:t>RESPONDENTI</a:t>
            </a:r>
            <a:endParaRPr lang="sl-SI" sz="1000" b="1" dirty="0">
              <a:solidFill>
                <a:srgbClr val="007D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20668" y="3463384"/>
            <a:ext cx="93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DC6"/>
                </a:solidFill>
              </a:rPr>
              <a:t>NESODELUJOČI</a:t>
            </a:r>
            <a:endParaRPr lang="sl-SI" sz="900" b="1" dirty="0">
              <a:solidFill>
                <a:srgbClr val="007DC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1856" y="3126256"/>
            <a:ext cx="936509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1000" b="1" dirty="0" smtClean="0">
                <a:solidFill>
                  <a:srgbClr val="007DC6"/>
                </a:solidFill>
              </a:rPr>
              <a:t>NEUSTREZNI</a:t>
            </a:r>
            <a:endParaRPr lang="sl-SI" sz="1000" b="1" dirty="0">
              <a:solidFill>
                <a:srgbClr val="007D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8" y="492308"/>
            <a:ext cx="7795877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1" y="649170"/>
            <a:ext cx="872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sodelovanje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letih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2257" y="1974733"/>
            <a:ext cx="3202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828386"/>
                </a:solidFill>
              </a:rPr>
              <a:t>Ciljna </a:t>
            </a:r>
            <a:r>
              <a:rPr lang="sl-SI" dirty="0" err="1" smtClean="0">
                <a:solidFill>
                  <a:srgbClr val="828386"/>
                </a:solidFill>
              </a:rPr>
              <a:t>popul</a:t>
            </a:r>
            <a:r>
              <a:rPr lang="en-US" dirty="0" smtClean="0">
                <a:solidFill>
                  <a:srgbClr val="828386"/>
                </a:solidFill>
              </a:rPr>
              <a:t>a</a:t>
            </a:r>
            <a:r>
              <a:rPr lang="sl-SI" dirty="0" err="1" smtClean="0">
                <a:solidFill>
                  <a:srgbClr val="828386"/>
                </a:solidFill>
              </a:rPr>
              <a:t>cija</a:t>
            </a:r>
            <a:r>
              <a:rPr lang="sl-SI" dirty="0" smtClean="0">
                <a:solidFill>
                  <a:srgbClr val="828386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828386"/>
                </a:solidFill>
              </a:rPr>
              <a:t>2012 in 2018: 15 do 64 let,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828386"/>
                </a:solidFill>
              </a:rPr>
              <a:t>2023: 15 do 74 let.</a:t>
            </a:r>
          </a:p>
          <a:p>
            <a:endParaRPr lang="en-US" dirty="0" smtClean="0">
              <a:solidFill>
                <a:srgbClr val="828386"/>
              </a:solidFill>
            </a:endParaRPr>
          </a:p>
          <a:p>
            <a:r>
              <a:rPr lang="en-US" dirty="0" smtClean="0">
                <a:solidFill>
                  <a:srgbClr val="828386"/>
                </a:solidFill>
              </a:rPr>
              <a:t>2012: </a:t>
            </a:r>
            <a:r>
              <a:rPr lang="en-US" dirty="0" err="1" smtClean="0">
                <a:solidFill>
                  <a:srgbClr val="828386"/>
                </a:solidFill>
              </a:rPr>
              <a:t>prva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raziskava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na</a:t>
            </a:r>
            <a:r>
              <a:rPr lang="en-US" dirty="0" smtClean="0">
                <a:solidFill>
                  <a:srgbClr val="828386"/>
                </a:solidFill>
              </a:rPr>
              <a:t> NIJZ, </a:t>
            </a:r>
            <a:r>
              <a:rPr lang="en-US" dirty="0" err="1" smtClean="0">
                <a:solidFill>
                  <a:srgbClr val="828386"/>
                </a:solidFill>
              </a:rPr>
              <a:t>ki</a:t>
            </a:r>
            <a:r>
              <a:rPr lang="en-US" dirty="0" smtClean="0">
                <a:solidFill>
                  <a:srgbClr val="828386"/>
                </a:solidFill>
              </a:rPr>
              <a:t> je </a:t>
            </a:r>
            <a:r>
              <a:rPr lang="en-US" dirty="0" err="1" smtClean="0">
                <a:solidFill>
                  <a:srgbClr val="828386"/>
                </a:solidFill>
              </a:rPr>
              <a:t>bila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izvedena</a:t>
            </a:r>
            <a:r>
              <a:rPr lang="en-US" dirty="0" smtClean="0">
                <a:solidFill>
                  <a:srgbClr val="828386"/>
                </a:solidFill>
              </a:rPr>
              <a:t> s </a:t>
            </a:r>
            <a:r>
              <a:rPr lang="en-US" dirty="0" err="1" smtClean="0">
                <a:solidFill>
                  <a:srgbClr val="828386"/>
                </a:solidFill>
              </a:rPr>
              <a:t>kombiniranim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načinom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anketiranja</a:t>
            </a:r>
            <a:endParaRPr lang="en-US" dirty="0" smtClean="0">
              <a:solidFill>
                <a:srgbClr val="828386"/>
              </a:solidFill>
            </a:endParaRPr>
          </a:p>
          <a:p>
            <a:r>
              <a:rPr lang="en-US" dirty="0" smtClean="0">
                <a:solidFill>
                  <a:srgbClr val="828386"/>
                </a:solidFill>
              </a:rPr>
              <a:t>       </a:t>
            </a:r>
          </a:p>
          <a:p>
            <a:r>
              <a:rPr lang="en-US" dirty="0" smtClean="0">
                <a:solidFill>
                  <a:srgbClr val="828386"/>
                </a:solidFill>
              </a:rPr>
              <a:t>      </a:t>
            </a:r>
            <a:r>
              <a:rPr lang="en-US" dirty="0" err="1" smtClean="0">
                <a:solidFill>
                  <a:srgbClr val="828386"/>
                </a:solidFill>
              </a:rPr>
              <a:t>zavrnitve</a:t>
            </a:r>
            <a:endParaRPr lang="en-US" dirty="0" smtClean="0">
              <a:solidFill>
                <a:srgbClr val="828386"/>
              </a:solidFill>
            </a:endParaRPr>
          </a:p>
          <a:p>
            <a:r>
              <a:rPr lang="en-US" dirty="0" smtClean="0">
                <a:solidFill>
                  <a:srgbClr val="828386"/>
                </a:solidFill>
              </a:rPr>
              <a:t>      </a:t>
            </a:r>
            <a:r>
              <a:rPr lang="en-US" dirty="0" err="1" smtClean="0">
                <a:solidFill>
                  <a:srgbClr val="828386"/>
                </a:solidFill>
              </a:rPr>
              <a:t>nekontaktirani</a:t>
            </a:r>
            <a:endParaRPr lang="en-US" dirty="0" smtClean="0">
              <a:solidFill>
                <a:srgbClr val="828386"/>
              </a:solidFill>
            </a:endParaRPr>
          </a:p>
          <a:p>
            <a:r>
              <a:rPr lang="en-US" dirty="0" smtClean="0">
                <a:solidFill>
                  <a:srgbClr val="828386"/>
                </a:solidFill>
              </a:rPr>
              <a:t>      ne </a:t>
            </a:r>
            <a:r>
              <a:rPr lang="en-US" dirty="0" err="1" smtClean="0">
                <a:solidFill>
                  <a:srgbClr val="828386"/>
                </a:solidFill>
              </a:rPr>
              <a:t>govori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slovenskega</a:t>
            </a:r>
            <a:r>
              <a:rPr lang="en-US" dirty="0" smtClean="0">
                <a:solidFill>
                  <a:srgbClr val="828386"/>
                </a:solidFill>
              </a:rPr>
              <a:t> </a:t>
            </a:r>
            <a:r>
              <a:rPr lang="en-US" dirty="0" err="1" smtClean="0">
                <a:solidFill>
                  <a:srgbClr val="828386"/>
                </a:solidFill>
              </a:rPr>
              <a:t>jezika</a:t>
            </a:r>
            <a:endParaRPr lang="sl-SI" dirty="0">
              <a:solidFill>
                <a:srgbClr val="828386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8755451" y="4213067"/>
            <a:ext cx="168364" cy="9009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974" y="1974733"/>
            <a:ext cx="6755848" cy="41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9" y="492308"/>
            <a:ext cx="9522113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9247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respondenti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neustrezni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nesodelujoči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882114" y="2052201"/>
            <a:ext cx="333838" cy="490549"/>
          </a:xfrm>
          <a:prstGeom prst="righ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ight Brace 15"/>
          <p:cNvSpPr/>
          <p:nvPr/>
        </p:nvSpPr>
        <p:spPr>
          <a:xfrm>
            <a:off x="7882114" y="2542751"/>
            <a:ext cx="333838" cy="2311352"/>
          </a:xfrm>
          <a:prstGeom prst="righ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ight Brace 16"/>
          <p:cNvSpPr/>
          <p:nvPr/>
        </p:nvSpPr>
        <p:spPr>
          <a:xfrm>
            <a:off x="7882114" y="4854103"/>
            <a:ext cx="333838" cy="1478458"/>
          </a:xfrm>
          <a:prstGeom prst="rightBrace">
            <a:avLst/>
          </a:prstGeom>
          <a:ln w="28575">
            <a:solidFill>
              <a:srgbClr val="007D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8269402" y="2084155"/>
            <a:ext cx="29206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8937 (55,8 %) RESPONDENTI</a:t>
            </a:r>
            <a:endParaRPr lang="sl-SI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69402" y="3538540"/>
            <a:ext cx="26067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1217 (7,6 %) NEUSTREZNI</a:t>
            </a:r>
            <a:endParaRPr lang="sl-SI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69402" y="5422279"/>
            <a:ext cx="30161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5846 (36,5 %) NESODELUJOČI</a:t>
            </a:r>
            <a:endParaRPr lang="sl-SI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00061" y="4131749"/>
            <a:ext cx="268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111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oseb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izločenih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zaradi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poplav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v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nadaljevanju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analize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brez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teh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oseb</a:t>
            </a:r>
            <a:endParaRPr lang="sl-SI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7776478" y="4393359"/>
            <a:ext cx="823583" cy="20005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7" y="1817871"/>
            <a:ext cx="7670417" cy="47899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2342" y="1785025"/>
            <a:ext cx="108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DC6"/>
                </a:solidFill>
              </a:rPr>
              <a:t>ATADD 2023</a:t>
            </a:r>
            <a:endParaRPr lang="sl-SI" sz="1400" dirty="0">
              <a:solidFill>
                <a:srgbClr val="007D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400" y="492308"/>
            <a:ext cx="9295554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9017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spol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starost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zak</a:t>
            </a:r>
            <a:r>
              <a:rPr lang="en-GB" sz="4400" b="1" dirty="0" err="1" smtClean="0">
                <a:solidFill>
                  <a:prstClr val="white"/>
                </a:solidFill>
                <a:latin typeface="Calibri" panose="020F0502020204030204"/>
              </a:rPr>
              <a:t>onski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stan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22939"/>
              </p:ext>
            </p:extLst>
          </p:nvPr>
        </p:nvGraphicFramePr>
        <p:xfrm>
          <a:off x="2575385" y="1847550"/>
          <a:ext cx="7041230" cy="45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40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004335" y="490518"/>
            <a:ext cx="7064850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2" y="649170"/>
            <a:ext cx="6577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izobrazba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372588"/>
              </p:ext>
            </p:extLst>
          </p:nvPr>
        </p:nvGraphicFramePr>
        <p:xfrm>
          <a:off x="2120631" y="2177071"/>
          <a:ext cx="7320748" cy="31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02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F7C6466E-730B-4C03-BC5C-905B49F0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" y="264623"/>
            <a:ext cx="1486977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3" descr="Potrditvena oznaka">
            <a:extLst>
              <a:ext uri="{FF2B5EF4-FFF2-40B4-BE49-F238E27FC236}">
                <a16:creationId xmlns:a16="http://schemas.microsoft.com/office/drawing/2014/main" id="{AF01C7F2-F30B-474A-943E-63C61B9E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516451"/>
            <a:ext cx="1033857" cy="10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2896F38-2E74-4073-95AF-C0417B16FF18}"/>
              </a:ext>
            </a:extLst>
          </p:cNvPr>
          <p:cNvSpPr/>
          <p:nvPr/>
        </p:nvSpPr>
        <p:spPr>
          <a:xfrm>
            <a:off x="2112399" y="492308"/>
            <a:ext cx="8614741" cy="1043672"/>
          </a:xfrm>
          <a:prstGeom prst="flowChartAlternateProcess">
            <a:avLst/>
          </a:prstGeom>
          <a:solidFill>
            <a:srgbClr val="007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72AC2AE-EE4E-4696-A33C-04F08CE83465}"/>
              </a:ext>
            </a:extLst>
          </p:cNvPr>
          <p:cNvSpPr/>
          <p:nvPr/>
        </p:nvSpPr>
        <p:spPr>
          <a:xfrm>
            <a:off x="2271023" y="649170"/>
            <a:ext cx="8356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REZULTATI: status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aktivnosti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poklic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671" y="4219637"/>
            <a:ext cx="6841831" cy="215773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3997257" y="5653723"/>
            <a:ext cx="582147" cy="545911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93094"/>
              </p:ext>
            </p:extLst>
          </p:nvPr>
        </p:nvGraphicFramePr>
        <p:xfrm>
          <a:off x="945067" y="1803656"/>
          <a:ext cx="7053263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88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Se respondenti razlikujejo od nerespondentov? Imajo več kroničnih bolezni?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2024-03-13T11:47:16Z</dcterms:created>
  <dcterms:modified xsi:type="dcterms:W3CDTF">2024-10-15T10:57:30Z</dcterms:modified>
</cp:coreProperties>
</file>