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5" r:id="rId2"/>
    <p:sldId id="280" r:id="rId3"/>
    <p:sldId id="279" r:id="rId4"/>
    <p:sldId id="299" r:id="rId5"/>
    <p:sldId id="282" r:id="rId6"/>
    <p:sldId id="284" r:id="rId7"/>
    <p:sldId id="287" r:id="rId8"/>
    <p:sldId id="302" r:id="rId9"/>
    <p:sldId id="285" r:id="rId10"/>
    <p:sldId id="292" r:id="rId11"/>
  </p:sldIdLst>
  <p:sldSz cx="12192000" cy="6858000"/>
  <p:notesSz cx="6819900" cy="99187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4" userDrawn="1">
          <p15:clr>
            <a:srgbClr val="A4A3A4"/>
          </p15:clr>
        </p15:guide>
        <p15:guide id="2" pos="214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A2D1"/>
    <a:srgbClr val="DDDDDD"/>
    <a:srgbClr val="FFFFFF"/>
    <a:srgbClr val="333333"/>
    <a:srgbClr val="4C4C4E"/>
    <a:srgbClr val="007FAD"/>
    <a:srgbClr val="646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41" autoAdjust="0"/>
    <p:restoredTop sz="72810" autoAdjust="0"/>
  </p:normalViewPr>
  <p:slideViewPr>
    <p:cSldViewPr>
      <p:cViewPr varScale="1">
        <p:scale>
          <a:sx n="95" d="100"/>
          <a:sy n="95" d="100"/>
        </p:scale>
        <p:origin x="90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7" d="100"/>
          <a:sy n="97" d="100"/>
        </p:scale>
        <p:origin x="3534" y="72"/>
      </p:cViewPr>
      <p:guideLst>
        <p:guide orient="horz" pos="3124"/>
        <p:guide pos="214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FFE930-BE46-46B6-94D7-63EF22982003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92C895-FFEE-4F8B-A978-E8B829A206C4}">
      <dgm:prSet phldrT="[Text]" custT="1"/>
      <dgm:spPr/>
      <dgm:t>
        <a:bodyPr/>
        <a:lstStyle/>
        <a:p>
          <a:r>
            <a:rPr lang="sl-SI" sz="2000" b="1" dirty="0" smtClean="0"/>
            <a:t>ISTAT </a:t>
          </a:r>
        </a:p>
        <a:p>
          <a:r>
            <a:rPr lang="sl-SI" sz="2000" b="1" dirty="0" smtClean="0"/>
            <a:t>stopnje sodelovanja</a:t>
          </a:r>
          <a:endParaRPr lang="en-US" sz="2000" b="1" dirty="0"/>
        </a:p>
      </dgm:t>
    </dgm:pt>
    <dgm:pt modelId="{1AB889D5-FEE0-4019-9F97-D55E31B162D7}" type="parTrans" cxnId="{15CFE2ED-FBA5-4FA4-8773-409CE6B0E354}">
      <dgm:prSet/>
      <dgm:spPr/>
      <dgm:t>
        <a:bodyPr/>
        <a:lstStyle/>
        <a:p>
          <a:endParaRPr lang="en-US"/>
        </a:p>
      </dgm:t>
    </dgm:pt>
    <dgm:pt modelId="{0F26960B-758C-41D5-87DB-ACE851A6BE83}" type="sibTrans" cxnId="{15CFE2ED-FBA5-4FA4-8773-409CE6B0E354}">
      <dgm:prSet/>
      <dgm:spPr/>
      <dgm:t>
        <a:bodyPr/>
        <a:lstStyle/>
        <a:p>
          <a:endParaRPr lang="en-US"/>
        </a:p>
      </dgm:t>
    </dgm:pt>
    <dgm:pt modelId="{B2F37F54-07F4-463D-A16D-E71D23B8BACE}">
      <dgm:prSet phldrT="[Text]" custT="1"/>
      <dgm:spPr/>
      <dgm:t>
        <a:bodyPr/>
        <a:lstStyle/>
        <a:p>
          <a:endParaRPr lang="sl-SI" sz="1600" dirty="0" smtClean="0"/>
        </a:p>
        <a:p>
          <a:r>
            <a:rPr lang="sl-SI" sz="1600" dirty="0" smtClean="0"/>
            <a:t>PAP z anketarjem</a:t>
          </a:r>
        </a:p>
        <a:p>
          <a:r>
            <a:rPr lang="sl-SI" sz="1600" dirty="0" smtClean="0"/>
            <a:t>68 %</a:t>
          </a:r>
          <a:endParaRPr lang="en-US" sz="1600" dirty="0"/>
        </a:p>
      </dgm:t>
    </dgm:pt>
    <dgm:pt modelId="{62037472-8C02-468A-AF52-7744B154CCD1}" type="parTrans" cxnId="{6BEF65E5-973E-4515-A04E-79B10AA89D70}">
      <dgm:prSet/>
      <dgm:spPr/>
      <dgm:t>
        <a:bodyPr/>
        <a:lstStyle/>
        <a:p>
          <a:endParaRPr lang="en-US"/>
        </a:p>
      </dgm:t>
    </dgm:pt>
    <dgm:pt modelId="{786916DD-B071-4B38-BC5A-9278771CA90F}" type="sibTrans" cxnId="{6BEF65E5-973E-4515-A04E-79B10AA89D70}">
      <dgm:prSet/>
      <dgm:spPr/>
      <dgm:t>
        <a:bodyPr/>
        <a:lstStyle/>
        <a:p>
          <a:endParaRPr lang="en-US"/>
        </a:p>
      </dgm:t>
    </dgm:pt>
    <dgm:pt modelId="{FB761FA2-ACB1-4DCA-B908-C37B279BFCCB}">
      <dgm:prSet phldrT="[Text]" custT="1"/>
      <dgm:spPr/>
      <dgm:t>
        <a:bodyPr/>
        <a:lstStyle/>
        <a:p>
          <a:endParaRPr lang="sl-SI" sz="1600" dirty="0" smtClean="0"/>
        </a:p>
        <a:p>
          <a:r>
            <a:rPr lang="sl-SI" sz="1600" dirty="0" smtClean="0"/>
            <a:t>WEB</a:t>
          </a:r>
        </a:p>
        <a:p>
          <a:r>
            <a:rPr lang="sl-SI" sz="1600" dirty="0" smtClean="0"/>
            <a:t>23 %</a:t>
          </a:r>
          <a:endParaRPr lang="en-US" sz="1600" dirty="0"/>
        </a:p>
      </dgm:t>
    </dgm:pt>
    <dgm:pt modelId="{4EABBBB7-B9F3-4367-84A1-ED0B41DD9D26}" type="parTrans" cxnId="{9F3DDEB5-D55B-4EE4-AC4C-7077E30B66D8}">
      <dgm:prSet/>
      <dgm:spPr/>
      <dgm:t>
        <a:bodyPr/>
        <a:lstStyle/>
        <a:p>
          <a:endParaRPr lang="en-US"/>
        </a:p>
      </dgm:t>
    </dgm:pt>
    <dgm:pt modelId="{4EDEFB2E-B4FF-4B5E-AFAA-E2478F256145}" type="sibTrans" cxnId="{9F3DDEB5-D55B-4EE4-AC4C-7077E30B66D8}">
      <dgm:prSet/>
      <dgm:spPr/>
      <dgm:t>
        <a:bodyPr/>
        <a:lstStyle/>
        <a:p>
          <a:endParaRPr lang="en-US"/>
        </a:p>
      </dgm:t>
    </dgm:pt>
    <dgm:pt modelId="{D8645A2B-263C-4A6E-99A6-8D76AEAF460E}">
      <dgm:prSet phldrT="[Text]" custT="1"/>
      <dgm:spPr/>
      <dgm:t>
        <a:bodyPr/>
        <a:lstStyle/>
        <a:p>
          <a:r>
            <a:rPr lang="sl-SI" sz="2000" b="1" dirty="0" smtClean="0"/>
            <a:t>CBS </a:t>
          </a:r>
        </a:p>
        <a:p>
          <a:r>
            <a:rPr lang="sl-SI" sz="2000" b="1" dirty="0" smtClean="0"/>
            <a:t>stopnje sodelovanja</a:t>
          </a:r>
          <a:endParaRPr lang="en-US" sz="2000" b="1" dirty="0"/>
        </a:p>
      </dgm:t>
    </dgm:pt>
    <dgm:pt modelId="{D31C9F1B-AC0B-4B92-BDBE-0CFBC11390AA}" type="parTrans" cxnId="{8D429E10-EDF5-44CD-8441-B0914A65E0A5}">
      <dgm:prSet/>
      <dgm:spPr/>
      <dgm:t>
        <a:bodyPr/>
        <a:lstStyle/>
        <a:p>
          <a:endParaRPr lang="en-US"/>
        </a:p>
      </dgm:t>
    </dgm:pt>
    <dgm:pt modelId="{A2A27C2C-30B0-4C15-8BB2-2996501643C1}" type="sibTrans" cxnId="{8D429E10-EDF5-44CD-8441-B0914A65E0A5}">
      <dgm:prSet/>
      <dgm:spPr/>
      <dgm:t>
        <a:bodyPr/>
        <a:lstStyle/>
        <a:p>
          <a:endParaRPr lang="en-US"/>
        </a:p>
      </dgm:t>
    </dgm:pt>
    <dgm:pt modelId="{ED4BBE87-290D-47EF-9F22-E6A7EE6BDC9C}">
      <dgm:prSet phldrT="[Text]" custT="1"/>
      <dgm:spPr/>
      <dgm:t>
        <a:bodyPr/>
        <a:lstStyle/>
        <a:p>
          <a:endParaRPr lang="sl-SI" sz="1600" dirty="0" smtClean="0"/>
        </a:p>
        <a:p>
          <a:r>
            <a:rPr lang="sl-SI" sz="1600" dirty="0" smtClean="0"/>
            <a:t>PAP</a:t>
          </a:r>
        </a:p>
        <a:p>
          <a:r>
            <a:rPr lang="sl-SI" sz="1600" dirty="0" smtClean="0"/>
            <a:t>23 %</a:t>
          </a:r>
          <a:endParaRPr lang="en-US" sz="1600" dirty="0"/>
        </a:p>
      </dgm:t>
    </dgm:pt>
    <dgm:pt modelId="{FD8794B3-E495-4A0A-9C1C-537429C69192}" type="parTrans" cxnId="{99C9474D-C4CA-4025-9617-AF26E8A186DE}">
      <dgm:prSet/>
      <dgm:spPr/>
      <dgm:t>
        <a:bodyPr/>
        <a:lstStyle/>
        <a:p>
          <a:endParaRPr lang="en-US"/>
        </a:p>
      </dgm:t>
    </dgm:pt>
    <dgm:pt modelId="{648ECA41-2698-41A7-B73D-7F45062D5D19}" type="sibTrans" cxnId="{99C9474D-C4CA-4025-9617-AF26E8A186DE}">
      <dgm:prSet/>
      <dgm:spPr/>
      <dgm:t>
        <a:bodyPr/>
        <a:lstStyle/>
        <a:p>
          <a:endParaRPr lang="en-US"/>
        </a:p>
      </dgm:t>
    </dgm:pt>
    <dgm:pt modelId="{1289F95D-426D-4217-B729-5FD748CED674}">
      <dgm:prSet phldrT="[Text]" custT="1"/>
      <dgm:spPr/>
      <dgm:t>
        <a:bodyPr/>
        <a:lstStyle/>
        <a:p>
          <a:endParaRPr lang="sl-SI" sz="1600" dirty="0" smtClean="0"/>
        </a:p>
        <a:p>
          <a:r>
            <a:rPr lang="sl-SI" sz="1600" dirty="0" smtClean="0"/>
            <a:t>WEB </a:t>
          </a:r>
        </a:p>
        <a:p>
          <a:r>
            <a:rPr lang="sl-SI" sz="1600" dirty="0" smtClean="0"/>
            <a:t>18 %</a:t>
          </a:r>
          <a:endParaRPr lang="en-US" sz="1600" dirty="0"/>
        </a:p>
      </dgm:t>
    </dgm:pt>
    <dgm:pt modelId="{1485EB15-9FAE-4C1E-8213-5450468C5959}" type="parTrans" cxnId="{CDC705C1-15FD-43FC-B661-ED2EFE4ECFD4}">
      <dgm:prSet/>
      <dgm:spPr/>
      <dgm:t>
        <a:bodyPr/>
        <a:lstStyle/>
        <a:p>
          <a:endParaRPr lang="en-US"/>
        </a:p>
      </dgm:t>
    </dgm:pt>
    <dgm:pt modelId="{E19A114E-9F38-4915-ABD3-B91CC27F6F86}" type="sibTrans" cxnId="{CDC705C1-15FD-43FC-B661-ED2EFE4ECFD4}">
      <dgm:prSet/>
      <dgm:spPr/>
      <dgm:t>
        <a:bodyPr/>
        <a:lstStyle/>
        <a:p>
          <a:endParaRPr lang="en-US"/>
        </a:p>
      </dgm:t>
    </dgm:pt>
    <dgm:pt modelId="{403066A1-9F4F-463B-A6A5-20F6929EB81F}">
      <dgm:prSet phldrT="[Text]" custT="1"/>
      <dgm:spPr/>
      <dgm:t>
        <a:bodyPr/>
        <a:lstStyle/>
        <a:p>
          <a:r>
            <a:rPr lang="sl-SI" sz="2000" b="1" dirty="0" smtClean="0"/>
            <a:t>SURS</a:t>
          </a:r>
        </a:p>
        <a:p>
          <a:r>
            <a:rPr lang="sl-SI" sz="2000" b="1" dirty="0" smtClean="0"/>
            <a:t> stopnje sodelovanja</a:t>
          </a:r>
          <a:endParaRPr lang="en-US" sz="2000" b="1" dirty="0"/>
        </a:p>
      </dgm:t>
    </dgm:pt>
    <dgm:pt modelId="{607BFB7F-0BB8-4BE6-AB57-45898BA86B88}" type="parTrans" cxnId="{E047A647-30BE-45A8-8118-020CDF8A4C48}">
      <dgm:prSet/>
      <dgm:spPr/>
      <dgm:t>
        <a:bodyPr/>
        <a:lstStyle/>
        <a:p>
          <a:endParaRPr lang="en-US"/>
        </a:p>
      </dgm:t>
    </dgm:pt>
    <dgm:pt modelId="{E7452317-5FBC-432F-8992-F78C882177BB}" type="sibTrans" cxnId="{E047A647-30BE-45A8-8118-020CDF8A4C48}">
      <dgm:prSet/>
      <dgm:spPr/>
      <dgm:t>
        <a:bodyPr/>
        <a:lstStyle/>
        <a:p>
          <a:endParaRPr lang="en-US"/>
        </a:p>
      </dgm:t>
    </dgm:pt>
    <dgm:pt modelId="{1F4A9723-3BD7-43DF-A55E-8DFFC22C2538}">
      <dgm:prSet phldrT="[Text]" custT="1"/>
      <dgm:spPr/>
      <dgm:t>
        <a:bodyPr/>
        <a:lstStyle/>
        <a:p>
          <a:endParaRPr lang="sl-SI" sz="1600" dirty="0" smtClean="0"/>
        </a:p>
        <a:p>
          <a:r>
            <a:rPr lang="sl-SI" sz="1600" dirty="0" smtClean="0"/>
            <a:t>PAP </a:t>
          </a:r>
          <a:r>
            <a:rPr lang="sl-SI" sz="1600" i="1" dirty="0" smtClean="0"/>
            <a:t>+ </a:t>
          </a:r>
          <a:r>
            <a:rPr lang="sl-SI" sz="1600" i="1" dirty="0" err="1" smtClean="0"/>
            <a:t>follow</a:t>
          </a:r>
          <a:r>
            <a:rPr lang="sl-SI" sz="1600" i="1" dirty="0" smtClean="0"/>
            <a:t> up CAPI</a:t>
          </a:r>
        </a:p>
        <a:p>
          <a:r>
            <a:rPr lang="sl-SI" sz="1600" dirty="0" smtClean="0"/>
            <a:t>50 % </a:t>
          </a:r>
          <a:endParaRPr lang="en-US" sz="1600" dirty="0"/>
        </a:p>
      </dgm:t>
    </dgm:pt>
    <dgm:pt modelId="{12167181-0523-4068-BBE1-B2EA3F215FD2}" type="parTrans" cxnId="{F383C9A3-FC78-4079-A562-662BFE4AF777}">
      <dgm:prSet/>
      <dgm:spPr/>
      <dgm:t>
        <a:bodyPr/>
        <a:lstStyle/>
        <a:p>
          <a:endParaRPr lang="en-US"/>
        </a:p>
      </dgm:t>
    </dgm:pt>
    <dgm:pt modelId="{7FFEF24F-448A-4BB4-AC2A-F35BB22B3C45}" type="sibTrans" cxnId="{F383C9A3-FC78-4079-A562-662BFE4AF777}">
      <dgm:prSet/>
      <dgm:spPr/>
      <dgm:t>
        <a:bodyPr/>
        <a:lstStyle/>
        <a:p>
          <a:endParaRPr lang="en-US"/>
        </a:p>
      </dgm:t>
    </dgm:pt>
    <dgm:pt modelId="{4CA1F152-E81E-4D40-A5D5-CCB7C505528C}">
      <dgm:prSet phldrT="[Text]" custT="1"/>
      <dgm:spPr/>
      <dgm:t>
        <a:bodyPr/>
        <a:lstStyle/>
        <a:p>
          <a:endParaRPr lang="sl-SI" sz="1600" dirty="0" smtClean="0"/>
        </a:p>
        <a:p>
          <a:r>
            <a:rPr lang="sl-SI" sz="1600" dirty="0" smtClean="0"/>
            <a:t>WEB</a:t>
          </a:r>
        </a:p>
        <a:p>
          <a:r>
            <a:rPr lang="sl-SI" sz="1600" dirty="0" smtClean="0"/>
            <a:t>17 %</a:t>
          </a:r>
          <a:endParaRPr lang="en-US" sz="1600" dirty="0"/>
        </a:p>
      </dgm:t>
    </dgm:pt>
    <dgm:pt modelId="{4BFC2EB2-C3E4-416C-AD7A-78CCC62BBA2A}" type="parTrans" cxnId="{F6552BCF-D404-490D-A56B-95D1F50CF589}">
      <dgm:prSet/>
      <dgm:spPr/>
      <dgm:t>
        <a:bodyPr/>
        <a:lstStyle/>
        <a:p>
          <a:endParaRPr lang="en-US"/>
        </a:p>
      </dgm:t>
    </dgm:pt>
    <dgm:pt modelId="{427B77FF-9ACB-4EA2-A82A-25397B806218}" type="sibTrans" cxnId="{F6552BCF-D404-490D-A56B-95D1F50CF589}">
      <dgm:prSet/>
      <dgm:spPr/>
      <dgm:t>
        <a:bodyPr/>
        <a:lstStyle/>
        <a:p>
          <a:endParaRPr lang="en-US"/>
        </a:p>
      </dgm:t>
    </dgm:pt>
    <dgm:pt modelId="{E245FD0A-2BB7-40B3-8C5E-105378D2FACD}">
      <dgm:prSet phldrT="[Text]" custT="1"/>
      <dgm:spPr/>
      <dgm:t>
        <a:bodyPr/>
        <a:lstStyle/>
        <a:p>
          <a:r>
            <a:rPr lang="sl-SI" sz="1400" dirty="0" smtClean="0"/>
            <a:t>PAP z anketarjem in </a:t>
          </a:r>
          <a:r>
            <a:rPr lang="sl-SI" sz="1400" dirty="0" smtClean="0">
              <a:solidFill>
                <a:schemeClr val="bg1"/>
              </a:solidFill>
            </a:rPr>
            <a:t>»</a:t>
          </a:r>
          <a:r>
            <a:rPr lang="sl-SI" sz="1400" dirty="0" smtClean="0"/>
            <a:t>pametni</a:t>
          </a:r>
          <a:r>
            <a:rPr lang="sl-SI" sz="1400" dirty="0" smtClean="0">
              <a:solidFill>
                <a:schemeClr val="bg1"/>
              </a:solidFill>
            </a:rPr>
            <a:t>«</a:t>
          </a:r>
          <a:r>
            <a:rPr lang="sl-SI" sz="1400" dirty="0" smtClean="0"/>
            <a:t> WEB </a:t>
          </a:r>
          <a:r>
            <a:rPr lang="sl-SI" sz="1400" dirty="0" err="1" smtClean="0"/>
            <a:t>vpr</a:t>
          </a:r>
          <a:r>
            <a:rPr lang="sl-SI" sz="1400" dirty="0" smtClean="0"/>
            <a:t>.</a:t>
          </a:r>
        </a:p>
        <a:p>
          <a:r>
            <a:rPr lang="sl-SI" sz="1400" dirty="0" smtClean="0"/>
            <a:t>23 %</a:t>
          </a:r>
          <a:endParaRPr lang="en-US" sz="1400" dirty="0"/>
        </a:p>
      </dgm:t>
    </dgm:pt>
    <dgm:pt modelId="{8C485F1F-8ECE-4418-A9C3-CA3DC790BE4A}" type="parTrans" cxnId="{ED11D5BF-9136-4EA3-B1C2-3D47D4BB1435}">
      <dgm:prSet/>
      <dgm:spPr/>
      <dgm:t>
        <a:bodyPr/>
        <a:lstStyle/>
        <a:p>
          <a:endParaRPr lang="en-US"/>
        </a:p>
      </dgm:t>
    </dgm:pt>
    <dgm:pt modelId="{7FDD977A-EDD5-40CB-971E-F9D41A0F6D85}" type="sibTrans" cxnId="{ED11D5BF-9136-4EA3-B1C2-3D47D4BB1435}">
      <dgm:prSet/>
      <dgm:spPr/>
      <dgm:t>
        <a:bodyPr/>
        <a:lstStyle/>
        <a:p>
          <a:endParaRPr lang="en-US"/>
        </a:p>
      </dgm:t>
    </dgm:pt>
    <dgm:pt modelId="{AC7DA667-C108-44C9-BF89-25A28CAFA9D7}">
      <dgm:prSet phldrT="[Text]" custT="1"/>
      <dgm:spPr/>
      <dgm:t>
        <a:bodyPr/>
        <a:lstStyle/>
        <a:p>
          <a:r>
            <a:rPr lang="sl-SI" sz="1400" dirty="0" smtClean="0"/>
            <a:t>PAP in </a:t>
          </a:r>
          <a:r>
            <a:rPr lang="sl-SI" sz="1400" dirty="0" smtClean="0">
              <a:solidFill>
                <a:schemeClr val="bg1"/>
              </a:solidFill>
            </a:rPr>
            <a:t>»</a:t>
          </a:r>
          <a:r>
            <a:rPr lang="sl-SI" sz="1400" dirty="0" smtClean="0"/>
            <a:t>pametni</a:t>
          </a:r>
          <a:r>
            <a:rPr lang="sl-SI" sz="1400" dirty="0" smtClean="0">
              <a:solidFill>
                <a:schemeClr val="bg1"/>
              </a:solidFill>
            </a:rPr>
            <a:t>«</a:t>
          </a:r>
          <a:r>
            <a:rPr lang="sl-SI" sz="1400" dirty="0" smtClean="0"/>
            <a:t>   WEB </a:t>
          </a:r>
          <a:r>
            <a:rPr lang="sl-SI" sz="1400" dirty="0" err="1" smtClean="0"/>
            <a:t>vpr</a:t>
          </a:r>
          <a:r>
            <a:rPr lang="sl-SI" sz="1400" dirty="0" smtClean="0"/>
            <a:t>.</a:t>
          </a:r>
        </a:p>
        <a:p>
          <a:r>
            <a:rPr lang="sl-SI" sz="1400" dirty="0" smtClean="0"/>
            <a:t>13 %</a:t>
          </a:r>
          <a:endParaRPr lang="en-US" sz="1400" dirty="0"/>
        </a:p>
      </dgm:t>
    </dgm:pt>
    <dgm:pt modelId="{DC7C2967-36BC-4A66-ABF3-ABBCDA3D60AA}" type="parTrans" cxnId="{C875AA1E-DB99-4A01-9BA6-0428DCF0BC54}">
      <dgm:prSet/>
      <dgm:spPr/>
      <dgm:t>
        <a:bodyPr/>
        <a:lstStyle/>
        <a:p>
          <a:endParaRPr lang="en-US"/>
        </a:p>
      </dgm:t>
    </dgm:pt>
    <dgm:pt modelId="{F956F50F-B74C-4AFB-8FAC-C32DA18F2784}" type="sibTrans" cxnId="{C875AA1E-DB99-4A01-9BA6-0428DCF0BC54}">
      <dgm:prSet/>
      <dgm:spPr/>
      <dgm:t>
        <a:bodyPr/>
        <a:lstStyle/>
        <a:p>
          <a:endParaRPr lang="en-US"/>
        </a:p>
      </dgm:t>
    </dgm:pt>
    <dgm:pt modelId="{33B7BAB3-3910-4587-B1D4-ABB799108371}">
      <dgm:prSet phldrT="[Text]" custT="1"/>
      <dgm:spPr/>
      <dgm:t>
        <a:bodyPr/>
        <a:lstStyle/>
        <a:p>
          <a:r>
            <a:rPr lang="sl-SI" sz="1400" dirty="0" smtClean="0"/>
            <a:t>PAP/CAPI in </a:t>
          </a:r>
          <a:r>
            <a:rPr lang="sl-SI" sz="1400" dirty="0" smtClean="0">
              <a:solidFill>
                <a:schemeClr val="bg1"/>
              </a:solidFill>
            </a:rPr>
            <a:t>»</a:t>
          </a:r>
          <a:r>
            <a:rPr lang="sl-SI" sz="1400" dirty="0" smtClean="0"/>
            <a:t>pametni</a:t>
          </a:r>
          <a:r>
            <a:rPr lang="sl-SI" sz="1400" dirty="0" smtClean="0">
              <a:solidFill>
                <a:schemeClr val="bg1"/>
              </a:solidFill>
            </a:rPr>
            <a:t>« </a:t>
          </a:r>
          <a:r>
            <a:rPr lang="sl-SI" sz="1400" dirty="0" smtClean="0"/>
            <a:t>WEB </a:t>
          </a:r>
          <a:r>
            <a:rPr lang="sl-SI" sz="1400" dirty="0" err="1" smtClean="0"/>
            <a:t>vpr</a:t>
          </a:r>
          <a:r>
            <a:rPr lang="sl-SI" sz="1400" dirty="0" smtClean="0"/>
            <a:t>.</a:t>
          </a:r>
        </a:p>
        <a:p>
          <a:r>
            <a:rPr lang="sl-SI" sz="1400" dirty="0" smtClean="0"/>
            <a:t>16 %</a:t>
          </a:r>
          <a:endParaRPr lang="en-US" sz="1400" dirty="0"/>
        </a:p>
      </dgm:t>
    </dgm:pt>
    <dgm:pt modelId="{6571E09F-95D5-4D25-83E3-0A4CC18F1FE0}" type="parTrans" cxnId="{BB558504-76E1-49C4-8BE4-4269E349D440}">
      <dgm:prSet/>
      <dgm:spPr/>
      <dgm:t>
        <a:bodyPr/>
        <a:lstStyle/>
        <a:p>
          <a:endParaRPr lang="en-US"/>
        </a:p>
      </dgm:t>
    </dgm:pt>
    <dgm:pt modelId="{B51BDFF9-E532-43B6-8612-1424E7DBA165}" type="sibTrans" cxnId="{BB558504-76E1-49C4-8BE4-4269E349D440}">
      <dgm:prSet/>
      <dgm:spPr/>
      <dgm:t>
        <a:bodyPr/>
        <a:lstStyle/>
        <a:p>
          <a:endParaRPr lang="en-US"/>
        </a:p>
      </dgm:t>
    </dgm:pt>
    <dgm:pt modelId="{CC5FFF22-EA67-45DD-88D7-8BE95587E4FE}" type="pres">
      <dgm:prSet presAssocID="{A3FFE930-BE46-46B6-94D7-63EF2298200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4C7B551-8D52-432A-B819-7BECA40FA6DE}" type="pres">
      <dgm:prSet presAssocID="{A592C895-FFEE-4F8B-A978-E8B829A206C4}" presName="root" presStyleCnt="0"/>
      <dgm:spPr/>
    </dgm:pt>
    <dgm:pt modelId="{6A22C366-60B2-40BE-BCC0-4AF0B7A35805}" type="pres">
      <dgm:prSet presAssocID="{A592C895-FFEE-4F8B-A978-E8B829A206C4}" presName="rootComposite" presStyleCnt="0"/>
      <dgm:spPr/>
    </dgm:pt>
    <dgm:pt modelId="{677960F5-5D05-462A-AAFA-5742EA8C1ED7}" type="pres">
      <dgm:prSet presAssocID="{A592C895-FFEE-4F8B-A978-E8B829A206C4}" presName="rootText" presStyleLbl="node1" presStyleIdx="0" presStyleCnt="3" custLinFactNeighborX="1384" custLinFactNeighborY="977"/>
      <dgm:spPr/>
      <dgm:t>
        <a:bodyPr/>
        <a:lstStyle/>
        <a:p>
          <a:endParaRPr lang="en-US"/>
        </a:p>
      </dgm:t>
    </dgm:pt>
    <dgm:pt modelId="{44DAA89D-85FB-4230-8C97-4783256B893B}" type="pres">
      <dgm:prSet presAssocID="{A592C895-FFEE-4F8B-A978-E8B829A206C4}" presName="rootConnector" presStyleLbl="node1" presStyleIdx="0" presStyleCnt="3"/>
      <dgm:spPr/>
      <dgm:t>
        <a:bodyPr/>
        <a:lstStyle/>
        <a:p>
          <a:endParaRPr lang="en-US"/>
        </a:p>
      </dgm:t>
    </dgm:pt>
    <dgm:pt modelId="{97F724DC-E8DC-41CD-9F05-F17048912734}" type="pres">
      <dgm:prSet presAssocID="{A592C895-FFEE-4F8B-A978-E8B829A206C4}" presName="childShape" presStyleCnt="0"/>
      <dgm:spPr/>
    </dgm:pt>
    <dgm:pt modelId="{7BE3C155-7179-45D1-A288-A2B0AD9795E6}" type="pres">
      <dgm:prSet presAssocID="{62037472-8C02-468A-AF52-7744B154CCD1}" presName="Name13" presStyleLbl="parChTrans1D2" presStyleIdx="0" presStyleCnt="9"/>
      <dgm:spPr/>
      <dgm:t>
        <a:bodyPr/>
        <a:lstStyle/>
        <a:p>
          <a:endParaRPr lang="en-US"/>
        </a:p>
      </dgm:t>
    </dgm:pt>
    <dgm:pt modelId="{F7A44579-4D3D-4406-A858-54879E6BD7D3}" type="pres">
      <dgm:prSet presAssocID="{B2F37F54-07F4-463D-A16D-E71D23B8BACE}" presName="childText" presStyleLbl="bgAcc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72B921-79D8-485A-BF32-E56DBFF47550}" type="pres">
      <dgm:prSet presAssocID="{4EABBBB7-B9F3-4367-84A1-ED0B41DD9D26}" presName="Name13" presStyleLbl="parChTrans1D2" presStyleIdx="1" presStyleCnt="9"/>
      <dgm:spPr/>
      <dgm:t>
        <a:bodyPr/>
        <a:lstStyle/>
        <a:p>
          <a:endParaRPr lang="en-US"/>
        </a:p>
      </dgm:t>
    </dgm:pt>
    <dgm:pt modelId="{566B6631-A452-4970-B812-644B9B8C7972}" type="pres">
      <dgm:prSet presAssocID="{FB761FA2-ACB1-4DCA-B908-C37B279BFCCB}" presName="childText" presStyleLbl="bgAcc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1C344C-C116-44B4-9E39-7E1421252C6F}" type="pres">
      <dgm:prSet presAssocID="{8C485F1F-8ECE-4418-A9C3-CA3DC790BE4A}" presName="Name13" presStyleLbl="parChTrans1D2" presStyleIdx="2" presStyleCnt="9"/>
      <dgm:spPr/>
      <dgm:t>
        <a:bodyPr/>
        <a:lstStyle/>
        <a:p>
          <a:endParaRPr lang="en-US"/>
        </a:p>
      </dgm:t>
    </dgm:pt>
    <dgm:pt modelId="{DAB220CF-DE37-49A5-8F0E-CA1C91895172}" type="pres">
      <dgm:prSet presAssocID="{E245FD0A-2BB7-40B3-8C5E-105378D2FACD}" presName="childText" presStyleLbl="bgAcc1" presStyleIdx="2" presStyleCnt="9" custScaleX="110186" custScaleY="107378">
        <dgm:presLayoutVars>
          <dgm:bulletEnabled val="1"/>
        </dgm:presLayoutVars>
      </dgm:prSet>
      <dgm:spPr>
        <a:prstGeom prst="wave">
          <a:avLst/>
        </a:prstGeom>
      </dgm:spPr>
      <dgm:t>
        <a:bodyPr/>
        <a:lstStyle/>
        <a:p>
          <a:endParaRPr lang="en-US"/>
        </a:p>
      </dgm:t>
    </dgm:pt>
    <dgm:pt modelId="{F985179F-66D2-4473-98C7-76982ACE2E35}" type="pres">
      <dgm:prSet presAssocID="{D8645A2B-263C-4A6E-99A6-8D76AEAF460E}" presName="root" presStyleCnt="0"/>
      <dgm:spPr/>
    </dgm:pt>
    <dgm:pt modelId="{252FC80B-EA16-4891-A9FA-1C8D8C10AEE1}" type="pres">
      <dgm:prSet presAssocID="{D8645A2B-263C-4A6E-99A6-8D76AEAF460E}" presName="rootComposite" presStyleCnt="0"/>
      <dgm:spPr/>
    </dgm:pt>
    <dgm:pt modelId="{17993FE2-F852-4804-B898-E26094156E80}" type="pres">
      <dgm:prSet presAssocID="{D8645A2B-263C-4A6E-99A6-8D76AEAF460E}" presName="rootText" presStyleLbl="node1" presStyleIdx="1" presStyleCnt="3"/>
      <dgm:spPr/>
      <dgm:t>
        <a:bodyPr/>
        <a:lstStyle/>
        <a:p>
          <a:endParaRPr lang="en-US"/>
        </a:p>
      </dgm:t>
    </dgm:pt>
    <dgm:pt modelId="{8F3F89C7-3C55-4AB3-A0AA-ED9FE66CEB7B}" type="pres">
      <dgm:prSet presAssocID="{D8645A2B-263C-4A6E-99A6-8D76AEAF460E}" presName="rootConnector" presStyleLbl="node1" presStyleIdx="1" presStyleCnt="3"/>
      <dgm:spPr/>
      <dgm:t>
        <a:bodyPr/>
        <a:lstStyle/>
        <a:p>
          <a:endParaRPr lang="en-US"/>
        </a:p>
      </dgm:t>
    </dgm:pt>
    <dgm:pt modelId="{CC615BDC-AB22-4A11-A88E-8E85209B0E47}" type="pres">
      <dgm:prSet presAssocID="{D8645A2B-263C-4A6E-99A6-8D76AEAF460E}" presName="childShape" presStyleCnt="0"/>
      <dgm:spPr/>
    </dgm:pt>
    <dgm:pt modelId="{89573C5D-DD13-425C-8104-C581D01B0F6B}" type="pres">
      <dgm:prSet presAssocID="{FD8794B3-E495-4A0A-9C1C-537429C69192}" presName="Name13" presStyleLbl="parChTrans1D2" presStyleIdx="3" presStyleCnt="9"/>
      <dgm:spPr/>
      <dgm:t>
        <a:bodyPr/>
        <a:lstStyle/>
        <a:p>
          <a:endParaRPr lang="en-US"/>
        </a:p>
      </dgm:t>
    </dgm:pt>
    <dgm:pt modelId="{3BB99478-72D7-42A0-AE93-6A369D1C3484}" type="pres">
      <dgm:prSet presAssocID="{ED4BBE87-290D-47EF-9F22-E6A7EE6BDC9C}" presName="childText" presStyleLbl="bgAcc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D364F9-FA8F-4D08-B572-E8B5886DBEE2}" type="pres">
      <dgm:prSet presAssocID="{1485EB15-9FAE-4C1E-8213-5450468C5959}" presName="Name13" presStyleLbl="parChTrans1D2" presStyleIdx="4" presStyleCnt="9"/>
      <dgm:spPr/>
      <dgm:t>
        <a:bodyPr/>
        <a:lstStyle/>
        <a:p>
          <a:endParaRPr lang="en-US"/>
        </a:p>
      </dgm:t>
    </dgm:pt>
    <dgm:pt modelId="{1F4C97C1-BECF-4536-B262-54BBD42FC498}" type="pres">
      <dgm:prSet presAssocID="{1289F95D-426D-4217-B729-5FD748CED674}" presName="childText" presStyleLbl="bgAcc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84ED6E-EC97-4BEE-B010-7262CB74D07A}" type="pres">
      <dgm:prSet presAssocID="{DC7C2967-36BC-4A66-ABF3-ABBCDA3D60AA}" presName="Name13" presStyleLbl="parChTrans1D2" presStyleIdx="5" presStyleCnt="9"/>
      <dgm:spPr/>
      <dgm:t>
        <a:bodyPr/>
        <a:lstStyle/>
        <a:p>
          <a:endParaRPr lang="en-US"/>
        </a:p>
      </dgm:t>
    </dgm:pt>
    <dgm:pt modelId="{51893C42-725F-4721-84E1-03DB7E29DBD0}" type="pres">
      <dgm:prSet presAssocID="{AC7DA667-C108-44C9-BF89-25A28CAFA9D7}" presName="childText" presStyleLbl="bgAcc1" presStyleIdx="5" presStyleCnt="9">
        <dgm:presLayoutVars>
          <dgm:bulletEnabled val="1"/>
        </dgm:presLayoutVars>
      </dgm:prSet>
      <dgm:spPr>
        <a:prstGeom prst="wave">
          <a:avLst/>
        </a:prstGeom>
      </dgm:spPr>
      <dgm:t>
        <a:bodyPr/>
        <a:lstStyle/>
        <a:p>
          <a:endParaRPr lang="en-US"/>
        </a:p>
      </dgm:t>
    </dgm:pt>
    <dgm:pt modelId="{8BA95379-BE69-4B36-AA2F-D84B4B4E1171}" type="pres">
      <dgm:prSet presAssocID="{403066A1-9F4F-463B-A6A5-20F6929EB81F}" presName="root" presStyleCnt="0"/>
      <dgm:spPr/>
    </dgm:pt>
    <dgm:pt modelId="{FB85B5CF-92B2-4C6C-93F7-59B2F58D7AE1}" type="pres">
      <dgm:prSet presAssocID="{403066A1-9F4F-463B-A6A5-20F6929EB81F}" presName="rootComposite" presStyleCnt="0"/>
      <dgm:spPr/>
    </dgm:pt>
    <dgm:pt modelId="{3A1A733C-F4E6-4150-9B34-AF274BD896A8}" type="pres">
      <dgm:prSet presAssocID="{403066A1-9F4F-463B-A6A5-20F6929EB81F}" presName="rootText" presStyleLbl="node1" presStyleIdx="2" presStyleCnt="3"/>
      <dgm:spPr/>
      <dgm:t>
        <a:bodyPr/>
        <a:lstStyle/>
        <a:p>
          <a:endParaRPr lang="en-US"/>
        </a:p>
      </dgm:t>
    </dgm:pt>
    <dgm:pt modelId="{52FD0EB0-637A-42CD-B2F5-9A4A80191D87}" type="pres">
      <dgm:prSet presAssocID="{403066A1-9F4F-463B-A6A5-20F6929EB81F}" presName="rootConnector" presStyleLbl="node1" presStyleIdx="2" presStyleCnt="3"/>
      <dgm:spPr/>
      <dgm:t>
        <a:bodyPr/>
        <a:lstStyle/>
        <a:p>
          <a:endParaRPr lang="en-US"/>
        </a:p>
      </dgm:t>
    </dgm:pt>
    <dgm:pt modelId="{F3E1A8AC-600F-46A4-977B-5DC05F6128DD}" type="pres">
      <dgm:prSet presAssocID="{403066A1-9F4F-463B-A6A5-20F6929EB81F}" presName="childShape" presStyleCnt="0"/>
      <dgm:spPr/>
    </dgm:pt>
    <dgm:pt modelId="{D84FF87B-0C46-4327-80EC-7FDB4C664F11}" type="pres">
      <dgm:prSet presAssocID="{12167181-0523-4068-BBE1-B2EA3F215FD2}" presName="Name13" presStyleLbl="parChTrans1D2" presStyleIdx="6" presStyleCnt="9"/>
      <dgm:spPr/>
      <dgm:t>
        <a:bodyPr/>
        <a:lstStyle/>
        <a:p>
          <a:endParaRPr lang="en-US"/>
        </a:p>
      </dgm:t>
    </dgm:pt>
    <dgm:pt modelId="{7BCAA370-CB41-4B28-9718-72F1FD271D73}" type="pres">
      <dgm:prSet presAssocID="{1F4A9723-3BD7-43DF-A55E-8DFFC22C2538}" presName="childText" presStyleLbl="bgAcc1" presStyleIdx="6" presStyleCnt="9" custLinFactNeighborX="-3020" custLinFactNeighborY="33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AA77FB-F5B6-49B5-BF93-0100F0B44778}" type="pres">
      <dgm:prSet presAssocID="{4BFC2EB2-C3E4-416C-AD7A-78CCC62BBA2A}" presName="Name13" presStyleLbl="parChTrans1D2" presStyleIdx="7" presStyleCnt="9"/>
      <dgm:spPr/>
      <dgm:t>
        <a:bodyPr/>
        <a:lstStyle/>
        <a:p>
          <a:endParaRPr lang="en-US"/>
        </a:p>
      </dgm:t>
    </dgm:pt>
    <dgm:pt modelId="{21D5BF87-B8C7-41E8-BD3F-44C9FC721BB8}" type="pres">
      <dgm:prSet presAssocID="{4CA1F152-E81E-4D40-A5D5-CCB7C505528C}" presName="childText" presStyleLbl="bgAcc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18AAB3-7CC8-4CA5-8D78-C2532C249118}" type="pres">
      <dgm:prSet presAssocID="{6571E09F-95D5-4D25-83E3-0A4CC18F1FE0}" presName="Name13" presStyleLbl="parChTrans1D2" presStyleIdx="8" presStyleCnt="9"/>
      <dgm:spPr/>
      <dgm:t>
        <a:bodyPr/>
        <a:lstStyle/>
        <a:p>
          <a:endParaRPr lang="en-US"/>
        </a:p>
      </dgm:t>
    </dgm:pt>
    <dgm:pt modelId="{625737BE-771B-4997-BE70-98E16EF68434}" type="pres">
      <dgm:prSet presAssocID="{33B7BAB3-3910-4587-B1D4-ABB799108371}" presName="childText" presStyleLbl="bgAcc1" presStyleIdx="8" presStyleCnt="9">
        <dgm:presLayoutVars>
          <dgm:bulletEnabled val="1"/>
        </dgm:presLayoutVars>
      </dgm:prSet>
      <dgm:spPr>
        <a:prstGeom prst="wave">
          <a:avLst/>
        </a:prstGeom>
      </dgm:spPr>
      <dgm:t>
        <a:bodyPr/>
        <a:lstStyle/>
        <a:p>
          <a:endParaRPr lang="en-US"/>
        </a:p>
      </dgm:t>
    </dgm:pt>
  </dgm:ptLst>
  <dgm:cxnLst>
    <dgm:cxn modelId="{A2261B2E-43EC-4B2F-BA93-B508FAE28B7D}" type="presOf" srcId="{8C485F1F-8ECE-4418-A9C3-CA3DC790BE4A}" destId="{AE1C344C-C116-44B4-9E39-7E1421252C6F}" srcOrd="0" destOrd="0" presId="urn:microsoft.com/office/officeart/2005/8/layout/hierarchy3"/>
    <dgm:cxn modelId="{35D96303-B4A5-4BE7-BF53-3A1EC595CAEE}" type="presOf" srcId="{FD8794B3-E495-4A0A-9C1C-537429C69192}" destId="{89573C5D-DD13-425C-8104-C581D01B0F6B}" srcOrd="0" destOrd="0" presId="urn:microsoft.com/office/officeart/2005/8/layout/hierarchy3"/>
    <dgm:cxn modelId="{A03C1425-2DA9-470F-821B-80C52CF15732}" type="presOf" srcId="{403066A1-9F4F-463B-A6A5-20F6929EB81F}" destId="{52FD0EB0-637A-42CD-B2F5-9A4A80191D87}" srcOrd="1" destOrd="0" presId="urn:microsoft.com/office/officeart/2005/8/layout/hierarchy3"/>
    <dgm:cxn modelId="{1B75A70B-FDC7-480C-BAC4-FDAD35CAF405}" type="presOf" srcId="{E245FD0A-2BB7-40B3-8C5E-105378D2FACD}" destId="{DAB220CF-DE37-49A5-8F0E-CA1C91895172}" srcOrd="0" destOrd="0" presId="urn:microsoft.com/office/officeart/2005/8/layout/hierarchy3"/>
    <dgm:cxn modelId="{2F2DA9B6-66A0-43F9-B46F-457D3F0C3397}" type="presOf" srcId="{4BFC2EB2-C3E4-416C-AD7A-78CCC62BBA2A}" destId="{4AAA77FB-F5B6-49B5-BF93-0100F0B44778}" srcOrd="0" destOrd="0" presId="urn:microsoft.com/office/officeart/2005/8/layout/hierarchy3"/>
    <dgm:cxn modelId="{9F3DDEB5-D55B-4EE4-AC4C-7077E30B66D8}" srcId="{A592C895-FFEE-4F8B-A978-E8B829A206C4}" destId="{FB761FA2-ACB1-4DCA-B908-C37B279BFCCB}" srcOrd="1" destOrd="0" parTransId="{4EABBBB7-B9F3-4367-84A1-ED0B41DD9D26}" sibTransId="{4EDEFB2E-B4FF-4B5E-AFAA-E2478F256145}"/>
    <dgm:cxn modelId="{37C4AF15-2114-4758-A846-C0BA5F9254BA}" type="presOf" srcId="{FB761FA2-ACB1-4DCA-B908-C37B279BFCCB}" destId="{566B6631-A452-4970-B812-644B9B8C7972}" srcOrd="0" destOrd="0" presId="urn:microsoft.com/office/officeart/2005/8/layout/hierarchy3"/>
    <dgm:cxn modelId="{32F69960-0FD9-4E1D-961D-2B3331F4A93C}" type="presOf" srcId="{A592C895-FFEE-4F8B-A978-E8B829A206C4}" destId="{44DAA89D-85FB-4230-8C97-4783256B893B}" srcOrd="1" destOrd="0" presId="urn:microsoft.com/office/officeart/2005/8/layout/hierarchy3"/>
    <dgm:cxn modelId="{99E40D20-BE21-4EB8-BB79-F09D8587160B}" type="presOf" srcId="{1F4A9723-3BD7-43DF-A55E-8DFFC22C2538}" destId="{7BCAA370-CB41-4B28-9718-72F1FD271D73}" srcOrd="0" destOrd="0" presId="urn:microsoft.com/office/officeart/2005/8/layout/hierarchy3"/>
    <dgm:cxn modelId="{BB558504-76E1-49C4-8BE4-4269E349D440}" srcId="{403066A1-9F4F-463B-A6A5-20F6929EB81F}" destId="{33B7BAB3-3910-4587-B1D4-ABB799108371}" srcOrd="2" destOrd="0" parTransId="{6571E09F-95D5-4D25-83E3-0A4CC18F1FE0}" sibTransId="{B51BDFF9-E532-43B6-8612-1424E7DBA165}"/>
    <dgm:cxn modelId="{ED11D5BF-9136-4EA3-B1C2-3D47D4BB1435}" srcId="{A592C895-FFEE-4F8B-A978-E8B829A206C4}" destId="{E245FD0A-2BB7-40B3-8C5E-105378D2FACD}" srcOrd="2" destOrd="0" parTransId="{8C485F1F-8ECE-4418-A9C3-CA3DC790BE4A}" sibTransId="{7FDD977A-EDD5-40CB-971E-F9D41A0F6D85}"/>
    <dgm:cxn modelId="{81679E7A-0D73-4D07-AD30-225C3F8B5B1D}" type="presOf" srcId="{ED4BBE87-290D-47EF-9F22-E6A7EE6BDC9C}" destId="{3BB99478-72D7-42A0-AE93-6A369D1C3484}" srcOrd="0" destOrd="0" presId="urn:microsoft.com/office/officeart/2005/8/layout/hierarchy3"/>
    <dgm:cxn modelId="{C3CBF343-2C8B-49B6-B494-63F9C52AA0B7}" type="presOf" srcId="{4CA1F152-E81E-4D40-A5D5-CCB7C505528C}" destId="{21D5BF87-B8C7-41E8-BD3F-44C9FC721BB8}" srcOrd="0" destOrd="0" presId="urn:microsoft.com/office/officeart/2005/8/layout/hierarchy3"/>
    <dgm:cxn modelId="{6BEF65E5-973E-4515-A04E-79B10AA89D70}" srcId="{A592C895-FFEE-4F8B-A978-E8B829A206C4}" destId="{B2F37F54-07F4-463D-A16D-E71D23B8BACE}" srcOrd="0" destOrd="0" parTransId="{62037472-8C02-468A-AF52-7744B154CCD1}" sibTransId="{786916DD-B071-4B38-BC5A-9278771CA90F}"/>
    <dgm:cxn modelId="{99C9474D-C4CA-4025-9617-AF26E8A186DE}" srcId="{D8645A2B-263C-4A6E-99A6-8D76AEAF460E}" destId="{ED4BBE87-290D-47EF-9F22-E6A7EE6BDC9C}" srcOrd="0" destOrd="0" parTransId="{FD8794B3-E495-4A0A-9C1C-537429C69192}" sibTransId="{648ECA41-2698-41A7-B73D-7F45062D5D19}"/>
    <dgm:cxn modelId="{1B1DBAEB-B029-4874-B751-AA3F1D97A783}" type="presOf" srcId="{12167181-0523-4068-BBE1-B2EA3F215FD2}" destId="{D84FF87B-0C46-4327-80EC-7FDB4C664F11}" srcOrd="0" destOrd="0" presId="urn:microsoft.com/office/officeart/2005/8/layout/hierarchy3"/>
    <dgm:cxn modelId="{C875AA1E-DB99-4A01-9BA6-0428DCF0BC54}" srcId="{D8645A2B-263C-4A6E-99A6-8D76AEAF460E}" destId="{AC7DA667-C108-44C9-BF89-25A28CAFA9D7}" srcOrd="2" destOrd="0" parTransId="{DC7C2967-36BC-4A66-ABF3-ABBCDA3D60AA}" sibTransId="{F956F50F-B74C-4AFB-8FAC-C32DA18F2784}"/>
    <dgm:cxn modelId="{B95DD957-ACDE-47D3-83EB-40C3E098DE40}" type="presOf" srcId="{6571E09F-95D5-4D25-83E3-0A4CC18F1FE0}" destId="{E818AAB3-7CC8-4CA5-8D78-C2532C249118}" srcOrd="0" destOrd="0" presId="urn:microsoft.com/office/officeart/2005/8/layout/hierarchy3"/>
    <dgm:cxn modelId="{A6E9D05F-E442-4BA0-9012-7AA6DF085859}" type="presOf" srcId="{1289F95D-426D-4217-B729-5FD748CED674}" destId="{1F4C97C1-BECF-4536-B262-54BBD42FC498}" srcOrd="0" destOrd="0" presId="urn:microsoft.com/office/officeart/2005/8/layout/hierarchy3"/>
    <dgm:cxn modelId="{15CFE2ED-FBA5-4FA4-8773-409CE6B0E354}" srcId="{A3FFE930-BE46-46B6-94D7-63EF22982003}" destId="{A592C895-FFEE-4F8B-A978-E8B829A206C4}" srcOrd="0" destOrd="0" parTransId="{1AB889D5-FEE0-4019-9F97-D55E31B162D7}" sibTransId="{0F26960B-758C-41D5-87DB-ACE851A6BE83}"/>
    <dgm:cxn modelId="{0B359F05-161A-4328-AEF8-3E35B629334B}" type="presOf" srcId="{B2F37F54-07F4-463D-A16D-E71D23B8BACE}" destId="{F7A44579-4D3D-4406-A858-54879E6BD7D3}" srcOrd="0" destOrd="0" presId="urn:microsoft.com/office/officeart/2005/8/layout/hierarchy3"/>
    <dgm:cxn modelId="{CD61F93C-D38F-4D2E-B948-71AA90A5264A}" type="presOf" srcId="{AC7DA667-C108-44C9-BF89-25A28CAFA9D7}" destId="{51893C42-725F-4721-84E1-03DB7E29DBD0}" srcOrd="0" destOrd="0" presId="urn:microsoft.com/office/officeart/2005/8/layout/hierarchy3"/>
    <dgm:cxn modelId="{E047A647-30BE-45A8-8118-020CDF8A4C48}" srcId="{A3FFE930-BE46-46B6-94D7-63EF22982003}" destId="{403066A1-9F4F-463B-A6A5-20F6929EB81F}" srcOrd="2" destOrd="0" parTransId="{607BFB7F-0BB8-4BE6-AB57-45898BA86B88}" sibTransId="{E7452317-5FBC-432F-8992-F78C882177BB}"/>
    <dgm:cxn modelId="{CBE40576-EDDC-4FFC-8DD9-20AEA516956C}" type="presOf" srcId="{DC7C2967-36BC-4A66-ABF3-ABBCDA3D60AA}" destId="{EF84ED6E-EC97-4BEE-B010-7262CB74D07A}" srcOrd="0" destOrd="0" presId="urn:microsoft.com/office/officeart/2005/8/layout/hierarchy3"/>
    <dgm:cxn modelId="{7D96EF93-D5C8-4E82-933E-9A7214B6EC3F}" type="presOf" srcId="{1485EB15-9FAE-4C1E-8213-5450468C5959}" destId="{06D364F9-FA8F-4D08-B572-E8B5886DBEE2}" srcOrd="0" destOrd="0" presId="urn:microsoft.com/office/officeart/2005/8/layout/hierarchy3"/>
    <dgm:cxn modelId="{69C79EE5-7A63-432C-B08B-3E95B7A25941}" type="presOf" srcId="{33B7BAB3-3910-4587-B1D4-ABB799108371}" destId="{625737BE-771B-4997-BE70-98E16EF68434}" srcOrd="0" destOrd="0" presId="urn:microsoft.com/office/officeart/2005/8/layout/hierarchy3"/>
    <dgm:cxn modelId="{CDC705C1-15FD-43FC-B661-ED2EFE4ECFD4}" srcId="{D8645A2B-263C-4A6E-99A6-8D76AEAF460E}" destId="{1289F95D-426D-4217-B729-5FD748CED674}" srcOrd="1" destOrd="0" parTransId="{1485EB15-9FAE-4C1E-8213-5450468C5959}" sibTransId="{E19A114E-9F38-4915-ABD3-B91CC27F6F86}"/>
    <dgm:cxn modelId="{AF9A67FE-1D0E-4947-9726-3FCDCC38E3AD}" type="presOf" srcId="{4EABBBB7-B9F3-4367-84A1-ED0B41DD9D26}" destId="{BD72B921-79D8-485A-BF32-E56DBFF47550}" srcOrd="0" destOrd="0" presId="urn:microsoft.com/office/officeart/2005/8/layout/hierarchy3"/>
    <dgm:cxn modelId="{F538F830-76A6-4165-BDC0-067A1E73E668}" type="presOf" srcId="{403066A1-9F4F-463B-A6A5-20F6929EB81F}" destId="{3A1A733C-F4E6-4150-9B34-AF274BD896A8}" srcOrd="0" destOrd="0" presId="urn:microsoft.com/office/officeart/2005/8/layout/hierarchy3"/>
    <dgm:cxn modelId="{F6552BCF-D404-490D-A56B-95D1F50CF589}" srcId="{403066A1-9F4F-463B-A6A5-20F6929EB81F}" destId="{4CA1F152-E81E-4D40-A5D5-CCB7C505528C}" srcOrd="1" destOrd="0" parTransId="{4BFC2EB2-C3E4-416C-AD7A-78CCC62BBA2A}" sibTransId="{427B77FF-9ACB-4EA2-A82A-25397B806218}"/>
    <dgm:cxn modelId="{8D429E10-EDF5-44CD-8441-B0914A65E0A5}" srcId="{A3FFE930-BE46-46B6-94D7-63EF22982003}" destId="{D8645A2B-263C-4A6E-99A6-8D76AEAF460E}" srcOrd="1" destOrd="0" parTransId="{D31C9F1B-AC0B-4B92-BDBE-0CFBC11390AA}" sibTransId="{A2A27C2C-30B0-4C15-8BB2-2996501643C1}"/>
    <dgm:cxn modelId="{6FEF0B8B-9315-43CD-AF44-A05DCB5933F3}" type="presOf" srcId="{62037472-8C02-468A-AF52-7744B154CCD1}" destId="{7BE3C155-7179-45D1-A288-A2B0AD9795E6}" srcOrd="0" destOrd="0" presId="urn:microsoft.com/office/officeart/2005/8/layout/hierarchy3"/>
    <dgm:cxn modelId="{09DDECE1-14FE-41BE-A537-EBF3D20160EF}" type="presOf" srcId="{D8645A2B-263C-4A6E-99A6-8D76AEAF460E}" destId="{8F3F89C7-3C55-4AB3-A0AA-ED9FE66CEB7B}" srcOrd="1" destOrd="0" presId="urn:microsoft.com/office/officeart/2005/8/layout/hierarchy3"/>
    <dgm:cxn modelId="{32DE1F46-0B2D-4D50-B598-B2C126EB9AC4}" type="presOf" srcId="{A3FFE930-BE46-46B6-94D7-63EF22982003}" destId="{CC5FFF22-EA67-45DD-88D7-8BE95587E4FE}" srcOrd="0" destOrd="0" presId="urn:microsoft.com/office/officeart/2005/8/layout/hierarchy3"/>
    <dgm:cxn modelId="{F383C9A3-FC78-4079-A562-662BFE4AF777}" srcId="{403066A1-9F4F-463B-A6A5-20F6929EB81F}" destId="{1F4A9723-3BD7-43DF-A55E-8DFFC22C2538}" srcOrd="0" destOrd="0" parTransId="{12167181-0523-4068-BBE1-B2EA3F215FD2}" sibTransId="{7FFEF24F-448A-4BB4-AC2A-F35BB22B3C45}"/>
    <dgm:cxn modelId="{5B21C6D5-FF1B-4D4E-A2E2-7DE230064EDF}" type="presOf" srcId="{A592C895-FFEE-4F8B-A978-E8B829A206C4}" destId="{677960F5-5D05-462A-AAFA-5742EA8C1ED7}" srcOrd="0" destOrd="0" presId="urn:microsoft.com/office/officeart/2005/8/layout/hierarchy3"/>
    <dgm:cxn modelId="{5BC6AC9B-0235-4CBD-8335-EAEAF1A6C715}" type="presOf" srcId="{D8645A2B-263C-4A6E-99A6-8D76AEAF460E}" destId="{17993FE2-F852-4804-B898-E26094156E80}" srcOrd="0" destOrd="0" presId="urn:microsoft.com/office/officeart/2005/8/layout/hierarchy3"/>
    <dgm:cxn modelId="{A3BB03D0-4368-4FDA-A4D3-F3047372D3BB}" type="presParOf" srcId="{CC5FFF22-EA67-45DD-88D7-8BE95587E4FE}" destId="{C4C7B551-8D52-432A-B819-7BECA40FA6DE}" srcOrd="0" destOrd="0" presId="urn:microsoft.com/office/officeart/2005/8/layout/hierarchy3"/>
    <dgm:cxn modelId="{D8304066-CFCB-4B70-B0B2-2815A2FFDF15}" type="presParOf" srcId="{C4C7B551-8D52-432A-B819-7BECA40FA6DE}" destId="{6A22C366-60B2-40BE-BCC0-4AF0B7A35805}" srcOrd="0" destOrd="0" presId="urn:microsoft.com/office/officeart/2005/8/layout/hierarchy3"/>
    <dgm:cxn modelId="{38BAF4F1-5B1C-46F3-B1C4-FF929BEB6D77}" type="presParOf" srcId="{6A22C366-60B2-40BE-BCC0-4AF0B7A35805}" destId="{677960F5-5D05-462A-AAFA-5742EA8C1ED7}" srcOrd="0" destOrd="0" presId="urn:microsoft.com/office/officeart/2005/8/layout/hierarchy3"/>
    <dgm:cxn modelId="{A26E7077-BFE5-47B8-9776-CAA2828077F9}" type="presParOf" srcId="{6A22C366-60B2-40BE-BCC0-4AF0B7A35805}" destId="{44DAA89D-85FB-4230-8C97-4783256B893B}" srcOrd="1" destOrd="0" presId="urn:microsoft.com/office/officeart/2005/8/layout/hierarchy3"/>
    <dgm:cxn modelId="{8A3837AB-EB54-496A-B138-BDB70086A3BC}" type="presParOf" srcId="{C4C7B551-8D52-432A-B819-7BECA40FA6DE}" destId="{97F724DC-E8DC-41CD-9F05-F17048912734}" srcOrd="1" destOrd="0" presId="urn:microsoft.com/office/officeart/2005/8/layout/hierarchy3"/>
    <dgm:cxn modelId="{523A5F7E-2FB6-4E26-A490-A1BA175F4AB7}" type="presParOf" srcId="{97F724DC-E8DC-41CD-9F05-F17048912734}" destId="{7BE3C155-7179-45D1-A288-A2B0AD9795E6}" srcOrd="0" destOrd="0" presId="urn:microsoft.com/office/officeart/2005/8/layout/hierarchy3"/>
    <dgm:cxn modelId="{E5CAD4BB-0539-4F7E-B6E4-D8340D9E0B6C}" type="presParOf" srcId="{97F724DC-E8DC-41CD-9F05-F17048912734}" destId="{F7A44579-4D3D-4406-A858-54879E6BD7D3}" srcOrd="1" destOrd="0" presId="urn:microsoft.com/office/officeart/2005/8/layout/hierarchy3"/>
    <dgm:cxn modelId="{80C4E57E-7FA2-49B0-AE2C-829D42766363}" type="presParOf" srcId="{97F724DC-E8DC-41CD-9F05-F17048912734}" destId="{BD72B921-79D8-485A-BF32-E56DBFF47550}" srcOrd="2" destOrd="0" presId="urn:microsoft.com/office/officeart/2005/8/layout/hierarchy3"/>
    <dgm:cxn modelId="{528DA26A-16F5-4C02-8DA8-636172B6897F}" type="presParOf" srcId="{97F724DC-E8DC-41CD-9F05-F17048912734}" destId="{566B6631-A452-4970-B812-644B9B8C7972}" srcOrd="3" destOrd="0" presId="urn:microsoft.com/office/officeart/2005/8/layout/hierarchy3"/>
    <dgm:cxn modelId="{1E5C6575-1F26-420D-B044-2BC5C27F21FB}" type="presParOf" srcId="{97F724DC-E8DC-41CD-9F05-F17048912734}" destId="{AE1C344C-C116-44B4-9E39-7E1421252C6F}" srcOrd="4" destOrd="0" presId="urn:microsoft.com/office/officeart/2005/8/layout/hierarchy3"/>
    <dgm:cxn modelId="{6E239C2B-E513-4611-BC47-3F092AF4E4CF}" type="presParOf" srcId="{97F724DC-E8DC-41CD-9F05-F17048912734}" destId="{DAB220CF-DE37-49A5-8F0E-CA1C91895172}" srcOrd="5" destOrd="0" presId="urn:microsoft.com/office/officeart/2005/8/layout/hierarchy3"/>
    <dgm:cxn modelId="{089A3045-9B6F-4EAE-A986-9CE7897E3D0A}" type="presParOf" srcId="{CC5FFF22-EA67-45DD-88D7-8BE95587E4FE}" destId="{F985179F-66D2-4473-98C7-76982ACE2E35}" srcOrd="1" destOrd="0" presId="urn:microsoft.com/office/officeart/2005/8/layout/hierarchy3"/>
    <dgm:cxn modelId="{F10032F9-AEBD-4D26-9F2B-2617FDF0AC0E}" type="presParOf" srcId="{F985179F-66D2-4473-98C7-76982ACE2E35}" destId="{252FC80B-EA16-4891-A9FA-1C8D8C10AEE1}" srcOrd="0" destOrd="0" presId="urn:microsoft.com/office/officeart/2005/8/layout/hierarchy3"/>
    <dgm:cxn modelId="{BAE6286B-13A4-41A8-9860-028968C961BC}" type="presParOf" srcId="{252FC80B-EA16-4891-A9FA-1C8D8C10AEE1}" destId="{17993FE2-F852-4804-B898-E26094156E80}" srcOrd="0" destOrd="0" presId="urn:microsoft.com/office/officeart/2005/8/layout/hierarchy3"/>
    <dgm:cxn modelId="{62C22D77-036B-4B25-9569-FA566C20EC05}" type="presParOf" srcId="{252FC80B-EA16-4891-A9FA-1C8D8C10AEE1}" destId="{8F3F89C7-3C55-4AB3-A0AA-ED9FE66CEB7B}" srcOrd="1" destOrd="0" presId="urn:microsoft.com/office/officeart/2005/8/layout/hierarchy3"/>
    <dgm:cxn modelId="{12177F51-D10B-464A-A2D6-3E939478E9EA}" type="presParOf" srcId="{F985179F-66D2-4473-98C7-76982ACE2E35}" destId="{CC615BDC-AB22-4A11-A88E-8E85209B0E47}" srcOrd="1" destOrd="0" presId="urn:microsoft.com/office/officeart/2005/8/layout/hierarchy3"/>
    <dgm:cxn modelId="{061F0BBE-488D-46F8-94F1-4F1FB99255F5}" type="presParOf" srcId="{CC615BDC-AB22-4A11-A88E-8E85209B0E47}" destId="{89573C5D-DD13-425C-8104-C581D01B0F6B}" srcOrd="0" destOrd="0" presId="urn:microsoft.com/office/officeart/2005/8/layout/hierarchy3"/>
    <dgm:cxn modelId="{B94DD692-CCA9-48BC-B80A-B769E1EC1B81}" type="presParOf" srcId="{CC615BDC-AB22-4A11-A88E-8E85209B0E47}" destId="{3BB99478-72D7-42A0-AE93-6A369D1C3484}" srcOrd="1" destOrd="0" presId="urn:microsoft.com/office/officeart/2005/8/layout/hierarchy3"/>
    <dgm:cxn modelId="{8FA75DA8-900D-4491-AD97-5B4E49143B1C}" type="presParOf" srcId="{CC615BDC-AB22-4A11-A88E-8E85209B0E47}" destId="{06D364F9-FA8F-4D08-B572-E8B5886DBEE2}" srcOrd="2" destOrd="0" presId="urn:microsoft.com/office/officeart/2005/8/layout/hierarchy3"/>
    <dgm:cxn modelId="{AF15C7B0-D9A7-459C-AB3A-6853D0E02E04}" type="presParOf" srcId="{CC615BDC-AB22-4A11-A88E-8E85209B0E47}" destId="{1F4C97C1-BECF-4536-B262-54BBD42FC498}" srcOrd="3" destOrd="0" presId="urn:microsoft.com/office/officeart/2005/8/layout/hierarchy3"/>
    <dgm:cxn modelId="{CB0024D6-E535-4001-B10F-B6C15AD03049}" type="presParOf" srcId="{CC615BDC-AB22-4A11-A88E-8E85209B0E47}" destId="{EF84ED6E-EC97-4BEE-B010-7262CB74D07A}" srcOrd="4" destOrd="0" presId="urn:microsoft.com/office/officeart/2005/8/layout/hierarchy3"/>
    <dgm:cxn modelId="{36F06883-FAE7-4F63-A807-FD350719E5DD}" type="presParOf" srcId="{CC615BDC-AB22-4A11-A88E-8E85209B0E47}" destId="{51893C42-725F-4721-84E1-03DB7E29DBD0}" srcOrd="5" destOrd="0" presId="urn:microsoft.com/office/officeart/2005/8/layout/hierarchy3"/>
    <dgm:cxn modelId="{47347252-3303-4A92-8796-A31F06E19538}" type="presParOf" srcId="{CC5FFF22-EA67-45DD-88D7-8BE95587E4FE}" destId="{8BA95379-BE69-4B36-AA2F-D84B4B4E1171}" srcOrd="2" destOrd="0" presId="urn:microsoft.com/office/officeart/2005/8/layout/hierarchy3"/>
    <dgm:cxn modelId="{C59122DE-09F3-40D0-9BB8-17175FFB8BA4}" type="presParOf" srcId="{8BA95379-BE69-4B36-AA2F-D84B4B4E1171}" destId="{FB85B5CF-92B2-4C6C-93F7-59B2F58D7AE1}" srcOrd="0" destOrd="0" presId="urn:microsoft.com/office/officeart/2005/8/layout/hierarchy3"/>
    <dgm:cxn modelId="{2D3DEE85-4D1B-4F60-B908-79E8D1B275EC}" type="presParOf" srcId="{FB85B5CF-92B2-4C6C-93F7-59B2F58D7AE1}" destId="{3A1A733C-F4E6-4150-9B34-AF274BD896A8}" srcOrd="0" destOrd="0" presId="urn:microsoft.com/office/officeart/2005/8/layout/hierarchy3"/>
    <dgm:cxn modelId="{986FD2CA-75EC-4427-A2C8-806ADC0F4ED8}" type="presParOf" srcId="{FB85B5CF-92B2-4C6C-93F7-59B2F58D7AE1}" destId="{52FD0EB0-637A-42CD-B2F5-9A4A80191D87}" srcOrd="1" destOrd="0" presId="urn:microsoft.com/office/officeart/2005/8/layout/hierarchy3"/>
    <dgm:cxn modelId="{C8843C72-ED3A-48DB-B905-B60F364C64C9}" type="presParOf" srcId="{8BA95379-BE69-4B36-AA2F-D84B4B4E1171}" destId="{F3E1A8AC-600F-46A4-977B-5DC05F6128DD}" srcOrd="1" destOrd="0" presId="urn:microsoft.com/office/officeart/2005/8/layout/hierarchy3"/>
    <dgm:cxn modelId="{DE42FDAA-9B07-4626-BAF1-6856DAE7FA56}" type="presParOf" srcId="{F3E1A8AC-600F-46A4-977B-5DC05F6128DD}" destId="{D84FF87B-0C46-4327-80EC-7FDB4C664F11}" srcOrd="0" destOrd="0" presId="urn:microsoft.com/office/officeart/2005/8/layout/hierarchy3"/>
    <dgm:cxn modelId="{87314282-06C8-4BBB-8C35-50C5FA14CB45}" type="presParOf" srcId="{F3E1A8AC-600F-46A4-977B-5DC05F6128DD}" destId="{7BCAA370-CB41-4B28-9718-72F1FD271D73}" srcOrd="1" destOrd="0" presId="urn:microsoft.com/office/officeart/2005/8/layout/hierarchy3"/>
    <dgm:cxn modelId="{C72331E4-5334-425B-A0A2-5D5F97A237D9}" type="presParOf" srcId="{F3E1A8AC-600F-46A4-977B-5DC05F6128DD}" destId="{4AAA77FB-F5B6-49B5-BF93-0100F0B44778}" srcOrd="2" destOrd="0" presId="urn:microsoft.com/office/officeart/2005/8/layout/hierarchy3"/>
    <dgm:cxn modelId="{0920AFA2-9EE9-4018-8868-98B83EC1386F}" type="presParOf" srcId="{F3E1A8AC-600F-46A4-977B-5DC05F6128DD}" destId="{21D5BF87-B8C7-41E8-BD3F-44C9FC721BB8}" srcOrd="3" destOrd="0" presId="urn:microsoft.com/office/officeart/2005/8/layout/hierarchy3"/>
    <dgm:cxn modelId="{C253B324-DF9A-4C21-BCEA-D44A504390BB}" type="presParOf" srcId="{F3E1A8AC-600F-46A4-977B-5DC05F6128DD}" destId="{E818AAB3-7CC8-4CA5-8D78-C2532C249118}" srcOrd="4" destOrd="0" presId="urn:microsoft.com/office/officeart/2005/8/layout/hierarchy3"/>
    <dgm:cxn modelId="{04D205CD-B8DD-4CFD-B3E4-FF5EBD6A0FA0}" type="presParOf" srcId="{F3E1A8AC-600F-46A4-977B-5DC05F6128DD}" destId="{625737BE-771B-4997-BE70-98E16EF68434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24C634-BF82-4AC0-B297-248F86E4DE63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A4C6D1-9EFF-4081-B448-AD811345B312}">
      <dgm:prSet phldrT="[Text]" custT="1"/>
      <dgm:spPr/>
      <dgm:t>
        <a:bodyPr/>
        <a:lstStyle/>
        <a:p>
          <a:r>
            <a:rPr lang="sl-SI" sz="1700" b="1" dirty="0" smtClean="0"/>
            <a:t>WP 1</a:t>
          </a:r>
        </a:p>
        <a:p>
          <a:r>
            <a:rPr lang="sl-SI" sz="1700" b="1" dirty="0" smtClean="0"/>
            <a:t>Koordinacija in integracija</a:t>
          </a:r>
        </a:p>
        <a:p>
          <a:endParaRPr lang="en-US" sz="1700" dirty="0"/>
        </a:p>
      </dgm:t>
    </dgm:pt>
    <dgm:pt modelId="{C5A4CAE1-0F51-4C20-B879-609E7B4AFAAC}" type="parTrans" cxnId="{A5CFD04F-D4BD-4987-BAD4-DF9BA47FD49A}">
      <dgm:prSet/>
      <dgm:spPr/>
      <dgm:t>
        <a:bodyPr/>
        <a:lstStyle/>
        <a:p>
          <a:endParaRPr lang="en-US" sz="1700"/>
        </a:p>
      </dgm:t>
    </dgm:pt>
    <dgm:pt modelId="{AE1B6E75-6A4C-4BE7-B5E4-7C433BA734BA}" type="sibTrans" cxnId="{A5CFD04F-D4BD-4987-BAD4-DF9BA47FD49A}">
      <dgm:prSet/>
      <dgm:spPr/>
      <dgm:t>
        <a:bodyPr/>
        <a:lstStyle/>
        <a:p>
          <a:endParaRPr lang="en-US" sz="1700"/>
        </a:p>
      </dgm:t>
    </dgm:pt>
    <dgm:pt modelId="{E8770B1F-42EA-4545-9D23-A511FBC720A4}">
      <dgm:prSet phldrT="[Text]" custT="1"/>
      <dgm:spPr/>
      <dgm:t>
        <a:bodyPr/>
        <a:lstStyle/>
        <a:p>
          <a:r>
            <a:rPr lang="sl-SI" sz="1700" b="1" dirty="0" smtClean="0"/>
            <a:t>WP 2 </a:t>
          </a:r>
        </a:p>
        <a:p>
          <a:r>
            <a:rPr lang="sl-SI" sz="1700" b="1" dirty="0" smtClean="0"/>
            <a:t>Metodologija</a:t>
          </a:r>
          <a:endParaRPr lang="en-US" sz="1700" b="1" dirty="0"/>
        </a:p>
      </dgm:t>
    </dgm:pt>
    <dgm:pt modelId="{721632FF-710D-4363-820E-3766BFE7AE69}" type="parTrans" cxnId="{25BA8CA4-AF62-4B97-AFC1-8950AE5DD295}">
      <dgm:prSet/>
      <dgm:spPr/>
      <dgm:t>
        <a:bodyPr/>
        <a:lstStyle/>
        <a:p>
          <a:endParaRPr lang="en-US" sz="1700"/>
        </a:p>
      </dgm:t>
    </dgm:pt>
    <dgm:pt modelId="{A5AA83CC-62D7-401D-9C6A-CBC71FF6D949}" type="sibTrans" cxnId="{25BA8CA4-AF62-4B97-AFC1-8950AE5DD295}">
      <dgm:prSet/>
      <dgm:spPr/>
      <dgm:t>
        <a:bodyPr/>
        <a:lstStyle/>
        <a:p>
          <a:endParaRPr lang="en-US" sz="1700"/>
        </a:p>
      </dgm:t>
    </dgm:pt>
    <dgm:pt modelId="{C2B911CA-C935-433F-A711-14CFD0E09280}">
      <dgm:prSet phldrT="[Text]" custT="1"/>
      <dgm:spPr/>
      <dgm:t>
        <a:bodyPr/>
        <a:lstStyle/>
        <a:p>
          <a:r>
            <a:rPr lang="sl-SI" sz="1700" b="1" dirty="0" smtClean="0"/>
            <a:t>WP 3 </a:t>
          </a:r>
        </a:p>
        <a:p>
          <a:r>
            <a:rPr lang="sl-SI" sz="1700" b="1" dirty="0" smtClean="0"/>
            <a:t>IT arhitektura</a:t>
          </a:r>
          <a:endParaRPr lang="en-US" sz="1700" b="1" dirty="0"/>
        </a:p>
      </dgm:t>
    </dgm:pt>
    <dgm:pt modelId="{7D07F086-5D7E-4D46-BB9D-07CA811C319A}" type="parTrans" cxnId="{8441CFD9-90A5-45ED-A156-D66B91FED42B}">
      <dgm:prSet/>
      <dgm:spPr/>
      <dgm:t>
        <a:bodyPr/>
        <a:lstStyle/>
        <a:p>
          <a:endParaRPr lang="en-US" sz="1700"/>
        </a:p>
      </dgm:t>
    </dgm:pt>
    <dgm:pt modelId="{BFD5C703-CDF8-481E-A71D-ECF4684F9549}" type="sibTrans" cxnId="{8441CFD9-90A5-45ED-A156-D66B91FED42B}">
      <dgm:prSet/>
      <dgm:spPr/>
      <dgm:t>
        <a:bodyPr/>
        <a:lstStyle/>
        <a:p>
          <a:endParaRPr lang="en-US" sz="1700"/>
        </a:p>
      </dgm:t>
    </dgm:pt>
    <dgm:pt modelId="{D4BBA919-C5CD-43AC-9ADE-D766C8D236A9}">
      <dgm:prSet phldrT="[Text]" custT="1"/>
      <dgm:spPr/>
      <dgm:t>
        <a:bodyPr/>
        <a:lstStyle/>
        <a:p>
          <a:r>
            <a:rPr lang="sl-SI" sz="1700" b="1" dirty="0" smtClean="0"/>
            <a:t>WP 4</a:t>
          </a:r>
        </a:p>
        <a:p>
          <a:r>
            <a:rPr lang="sl-SI" sz="1700" b="1" dirty="0" smtClean="0"/>
            <a:t>Logistika</a:t>
          </a:r>
          <a:endParaRPr lang="en-US" sz="1700" b="1" dirty="0"/>
        </a:p>
      </dgm:t>
    </dgm:pt>
    <dgm:pt modelId="{41EDA36E-1944-49CA-B860-C3E95A2CBF4A}" type="parTrans" cxnId="{73DD3B78-4712-4F13-B082-96434D7DBE63}">
      <dgm:prSet/>
      <dgm:spPr/>
      <dgm:t>
        <a:bodyPr/>
        <a:lstStyle/>
        <a:p>
          <a:endParaRPr lang="en-US" sz="1700"/>
        </a:p>
      </dgm:t>
    </dgm:pt>
    <dgm:pt modelId="{CC5D5E07-8DD2-46DB-B7A0-55C8BDF76EBD}" type="sibTrans" cxnId="{73DD3B78-4712-4F13-B082-96434D7DBE63}">
      <dgm:prSet/>
      <dgm:spPr/>
      <dgm:t>
        <a:bodyPr/>
        <a:lstStyle/>
        <a:p>
          <a:endParaRPr lang="en-US" sz="1700"/>
        </a:p>
      </dgm:t>
    </dgm:pt>
    <dgm:pt modelId="{8B27410D-53EA-448B-8BBE-C94B44F2F6DC}">
      <dgm:prSet phldrT="[Text]" custT="1"/>
      <dgm:spPr/>
      <dgm:t>
        <a:bodyPr/>
        <a:lstStyle/>
        <a:p>
          <a:r>
            <a:rPr lang="sl-SI" sz="1700" dirty="0" smtClean="0"/>
            <a:t> </a:t>
          </a:r>
          <a:r>
            <a:rPr lang="sl-SI" sz="1700" b="1" dirty="0" smtClean="0"/>
            <a:t>WP 5 </a:t>
          </a:r>
        </a:p>
        <a:p>
          <a:r>
            <a:rPr lang="sl-SI" sz="1700" b="1" dirty="0" smtClean="0"/>
            <a:t>Pravni ovir</a:t>
          </a:r>
          <a:endParaRPr lang="en-US" sz="1700" b="1" dirty="0"/>
        </a:p>
      </dgm:t>
    </dgm:pt>
    <dgm:pt modelId="{35630F4D-171C-4649-9B65-F3CA11FE1564}" type="parTrans" cxnId="{31C0CD72-710A-40E2-BEC4-433358F669AE}">
      <dgm:prSet/>
      <dgm:spPr/>
      <dgm:t>
        <a:bodyPr/>
        <a:lstStyle/>
        <a:p>
          <a:endParaRPr lang="en-US" sz="1700"/>
        </a:p>
      </dgm:t>
    </dgm:pt>
    <dgm:pt modelId="{8B3B0653-4AEF-48DA-A6F0-0D812DB4504F}" type="sibTrans" cxnId="{31C0CD72-710A-40E2-BEC4-433358F669AE}">
      <dgm:prSet/>
      <dgm:spPr/>
      <dgm:t>
        <a:bodyPr/>
        <a:lstStyle/>
        <a:p>
          <a:endParaRPr lang="en-US" sz="1700"/>
        </a:p>
      </dgm:t>
    </dgm:pt>
    <dgm:pt modelId="{CEC9760A-5D9B-4A39-B622-A5BB0AA2D9A8}" type="pres">
      <dgm:prSet presAssocID="{9324C634-BF82-4AC0-B297-248F86E4DE6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787463-86B0-4459-98C8-B11D9C011EA6}" type="pres">
      <dgm:prSet presAssocID="{DDA4C6D1-9EFF-4081-B448-AD811345B312}" presName="dummy" presStyleCnt="0"/>
      <dgm:spPr/>
    </dgm:pt>
    <dgm:pt modelId="{C265E9CA-A1C7-43B0-8C9D-6607394553E6}" type="pres">
      <dgm:prSet presAssocID="{DDA4C6D1-9EFF-4081-B448-AD811345B312}" presName="node" presStyleLbl="revTx" presStyleIdx="0" presStyleCnt="5" custScaleX="116589" custRadScaleRad="105375" custRadScaleInc="36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4C7604-B3E0-47BB-B710-9E167E215FAB}" type="pres">
      <dgm:prSet presAssocID="{AE1B6E75-6A4C-4BE7-B5E4-7C433BA734BA}" presName="sibTrans" presStyleLbl="node1" presStyleIdx="0" presStyleCnt="5"/>
      <dgm:spPr/>
      <dgm:t>
        <a:bodyPr/>
        <a:lstStyle/>
        <a:p>
          <a:endParaRPr lang="en-US"/>
        </a:p>
      </dgm:t>
    </dgm:pt>
    <dgm:pt modelId="{656230C5-3976-49B5-8C8D-5C9BD1D94DAD}" type="pres">
      <dgm:prSet presAssocID="{E8770B1F-42EA-4545-9D23-A511FBC720A4}" presName="dummy" presStyleCnt="0"/>
      <dgm:spPr/>
    </dgm:pt>
    <dgm:pt modelId="{351CACC0-57E1-4989-A2AC-7E38A4AC425B}" type="pres">
      <dgm:prSet presAssocID="{E8770B1F-42EA-4545-9D23-A511FBC720A4}" presName="node" presStyleLbl="revTx" presStyleIdx="1" presStyleCnt="5" custScaleX="1259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5C383F-2B88-41CF-A4A1-DABBBE07E122}" type="pres">
      <dgm:prSet presAssocID="{A5AA83CC-62D7-401D-9C6A-CBC71FF6D949}" presName="sibTrans" presStyleLbl="node1" presStyleIdx="1" presStyleCnt="5"/>
      <dgm:spPr/>
      <dgm:t>
        <a:bodyPr/>
        <a:lstStyle/>
        <a:p>
          <a:endParaRPr lang="en-US"/>
        </a:p>
      </dgm:t>
    </dgm:pt>
    <dgm:pt modelId="{8D1175C9-1F9D-4610-810A-D265E6313104}" type="pres">
      <dgm:prSet presAssocID="{C2B911CA-C935-433F-A711-14CFD0E09280}" presName="dummy" presStyleCnt="0"/>
      <dgm:spPr/>
    </dgm:pt>
    <dgm:pt modelId="{1E7D8360-1BBC-41CE-BE62-8C33F714D872}" type="pres">
      <dgm:prSet presAssocID="{C2B911CA-C935-433F-A711-14CFD0E09280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5BB32D-EDDD-447C-8212-042EC84E7EB8}" type="pres">
      <dgm:prSet presAssocID="{BFD5C703-CDF8-481E-A71D-ECF4684F9549}" presName="sibTrans" presStyleLbl="node1" presStyleIdx="2" presStyleCnt="5"/>
      <dgm:spPr/>
      <dgm:t>
        <a:bodyPr/>
        <a:lstStyle/>
        <a:p>
          <a:endParaRPr lang="en-US"/>
        </a:p>
      </dgm:t>
    </dgm:pt>
    <dgm:pt modelId="{CAD04819-F5E1-4F77-A163-9317121AE411}" type="pres">
      <dgm:prSet presAssocID="{D4BBA919-C5CD-43AC-9ADE-D766C8D236A9}" presName="dummy" presStyleCnt="0"/>
      <dgm:spPr/>
    </dgm:pt>
    <dgm:pt modelId="{572B2410-1D5C-4B0F-B2B4-C3CA743B56AF}" type="pres">
      <dgm:prSet presAssocID="{D4BBA919-C5CD-43AC-9ADE-D766C8D236A9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190AD2-723E-486E-954F-2D543B4766EA}" type="pres">
      <dgm:prSet presAssocID="{CC5D5E07-8DD2-46DB-B7A0-55C8BDF76EBD}" presName="sibTrans" presStyleLbl="node1" presStyleIdx="3" presStyleCnt="5"/>
      <dgm:spPr/>
      <dgm:t>
        <a:bodyPr/>
        <a:lstStyle/>
        <a:p>
          <a:endParaRPr lang="en-US"/>
        </a:p>
      </dgm:t>
    </dgm:pt>
    <dgm:pt modelId="{8AFC71D2-B095-4817-9A9D-68182A7433DF}" type="pres">
      <dgm:prSet presAssocID="{8B27410D-53EA-448B-8BBE-C94B44F2F6DC}" presName="dummy" presStyleCnt="0"/>
      <dgm:spPr/>
    </dgm:pt>
    <dgm:pt modelId="{14C1D472-ABE2-413E-81A6-4C0059E00F6B}" type="pres">
      <dgm:prSet presAssocID="{8B27410D-53EA-448B-8BBE-C94B44F2F6DC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8893B-EFD5-4E2F-B33F-AEFBA9A63B77}" type="pres">
      <dgm:prSet presAssocID="{8B3B0653-4AEF-48DA-A6F0-0D812DB4504F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342C1E80-A62B-4525-AA35-DDA4C83A1C76}" type="presOf" srcId="{AE1B6E75-6A4C-4BE7-B5E4-7C433BA734BA}" destId="{F64C7604-B3E0-47BB-B710-9E167E215FAB}" srcOrd="0" destOrd="0" presId="urn:microsoft.com/office/officeart/2005/8/layout/cycle1"/>
    <dgm:cxn modelId="{994102C4-36AB-4745-BFFE-3F19618563D8}" type="presOf" srcId="{DDA4C6D1-9EFF-4081-B448-AD811345B312}" destId="{C265E9CA-A1C7-43B0-8C9D-6607394553E6}" srcOrd="0" destOrd="0" presId="urn:microsoft.com/office/officeart/2005/8/layout/cycle1"/>
    <dgm:cxn modelId="{73DD3B78-4712-4F13-B082-96434D7DBE63}" srcId="{9324C634-BF82-4AC0-B297-248F86E4DE63}" destId="{D4BBA919-C5CD-43AC-9ADE-D766C8D236A9}" srcOrd="3" destOrd="0" parTransId="{41EDA36E-1944-49CA-B860-C3E95A2CBF4A}" sibTransId="{CC5D5E07-8DD2-46DB-B7A0-55C8BDF76EBD}"/>
    <dgm:cxn modelId="{4C73184D-3021-49C9-8325-D761AC032FBE}" type="presOf" srcId="{A5AA83CC-62D7-401D-9C6A-CBC71FF6D949}" destId="{075C383F-2B88-41CF-A4A1-DABBBE07E122}" srcOrd="0" destOrd="0" presId="urn:microsoft.com/office/officeart/2005/8/layout/cycle1"/>
    <dgm:cxn modelId="{38C60D29-4AE7-4F9A-9B67-C5510CD45004}" type="presOf" srcId="{D4BBA919-C5CD-43AC-9ADE-D766C8D236A9}" destId="{572B2410-1D5C-4B0F-B2B4-C3CA743B56AF}" srcOrd="0" destOrd="0" presId="urn:microsoft.com/office/officeart/2005/8/layout/cycle1"/>
    <dgm:cxn modelId="{BAA2885F-62FC-473C-856E-B5E3CB3795A1}" type="presOf" srcId="{8B3B0653-4AEF-48DA-A6F0-0D812DB4504F}" destId="{4078893B-EFD5-4E2F-B33F-AEFBA9A63B77}" srcOrd="0" destOrd="0" presId="urn:microsoft.com/office/officeart/2005/8/layout/cycle1"/>
    <dgm:cxn modelId="{F26DCEA9-8293-41A9-BEBA-2D7B97CED486}" type="presOf" srcId="{CC5D5E07-8DD2-46DB-B7A0-55C8BDF76EBD}" destId="{3F190AD2-723E-486E-954F-2D543B4766EA}" srcOrd="0" destOrd="0" presId="urn:microsoft.com/office/officeart/2005/8/layout/cycle1"/>
    <dgm:cxn modelId="{D52BCCF5-5143-438B-AE59-EE1F1F9D3F2A}" type="presOf" srcId="{8B27410D-53EA-448B-8BBE-C94B44F2F6DC}" destId="{14C1D472-ABE2-413E-81A6-4C0059E00F6B}" srcOrd="0" destOrd="0" presId="urn:microsoft.com/office/officeart/2005/8/layout/cycle1"/>
    <dgm:cxn modelId="{A5CFD04F-D4BD-4987-BAD4-DF9BA47FD49A}" srcId="{9324C634-BF82-4AC0-B297-248F86E4DE63}" destId="{DDA4C6D1-9EFF-4081-B448-AD811345B312}" srcOrd="0" destOrd="0" parTransId="{C5A4CAE1-0F51-4C20-B879-609E7B4AFAAC}" sibTransId="{AE1B6E75-6A4C-4BE7-B5E4-7C433BA734BA}"/>
    <dgm:cxn modelId="{25BA8CA4-AF62-4B97-AFC1-8950AE5DD295}" srcId="{9324C634-BF82-4AC0-B297-248F86E4DE63}" destId="{E8770B1F-42EA-4545-9D23-A511FBC720A4}" srcOrd="1" destOrd="0" parTransId="{721632FF-710D-4363-820E-3766BFE7AE69}" sibTransId="{A5AA83CC-62D7-401D-9C6A-CBC71FF6D949}"/>
    <dgm:cxn modelId="{321BF655-8057-4590-B366-9D4D0A2756FD}" type="presOf" srcId="{C2B911CA-C935-433F-A711-14CFD0E09280}" destId="{1E7D8360-1BBC-41CE-BE62-8C33F714D872}" srcOrd="0" destOrd="0" presId="urn:microsoft.com/office/officeart/2005/8/layout/cycle1"/>
    <dgm:cxn modelId="{9E7F71F5-3A15-43BB-B0A0-FC492E240E25}" type="presOf" srcId="{BFD5C703-CDF8-481E-A71D-ECF4684F9549}" destId="{715BB32D-EDDD-447C-8212-042EC84E7EB8}" srcOrd="0" destOrd="0" presId="urn:microsoft.com/office/officeart/2005/8/layout/cycle1"/>
    <dgm:cxn modelId="{31C0CD72-710A-40E2-BEC4-433358F669AE}" srcId="{9324C634-BF82-4AC0-B297-248F86E4DE63}" destId="{8B27410D-53EA-448B-8BBE-C94B44F2F6DC}" srcOrd="4" destOrd="0" parTransId="{35630F4D-171C-4649-9B65-F3CA11FE1564}" sibTransId="{8B3B0653-4AEF-48DA-A6F0-0D812DB4504F}"/>
    <dgm:cxn modelId="{519780FB-0B3F-4B2C-A905-62AD4320EB04}" type="presOf" srcId="{E8770B1F-42EA-4545-9D23-A511FBC720A4}" destId="{351CACC0-57E1-4989-A2AC-7E38A4AC425B}" srcOrd="0" destOrd="0" presId="urn:microsoft.com/office/officeart/2005/8/layout/cycle1"/>
    <dgm:cxn modelId="{8441CFD9-90A5-45ED-A156-D66B91FED42B}" srcId="{9324C634-BF82-4AC0-B297-248F86E4DE63}" destId="{C2B911CA-C935-433F-A711-14CFD0E09280}" srcOrd="2" destOrd="0" parTransId="{7D07F086-5D7E-4D46-BB9D-07CA811C319A}" sibTransId="{BFD5C703-CDF8-481E-A71D-ECF4684F9549}"/>
    <dgm:cxn modelId="{AA94827A-7B98-483E-8807-64A76785E1C3}" type="presOf" srcId="{9324C634-BF82-4AC0-B297-248F86E4DE63}" destId="{CEC9760A-5D9B-4A39-B622-A5BB0AA2D9A8}" srcOrd="0" destOrd="0" presId="urn:microsoft.com/office/officeart/2005/8/layout/cycle1"/>
    <dgm:cxn modelId="{BD44376A-3825-4CE6-8412-4E8B1AEAEFCD}" type="presParOf" srcId="{CEC9760A-5D9B-4A39-B622-A5BB0AA2D9A8}" destId="{C7787463-86B0-4459-98C8-B11D9C011EA6}" srcOrd="0" destOrd="0" presId="urn:microsoft.com/office/officeart/2005/8/layout/cycle1"/>
    <dgm:cxn modelId="{2F46A85F-9309-4A2D-AE76-D9041F01A9EF}" type="presParOf" srcId="{CEC9760A-5D9B-4A39-B622-A5BB0AA2D9A8}" destId="{C265E9CA-A1C7-43B0-8C9D-6607394553E6}" srcOrd="1" destOrd="0" presId="urn:microsoft.com/office/officeart/2005/8/layout/cycle1"/>
    <dgm:cxn modelId="{E966E0D3-4CAE-4E35-AA44-88DB03432B11}" type="presParOf" srcId="{CEC9760A-5D9B-4A39-B622-A5BB0AA2D9A8}" destId="{F64C7604-B3E0-47BB-B710-9E167E215FAB}" srcOrd="2" destOrd="0" presId="urn:microsoft.com/office/officeart/2005/8/layout/cycle1"/>
    <dgm:cxn modelId="{3B4D1D58-CD67-4640-BE1B-4DBFB777435F}" type="presParOf" srcId="{CEC9760A-5D9B-4A39-B622-A5BB0AA2D9A8}" destId="{656230C5-3976-49B5-8C8D-5C9BD1D94DAD}" srcOrd="3" destOrd="0" presId="urn:microsoft.com/office/officeart/2005/8/layout/cycle1"/>
    <dgm:cxn modelId="{FD3CFBB2-B912-4E03-9899-CCBEC2F2FBA1}" type="presParOf" srcId="{CEC9760A-5D9B-4A39-B622-A5BB0AA2D9A8}" destId="{351CACC0-57E1-4989-A2AC-7E38A4AC425B}" srcOrd="4" destOrd="0" presId="urn:microsoft.com/office/officeart/2005/8/layout/cycle1"/>
    <dgm:cxn modelId="{65DCF3F5-F32F-4889-8359-7080F8AD41AE}" type="presParOf" srcId="{CEC9760A-5D9B-4A39-B622-A5BB0AA2D9A8}" destId="{075C383F-2B88-41CF-A4A1-DABBBE07E122}" srcOrd="5" destOrd="0" presId="urn:microsoft.com/office/officeart/2005/8/layout/cycle1"/>
    <dgm:cxn modelId="{E4F9F75C-BB09-4562-A144-D2D4A5AEB9DF}" type="presParOf" srcId="{CEC9760A-5D9B-4A39-B622-A5BB0AA2D9A8}" destId="{8D1175C9-1F9D-4610-810A-D265E6313104}" srcOrd="6" destOrd="0" presId="urn:microsoft.com/office/officeart/2005/8/layout/cycle1"/>
    <dgm:cxn modelId="{34278B98-34E3-4824-A390-01833EB954B4}" type="presParOf" srcId="{CEC9760A-5D9B-4A39-B622-A5BB0AA2D9A8}" destId="{1E7D8360-1BBC-41CE-BE62-8C33F714D872}" srcOrd="7" destOrd="0" presId="urn:microsoft.com/office/officeart/2005/8/layout/cycle1"/>
    <dgm:cxn modelId="{7715FF09-8E1F-468D-A55E-AA3FAC736942}" type="presParOf" srcId="{CEC9760A-5D9B-4A39-B622-A5BB0AA2D9A8}" destId="{715BB32D-EDDD-447C-8212-042EC84E7EB8}" srcOrd="8" destOrd="0" presId="urn:microsoft.com/office/officeart/2005/8/layout/cycle1"/>
    <dgm:cxn modelId="{41BD7790-54AE-46DE-8011-0E4266F3525D}" type="presParOf" srcId="{CEC9760A-5D9B-4A39-B622-A5BB0AA2D9A8}" destId="{CAD04819-F5E1-4F77-A163-9317121AE411}" srcOrd="9" destOrd="0" presId="urn:microsoft.com/office/officeart/2005/8/layout/cycle1"/>
    <dgm:cxn modelId="{3EF2439D-68D1-4028-8ECF-2209158AA55D}" type="presParOf" srcId="{CEC9760A-5D9B-4A39-B622-A5BB0AA2D9A8}" destId="{572B2410-1D5C-4B0F-B2B4-C3CA743B56AF}" srcOrd="10" destOrd="0" presId="urn:microsoft.com/office/officeart/2005/8/layout/cycle1"/>
    <dgm:cxn modelId="{FF9FB818-6BEC-4DCD-B36C-9F14F5C356B4}" type="presParOf" srcId="{CEC9760A-5D9B-4A39-B622-A5BB0AA2D9A8}" destId="{3F190AD2-723E-486E-954F-2D543B4766EA}" srcOrd="11" destOrd="0" presId="urn:microsoft.com/office/officeart/2005/8/layout/cycle1"/>
    <dgm:cxn modelId="{44DEF560-3C7E-4DC1-A52C-3DA943B6761C}" type="presParOf" srcId="{CEC9760A-5D9B-4A39-B622-A5BB0AA2D9A8}" destId="{8AFC71D2-B095-4817-9A9D-68182A7433DF}" srcOrd="12" destOrd="0" presId="urn:microsoft.com/office/officeart/2005/8/layout/cycle1"/>
    <dgm:cxn modelId="{61A768E4-D9F9-4E55-9858-4D488456CD0C}" type="presParOf" srcId="{CEC9760A-5D9B-4A39-B622-A5BB0AA2D9A8}" destId="{14C1D472-ABE2-413E-81A6-4C0059E00F6B}" srcOrd="13" destOrd="0" presId="urn:microsoft.com/office/officeart/2005/8/layout/cycle1"/>
    <dgm:cxn modelId="{203AF2CF-4A5A-43F6-B396-0BCB56D07746}" type="presParOf" srcId="{CEC9760A-5D9B-4A39-B622-A5BB0AA2D9A8}" destId="{4078893B-EFD5-4E2F-B33F-AEFBA9A63B77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7960F5-5D05-462A-AAFA-5742EA8C1ED7}">
      <dsp:nvSpPr>
        <dsp:cNvPr id="0" name=""/>
        <dsp:cNvSpPr/>
      </dsp:nvSpPr>
      <dsp:spPr>
        <a:xfrm>
          <a:off x="164042" y="11377"/>
          <a:ext cx="2246312" cy="11231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dirty="0" smtClean="0"/>
            <a:t>ISTAT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dirty="0" smtClean="0"/>
            <a:t>stopnje sodelovanja</a:t>
          </a:r>
          <a:endParaRPr lang="en-US" sz="2000" b="1" kern="1200" dirty="0"/>
        </a:p>
      </dsp:txBody>
      <dsp:txXfrm>
        <a:off x="196938" y="44273"/>
        <a:ext cx="2180520" cy="1057364"/>
      </dsp:txXfrm>
    </dsp:sp>
    <dsp:sp modelId="{7BE3C155-7179-45D1-A288-A2B0AD9795E6}">
      <dsp:nvSpPr>
        <dsp:cNvPr id="0" name=""/>
        <dsp:cNvSpPr/>
      </dsp:nvSpPr>
      <dsp:spPr>
        <a:xfrm>
          <a:off x="388673" y="1134533"/>
          <a:ext cx="193542" cy="831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1393"/>
              </a:lnTo>
              <a:lnTo>
                <a:pt x="193542" y="8313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A44579-4D3D-4406-A858-54879E6BD7D3}">
      <dsp:nvSpPr>
        <dsp:cNvPr id="0" name=""/>
        <dsp:cNvSpPr/>
      </dsp:nvSpPr>
      <dsp:spPr>
        <a:xfrm>
          <a:off x="582215" y="1404349"/>
          <a:ext cx="1797050" cy="11231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PAP z anketarjem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68 %</a:t>
          </a:r>
          <a:endParaRPr lang="en-US" sz="1600" kern="1200" dirty="0"/>
        </a:p>
      </dsp:txBody>
      <dsp:txXfrm>
        <a:off x="615111" y="1437245"/>
        <a:ext cx="1731258" cy="1057364"/>
      </dsp:txXfrm>
    </dsp:sp>
    <dsp:sp modelId="{BD72B921-79D8-485A-BF32-E56DBFF47550}">
      <dsp:nvSpPr>
        <dsp:cNvPr id="0" name=""/>
        <dsp:cNvSpPr/>
      </dsp:nvSpPr>
      <dsp:spPr>
        <a:xfrm>
          <a:off x="388673" y="1134533"/>
          <a:ext cx="193542" cy="22353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5339"/>
              </a:lnTo>
              <a:lnTo>
                <a:pt x="193542" y="22353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6B6631-A452-4970-B812-644B9B8C7972}">
      <dsp:nvSpPr>
        <dsp:cNvPr id="0" name=""/>
        <dsp:cNvSpPr/>
      </dsp:nvSpPr>
      <dsp:spPr>
        <a:xfrm>
          <a:off x="582215" y="2808294"/>
          <a:ext cx="1797050" cy="11231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WEB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23 %</a:t>
          </a:r>
          <a:endParaRPr lang="en-US" sz="1600" kern="1200" dirty="0"/>
        </a:p>
      </dsp:txBody>
      <dsp:txXfrm>
        <a:off x="615111" y="2841190"/>
        <a:ext cx="1731258" cy="1057364"/>
      </dsp:txXfrm>
    </dsp:sp>
    <dsp:sp modelId="{AE1C344C-C116-44B4-9E39-7E1421252C6F}">
      <dsp:nvSpPr>
        <dsp:cNvPr id="0" name=""/>
        <dsp:cNvSpPr/>
      </dsp:nvSpPr>
      <dsp:spPr>
        <a:xfrm>
          <a:off x="388673" y="1134533"/>
          <a:ext cx="193542" cy="3680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0717"/>
              </a:lnTo>
              <a:lnTo>
                <a:pt x="193542" y="36807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B220CF-DE37-49A5-8F0E-CA1C91895172}">
      <dsp:nvSpPr>
        <dsp:cNvPr id="0" name=""/>
        <dsp:cNvSpPr/>
      </dsp:nvSpPr>
      <dsp:spPr>
        <a:xfrm>
          <a:off x="582215" y="4212240"/>
          <a:ext cx="1980097" cy="1206022"/>
        </a:xfrm>
        <a:prstGeom prst="wav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kern="1200" dirty="0" smtClean="0"/>
            <a:t>PAP z anketarjem in </a:t>
          </a:r>
          <a:r>
            <a:rPr lang="sl-SI" sz="1400" kern="1200" dirty="0" smtClean="0">
              <a:solidFill>
                <a:schemeClr val="bg1"/>
              </a:solidFill>
            </a:rPr>
            <a:t>»</a:t>
          </a:r>
          <a:r>
            <a:rPr lang="sl-SI" sz="1400" kern="1200" dirty="0" smtClean="0"/>
            <a:t>pametni</a:t>
          </a:r>
          <a:r>
            <a:rPr lang="sl-SI" sz="1400" kern="1200" dirty="0" smtClean="0">
              <a:solidFill>
                <a:schemeClr val="bg1"/>
              </a:solidFill>
            </a:rPr>
            <a:t>«</a:t>
          </a:r>
          <a:r>
            <a:rPr lang="sl-SI" sz="1400" kern="1200" dirty="0" smtClean="0"/>
            <a:t> WEB </a:t>
          </a:r>
          <a:r>
            <a:rPr lang="sl-SI" sz="1400" kern="1200" dirty="0" err="1" smtClean="0"/>
            <a:t>vpr</a:t>
          </a:r>
          <a:r>
            <a:rPr lang="sl-SI" sz="1400" kern="1200" dirty="0" smtClean="0"/>
            <a:t>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kern="1200" dirty="0" smtClean="0"/>
            <a:t>23 %</a:t>
          </a:r>
          <a:endParaRPr lang="en-US" sz="1400" kern="1200" dirty="0"/>
        </a:p>
      </dsp:txBody>
      <dsp:txXfrm>
        <a:off x="582215" y="4513746"/>
        <a:ext cx="1980097" cy="603011"/>
      </dsp:txXfrm>
    </dsp:sp>
    <dsp:sp modelId="{17993FE2-F852-4804-B898-E26094156E80}">
      <dsp:nvSpPr>
        <dsp:cNvPr id="0" name=""/>
        <dsp:cNvSpPr/>
      </dsp:nvSpPr>
      <dsp:spPr>
        <a:xfrm>
          <a:off x="2940843" y="404"/>
          <a:ext cx="2246312" cy="11231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dirty="0" smtClean="0"/>
            <a:t>CBS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dirty="0" smtClean="0"/>
            <a:t>stopnje sodelovanja</a:t>
          </a:r>
          <a:endParaRPr lang="en-US" sz="2000" b="1" kern="1200" dirty="0"/>
        </a:p>
      </dsp:txBody>
      <dsp:txXfrm>
        <a:off x="2973739" y="33300"/>
        <a:ext cx="2180520" cy="1057364"/>
      </dsp:txXfrm>
    </dsp:sp>
    <dsp:sp modelId="{89573C5D-DD13-425C-8104-C581D01B0F6B}">
      <dsp:nvSpPr>
        <dsp:cNvPr id="0" name=""/>
        <dsp:cNvSpPr/>
      </dsp:nvSpPr>
      <dsp:spPr>
        <a:xfrm>
          <a:off x="3165475" y="1123560"/>
          <a:ext cx="224631" cy="842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2367"/>
              </a:lnTo>
              <a:lnTo>
                <a:pt x="224631" y="8423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B99478-72D7-42A0-AE93-6A369D1C3484}">
      <dsp:nvSpPr>
        <dsp:cNvPr id="0" name=""/>
        <dsp:cNvSpPr/>
      </dsp:nvSpPr>
      <dsp:spPr>
        <a:xfrm>
          <a:off x="3390106" y="1404349"/>
          <a:ext cx="1797050" cy="11231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PAP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23 %</a:t>
          </a:r>
          <a:endParaRPr lang="en-US" sz="1600" kern="1200" dirty="0"/>
        </a:p>
      </dsp:txBody>
      <dsp:txXfrm>
        <a:off x="3423002" y="1437245"/>
        <a:ext cx="1731258" cy="1057364"/>
      </dsp:txXfrm>
    </dsp:sp>
    <dsp:sp modelId="{06D364F9-FA8F-4D08-B572-E8B5886DBEE2}">
      <dsp:nvSpPr>
        <dsp:cNvPr id="0" name=""/>
        <dsp:cNvSpPr/>
      </dsp:nvSpPr>
      <dsp:spPr>
        <a:xfrm>
          <a:off x="3165475" y="1123560"/>
          <a:ext cx="224631" cy="2246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6312"/>
              </a:lnTo>
              <a:lnTo>
                <a:pt x="224631" y="22463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4C97C1-BECF-4536-B262-54BBD42FC498}">
      <dsp:nvSpPr>
        <dsp:cNvPr id="0" name=""/>
        <dsp:cNvSpPr/>
      </dsp:nvSpPr>
      <dsp:spPr>
        <a:xfrm>
          <a:off x="3390106" y="2808294"/>
          <a:ext cx="1797050" cy="11231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WEB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18 %</a:t>
          </a:r>
          <a:endParaRPr lang="en-US" sz="1600" kern="1200" dirty="0"/>
        </a:p>
      </dsp:txBody>
      <dsp:txXfrm>
        <a:off x="3423002" y="2841190"/>
        <a:ext cx="1731258" cy="1057364"/>
      </dsp:txXfrm>
    </dsp:sp>
    <dsp:sp modelId="{EF84ED6E-EC97-4BEE-B010-7262CB74D07A}">
      <dsp:nvSpPr>
        <dsp:cNvPr id="0" name=""/>
        <dsp:cNvSpPr/>
      </dsp:nvSpPr>
      <dsp:spPr>
        <a:xfrm>
          <a:off x="3165475" y="1123560"/>
          <a:ext cx="224631" cy="36502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0257"/>
              </a:lnTo>
              <a:lnTo>
                <a:pt x="224631" y="36502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893C42-725F-4721-84E1-03DB7E29DBD0}">
      <dsp:nvSpPr>
        <dsp:cNvPr id="0" name=""/>
        <dsp:cNvSpPr/>
      </dsp:nvSpPr>
      <dsp:spPr>
        <a:xfrm>
          <a:off x="3390106" y="4212240"/>
          <a:ext cx="1797050" cy="1123156"/>
        </a:xfrm>
        <a:prstGeom prst="wav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kern="1200" dirty="0" smtClean="0"/>
            <a:t>PAP in </a:t>
          </a:r>
          <a:r>
            <a:rPr lang="sl-SI" sz="1400" kern="1200" dirty="0" smtClean="0">
              <a:solidFill>
                <a:schemeClr val="bg1"/>
              </a:solidFill>
            </a:rPr>
            <a:t>»</a:t>
          </a:r>
          <a:r>
            <a:rPr lang="sl-SI" sz="1400" kern="1200" dirty="0" smtClean="0"/>
            <a:t>pametni</a:t>
          </a:r>
          <a:r>
            <a:rPr lang="sl-SI" sz="1400" kern="1200" dirty="0" smtClean="0">
              <a:solidFill>
                <a:schemeClr val="bg1"/>
              </a:solidFill>
            </a:rPr>
            <a:t>«</a:t>
          </a:r>
          <a:r>
            <a:rPr lang="sl-SI" sz="1400" kern="1200" dirty="0" smtClean="0"/>
            <a:t>   WEB </a:t>
          </a:r>
          <a:r>
            <a:rPr lang="sl-SI" sz="1400" kern="1200" dirty="0" err="1" smtClean="0"/>
            <a:t>vpr</a:t>
          </a:r>
          <a:r>
            <a:rPr lang="sl-SI" sz="1400" kern="1200" dirty="0" smtClean="0"/>
            <a:t>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kern="1200" dirty="0" smtClean="0"/>
            <a:t>13 %</a:t>
          </a:r>
          <a:endParaRPr lang="en-US" sz="1400" kern="1200" dirty="0"/>
        </a:p>
      </dsp:txBody>
      <dsp:txXfrm>
        <a:off x="3390106" y="4493029"/>
        <a:ext cx="1797050" cy="561578"/>
      </dsp:txXfrm>
    </dsp:sp>
    <dsp:sp modelId="{3A1A733C-F4E6-4150-9B34-AF274BD896A8}">
      <dsp:nvSpPr>
        <dsp:cNvPr id="0" name=""/>
        <dsp:cNvSpPr/>
      </dsp:nvSpPr>
      <dsp:spPr>
        <a:xfrm>
          <a:off x="5748734" y="404"/>
          <a:ext cx="2246312" cy="11231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dirty="0" smtClean="0"/>
            <a:t>SURS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dirty="0" smtClean="0"/>
            <a:t> stopnje sodelovanja</a:t>
          </a:r>
          <a:endParaRPr lang="en-US" sz="2000" b="1" kern="1200" dirty="0"/>
        </a:p>
      </dsp:txBody>
      <dsp:txXfrm>
        <a:off x="5781630" y="33300"/>
        <a:ext cx="2180520" cy="1057364"/>
      </dsp:txXfrm>
    </dsp:sp>
    <dsp:sp modelId="{D84FF87B-0C46-4327-80EC-7FDB4C664F11}">
      <dsp:nvSpPr>
        <dsp:cNvPr id="0" name=""/>
        <dsp:cNvSpPr/>
      </dsp:nvSpPr>
      <dsp:spPr>
        <a:xfrm>
          <a:off x="5973365" y="1123560"/>
          <a:ext cx="170360" cy="879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9431"/>
              </a:lnTo>
              <a:lnTo>
                <a:pt x="170360" y="8794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CAA370-CB41-4B28-9718-72F1FD271D73}">
      <dsp:nvSpPr>
        <dsp:cNvPr id="0" name=""/>
        <dsp:cNvSpPr/>
      </dsp:nvSpPr>
      <dsp:spPr>
        <a:xfrm>
          <a:off x="6143725" y="1441413"/>
          <a:ext cx="1797050" cy="11231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PAP </a:t>
          </a:r>
          <a:r>
            <a:rPr lang="sl-SI" sz="1600" i="1" kern="1200" dirty="0" smtClean="0"/>
            <a:t>+ </a:t>
          </a:r>
          <a:r>
            <a:rPr lang="sl-SI" sz="1600" i="1" kern="1200" dirty="0" err="1" smtClean="0"/>
            <a:t>follow</a:t>
          </a:r>
          <a:r>
            <a:rPr lang="sl-SI" sz="1600" i="1" kern="1200" dirty="0" smtClean="0"/>
            <a:t> up CAPI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50 % </a:t>
          </a:r>
          <a:endParaRPr lang="en-US" sz="1600" kern="1200" dirty="0"/>
        </a:p>
      </dsp:txBody>
      <dsp:txXfrm>
        <a:off x="6176621" y="1474309"/>
        <a:ext cx="1731258" cy="1057364"/>
      </dsp:txXfrm>
    </dsp:sp>
    <dsp:sp modelId="{4AAA77FB-F5B6-49B5-BF93-0100F0B44778}">
      <dsp:nvSpPr>
        <dsp:cNvPr id="0" name=""/>
        <dsp:cNvSpPr/>
      </dsp:nvSpPr>
      <dsp:spPr>
        <a:xfrm>
          <a:off x="5973365" y="1123560"/>
          <a:ext cx="224631" cy="2246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6312"/>
              </a:lnTo>
              <a:lnTo>
                <a:pt x="224631" y="22463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D5BF87-B8C7-41E8-BD3F-44C9FC721BB8}">
      <dsp:nvSpPr>
        <dsp:cNvPr id="0" name=""/>
        <dsp:cNvSpPr/>
      </dsp:nvSpPr>
      <dsp:spPr>
        <a:xfrm>
          <a:off x="6197996" y="2808294"/>
          <a:ext cx="1797050" cy="11231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WEB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17 %</a:t>
          </a:r>
          <a:endParaRPr lang="en-US" sz="1600" kern="1200" dirty="0"/>
        </a:p>
      </dsp:txBody>
      <dsp:txXfrm>
        <a:off x="6230892" y="2841190"/>
        <a:ext cx="1731258" cy="1057364"/>
      </dsp:txXfrm>
    </dsp:sp>
    <dsp:sp modelId="{E818AAB3-7CC8-4CA5-8D78-C2532C249118}">
      <dsp:nvSpPr>
        <dsp:cNvPr id="0" name=""/>
        <dsp:cNvSpPr/>
      </dsp:nvSpPr>
      <dsp:spPr>
        <a:xfrm>
          <a:off x="5973365" y="1123560"/>
          <a:ext cx="224631" cy="36502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0257"/>
              </a:lnTo>
              <a:lnTo>
                <a:pt x="224631" y="36502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5737BE-771B-4997-BE70-98E16EF68434}">
      <dsp:nvSpPr>
        <dsp:cNvPr id="0" name=""/>
        <dsp:cNvSpPr/>
      </dsp:nvSpPr>
      <dsp:spPr>
        <a:xfrm>
          <a:off x="6197996" y="4212240"/>
          <a:ext cx="1797050" cy="1123156"/>
        </a:xfrm>
        <a:prstGeom prst="wav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kern="1200" dirty="0" smtClean="0"/>
            <a:t>PAP/CAPI in </a:t>
          </a:r>
          <a:r>
            <a:rPr lang="sl-SI" sz="1400" kern="1200" dirty="0" smtClean="0">
              <a:solidFill>
                <a:schemeClr val="bg1"/>
              </a:solidFill>
            </a:rPr>
            <a:t>»</a:t>
          </a:r>
          <a:r>
            <a:rPr lang="sl-SI" sz="1400" kern="1200" dirty="0" smtClean="0"/>
            <a:t>pametni</a:t>
          </a:r>
          <a:r>
            <a:rPr lang="sl-SI" sz="1400" kern="1200" dirty="0" smtClean="0">
              <a:solidFill>
                <a:schemeClr val="bg1"/>
              </a:solidFill>
            </a:rPr>
            <a:t>« </a:t>
          </a:r>
          <a:r>
            <a:rPr lang="sl-SI" sz="1400" kern="1200" dirty="0" smtClean="0"/>
            <a:t>WEB </a:t>
          </a:r>
          <a:r>
            <a:rPr lang="sl-SI" sz="1400" kern="1200" dirty="0" err="1" smtClean="0"/>
            <a:t>vpr</a:t>
          </a:r>
          <a:r>
            <a:rPr lang="sl-SI" sz="1400" kern="1200" dirty="0" smtClean="0"/>
            <a:t>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kern="1200" dirty="0" smtClean="0"/>
            <a:t>16 %</a:t>
          </a:r>
          <a:endParaRPr lang="en-US" sz="1400" kern="1200" dirty="0"/>
        </a:p>
      </dsp:txBody>
      <dsp:txXfrm>
        <a:off x="6197996" y="4493029"/>
        <a:ext cx="1797050" cy="5615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65E9CA-A1C7-43B0-8C9D-6607394553E6}">
      <dsp:nvSpPr>
        <dsp:cNvPr id="0" name=""/>
        <dsp:cNvSpPr/>
      </dsp:nvSpPr>
      <dsp:spPr>
        <a:xfrm>
          <a:off x="4146827" y="0"/>
          <a:ext cx="1469799" cy="1260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b="1" kern="1200" dirty="0" smtClean="0"/>
            <a:t>WP 1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b="1" kern="1200" dirty="0" smtClean="0"/>
            <a:t>Koordinacija in integracija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4146827" y="0"/>
        <a:ext cx="1469799" cy="1260667"/>
      </dsp:txXfrm>
    </dsp:sp>
    <dsp:sp modelId="{F64C7604-B3E0-47BB-B710-9E167E215FAB}">
      <dsp:nvSpPr>
        <dsp:cNvPr id="0" name=""/>
        <dsp:cNvSpPr/>
      </dsp:nvSpPr>
      <dsp:spPr>
        <a:xfrm>
          <a:off x="1197604" y="-164999"/>
          <a:ext cx="4729770" cy="4729770"/>
        </a:xfrm>
        <a:prstGeom prst="circularArrow">
          <a:avLst>
            <a:gd name="adj1" fmla="val 5198"/>
            <a:gd name="adj2" fmla="val 335720"/>
            <a:gd name="adj3" fmla="val 21566037"/>
            <a:gd name="adj4" fmla="val 20004798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1CACC0-57E1-4989-A2AC-7E38A4AC425B}">
      <dsp:nvSpPr>
        <dsp:cNvPr id="0" name=""/>
        <dsp:cNvSpPr/>
      </dsp:nvSpPr>
      <dsp:spPr>
        <a:xfrm>
          <a:off x="4756183" y="2383856"/>
          <a:ext cx="1588327" cy="1260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b="1" kern="1200" dirty="0" smtClean="0"/>
            <a:t>WP 2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b="1" kern="1200" dirty="0" smtClean="0"/>
            <a:t>Metodologija</a:t>
          </a:r>
          <a:endParaRPr lang="en-US" sz="1700" b="1" kern="1200" dirty="0"/>
        </a:p>
      </dsp:txBody>
      <dsp:txXfrm>
        <a:off x="4756183" y="2383856"/>
        <a:ext cx="1588327" cy="1260667"/>
      </dsp:txXfrm>
    </dsp:sp>
    <dsp:sp modelId="{075C383F-2B88-41CF-A4A1-DABBBE07E122}">
      <dsp:nvSpPr>
        <dsp:cNvPr id="0" name=""/>
        <dsp:cNvSpPr/>
      </dsp:nvSpPr>
      <dsp:spPr>
        <a:xfrm>
          <a:off x="1189603" y="810"/>
          <a:ext cx="4729770" cy="4729770"/>
        </a:xfrm>
        <a:prstGeom prst="circularArrow">
          <a:avLst>
            <a:gd name="adj1" fmla="val 5198"/>
            <a:gd name="adj2" fmla="val 335720"/>
            <a:gd name="adj3" fmla="val 4015514"/>
            <a:gd name="adj4" fmla="val 2252684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7D8360-1BBC-41CE-BE62-8C33F714D872}">
      <dsp:nvSpPr>
        <dsp:cNvPr id="0" name=""/>
        <dsp:cNvSpPr/>
      </dsp:nvSpPr>
      <dsp:spPr>
        <a:xfrm>
          <a:off x="2924155" y="3833931"/>
          <a:ext cx="1260667" cy="1260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b="1" kern="1200" dirty="0" smtClean="0"/>
            <a:t>WP 3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b="1" kern="1200" dirty="0" smtClean="0"/>
            <a:t>IT arhitektura</a:t>
          </a:r>
          <a:endParaRPr lang="en-US" sz="1700" b="1" kern="1200" dirty="0"/>
        </a:p>
      </dsp:txBody>
      <dsp:txXfrm>
        <a:off x="2924155" y="3833931"/>
        <a:ext cx="1260667" cy="1260667"/>
      </dsp:txXfrm>
    </dsp:sp>
    <dsp:sp modelId="{715BB32D-EDDD-447C-8212-042EC84E7EB8}">
      <dsp:nvSpPr>
        <dsp:cNvPr id="0" name=""/>
        <dsp:cNvSpPr/>
      </dsp:nvSpPr>
      <dsp:spPr>
        <a:xfrm>
          <a:off x="1189603" y="810"/>
          <a:ext cx="4729770" cy="4729770"/>
        </a:xfrm>
        <a:prstGeom prst="circularArrow">
          <a:avLst>
            <a:gd name="adj1" fmla="val 5198"/>
            <a:gd name="adj2" fmla="val 335720"/>
            <a:gd name="adj3" fmla="val 8211597"/>
            <a:gd name="adj4" fmla="val 6448766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2B2410-1D5C-4B0F-B2B4-C3CA743B56AF}">
      <dsp:nvSpPr>
        <dsp:cNvPr id="0" name=""/>
        <dsp:cNvSpPr/>
      </dsp:nvSpPr>
      <dsp:spPr>
        <a:xfrm>
          <a:off x="928297" y="2383856"/>
          <a:ext cx="1260667" cy="1260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b="1" kern="1200" dirty="0" smtClean="0"/>
            <a:t>WP 4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b="1" kern="1200" dirty="0" smtClean="0"/>
            <a:t>Logistika</a:t>
          </a:r>
          <a:endParaRPr lang="en-US" sz="1700" b="1" kern="1200" dirty="0"/>
        </a:p>
      </dsp:txBody>
      <dsp:txXfrm>
        <a:off x="928297" y="2383856"/>
        <a:ext cx="1260667" cy="1260667"/>
      </dsp:txXfrm>
    </dsp:sp>
    <dsp:sp modelId="{3F190AD2-723E-486E-954F-2D543B4766EA}">
      <dsp:nvSpPr>
        <dsp:cNvPr id="0" name=""/>
        <dsp:cNvSpPr/>
      </dsp:nvSpPr>
      <dsp:spPr>
        <a:xfrm>
          <a:off x="1189603" y="810"/>
          <a:ext cx="4729770" cy="4729770"/>
        </a:xfrm>
        <a:prstGeom prst="circularArrow">
          <a:avLst>
            <a:gd name="adj1" fmla="val 5198"/>
            <a:gd name="adj2" fmla="val 335720"/>
            <a:gd name="adj3" fmla="val 12298731"/>
            <a:gd name="adj4" fmla="val 10770251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C1D472-ABE2-413E-81A6-4C0059E00F6B}">
      <dsp:nvSpPr>
        <dsp:cNvPr id="0" name=""/>
        <dsp:cNvSpPr/>
      </dsp:nvSpPr>
      <dsp:spPr>
        <a:xfrm>
          <a:off x="1690647" y="37584"/>
          <a:ext cx="1260667" cy="1260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kern="1200" dirty="0" smtClean="0"/>
            <a:t> </a:t>
          </a:r>
          <a:r>
            <a:rPr lang="sl-SI" sz="1700" b="1" kern="1200" dirty="0" smtClean="0"/>
            <a:t>WP 5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b="1" kern="1200" dirty="0" smtClean="0"/>
            <a:t>Pravni ovir</a:t>
          </a:r>
          <a:endParaRPr lang="en-US" sz="1700" b="1" kern="1200" dirty="0"/>
        </a:p>
      </dsp:txBody>
      <dsp:txXfrm>
        <a:off x="1690647" y="37584"/>
        <a:ext cx="1260667" cy="1260667"/>
      </dsp:txXfrm>
    </dsp:sp>
    <dsp:sp modelId="{4078893B-EFD5-4E2F-B33F-AEFBA9A63B77}">
      <dsp:nvSpPr>
        <dsp:cNvPr id="0" name=""/>
        <dsp:cNvSpPr/>
      </dsp:nvSpPr>
      <dsp:spPr>
        <a:xfrm>
          <a:off x="1339959" y="-50589"/>
          <a:ext cx="4729770" cy="4729770"/>
        </a:xfrm>
        <a:prstGeom prst="circularArrow">
          <a:avLst>
            <a:gd name="adj1" fmla="val 5198"/>
            <a:gd name="adj2" fmla="val 335720"/>
            <a:gd name="adj3" fmla="val 16593772"/>
            <a:gd name="adj4" fmla="val 14937420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83CFA4-808C-4B72-8D93-D59A7AE99229}" type="datetimeFigureOut">
              <a:rPr lang="sl-SI" smtClean="0"/>
              <a:t>14. 10. 2024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62388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E08064-D712-42D0-843D-6F6A589809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08172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14C7C-990F-4C28-AE2E-2E33CA3DE31C}" type="datetimeFigureOut">
              <a:rPr lang="sl-SI" smtClean="0"/>
              <a:t>14. 10. 2024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AD4072-3E06-452D-88B6-5A2E8375638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5446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AD4072-3E06-452D-88B6-5A2E83756386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48036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AD4072-3E06-452D-88B6-5A2E83756386}" type="slidenum">
              <a:rPr lang="sl-SI" smtClean="0"/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9098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AD4072-3E06-452D-88B6-5A2E83756386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1315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AD4072-3E06-452D-88B6-5A2E83756386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502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sl-SI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sl-SI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AD4072-3E06-452D-88B6-5A2E83756386}" type="slidenum">
              <a:rPr lang="sl-SI" smtClean="0"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0780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AD4072-3E06-452D-88B6-5A2E83756386}" type="slidenum">
              <a:rPr lang="sl-SI" smtClean="0"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5827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AD4072-3E06-452D-88B6-5A2E83756386}" type="slidenum">
              <a:rPr lang="sl-SI" smtClean="0"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816411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AD4072-3E06-452D-88B6-5A2E83756386}" type="slidenum">
              <a:rPr lang="sl-SI" smtClean="0"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93431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AD4072-3E06-452D-88B6-5A2E83756386}" type="slidenum">
              <a:rPr lang="sl-SI" smtClean="0"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183400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AD4072-3E06-452D-88B6-5A2E83756386}" type="slidenum">
              <a:rPr lang="sl-SI" smtClean="0"/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2538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4870" y="4897209"/>
            <a:ext cx="8534400" cy="908056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dirty="0" smtClean="0"/>
              <a:t>Avtor</a:t>
            </a:r>
            <a:endParaRPr lang="sl-SI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600" y="104426"/>
            <a:ext cx="7920880" cy="3770339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3754209"/>
            <a:ext cx="109728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257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792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836712"/>
            <a:ext cx="2743200" cy="528945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836712"/>
            <a:ext cx="8026400" cy="528945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303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9157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50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32856"/>
            <a:ext cx="5384800" cy="39933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132856"/>
            <a:ext cx="5384800" cy="39933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5620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175220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3073371"/>
            <a:ext cx="5386917" cy="30527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175220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3073371"/>
            <a:ext cx="5389033" cy="30527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3056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476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1161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836712"/>
            <a:ext cx="4011084" cy="5983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772816"/>
            <a:ext cx="6815667" cy="435334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772816"/>
            <a:ext cx="4011084" cy="43533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0877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252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DD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274638"/>
            <a:ext cx="1359408" cy="24993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908720"/>
            <a:ext cx="1097280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132856"/>
            <a:ext cx="10972800" cy="39933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564111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hyperlink" Target="https://cros.ec.europa.eu/dashboard/trusted-smart-survey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tm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4870" y="4897209"/>
            <a:ext cx="8534400" cy="908056"/>
          </a:xfrm>
        </p:spPr>
        <p:txBody>
          <a:bodyPr>
            <a:normAutofit/>
          </a:bodyPr>
          <a:lstStyle/>
          <a:p>
            <a:r>
              <a:rPr lang="sl-SI" sz="2000" dirty="0" smtClean="0">
                <a:latin typeface="+mj-lt"/>
              </a:rPr>
              <a:t>Mateja Zgonec</a:t>
            </a:r>
          </a:p>
          <a:p>
            <a:r>
              <a:rPr lang="sl-SI" sz="2000" i="1" dirty="0">
                <a:latin typeface="+mj-lt"/>
              </a:rPr>
              <a:t>Statistični urad Republike Slovenije (SURS)</a:t>
            </a:r>
            <a:endParaRPr lang="en-GB" altLang="sl-SI" sz="2000" dirty="0">
              <a:latin typeface="+mj-lt"/>
            </a:endParaRPr>
          </a:p>
          <a:p>
            <a:endParaRPr lang="sl-SI" dirty="0" smtClean="0"/>
          </a:p>
          <a:p>
            <a:endParaRPr lang="sl-S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b="1" dirty="0"/>
              <a:t>Načini zbiranja podatkov po meri </a:t>
            </a:r>
            <a:r>
              <a:rPr lang="sl-SI" sz="2800" b="1" dirty="0" smtClean="0"/>
              <a:t>ljudi (NZP)</a:t>
            </a:r>
            <a:br>
              <a:rPr lang="sl-SI" sz="2800" b="1" dirty="0" smtClean="0"/>
            </a:br>
            <a:endParaRPr lang="sl-SI" sz="2800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10363" y="5805487"/>
            <a:ext cx="10441160" cy="10525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1600" dirty="0" smtClean="0">
                <a:latin typeface="+mj-lt"/>
              </a:rPr>
              <a:t>Strokovni </a:t>
            </a:r>
            <a:r>
              <a:rPr lang="sl-SI" sz="1600" dirty="0">
                <a:latin typeface="+mj-lt"/>
              </a:rPr>
              <a:t>posvet </a:t>
            </a:r>
            <a:r>
              <a:rPr lang="sl-SI" sz="1600" dirty="0" smtClean="0">
                <a:latin typeface="+mj-lt"/>
              </a:rPr>
              <a:t>o spletnih panelih </a:t>
            </a:r>
            <a:r>
              <a:rPr lang="sl-SI" sz="1600" dirty="0">
                <a:latin typeface="+mj-lt"/>
              </a:rPr>
              <a:t>in </a:t>
            </a:r>
            <a:r>
              <a:rPr lang="sl-SI" sz="1600" dirty="0" smtClean="0">
                <a:latin typeface="+mj-lt"/>
              </a:rPr>
              <a:t>kombiniranih načinih anketiranja, </a:t>
            </a:r>
            <a:r>
              <a:rPr lang="sl-SI" altLang="sl-SI" sz="1600" dirty="0" smtClean="0">
                <a:latin typeface="+mj-lt"/>
              </a:rPr>
              <a:t>16. oktober </a:t>
            </a:r>
            <a:r>
              <a:rPr lang="en-GB" altLang="sl-SI" sz="1600" dirty="0" smtClean="0">
                <a:latin typeface="+mj-lt"/>
              </a:rPr>
              <a:t>20</a:t>
            </a:r>
            <a:r>
              <a:rPr lang="sl-SI" altLang="sl-SI" sz="1600" dirty="0" smtClean="0">
                <a:latin typeface="+mj-lt"/>
              </a:rPr>
              <a:t>24</a:t>
            </a:r>
          </a:p>
          <a:p>
            <a:endParaRPr lang="en-GB" altLang="sl-SI" sz="1400" dirty="0" smtClean="0">
              <a:latin typeface="+mj-lt"/>
            </a:endParaRPr>
          </a:p>
          <a:p>
            <a:r>
              <a:rPr lang="sl-SI" altLang="sl-SI" sz="1300" i="1" dirty="0">
                <a:latin typeface="+mj-lt"/>
              </a:rPr>
              <a:t>Sofinancirala Evropska unija. Izražena stališča in mnenja so izključno avtorjeva in ne odražajo nujno mnenj Evropske unije ali Eurostata. Zanje nista odgovorna niti Evropska unija niti </a:t>
            </a:r>
            <a:r>
              <a:rPr lang="sl-SI" altLang="sl-SI" sz="1300" i="1" dirty="0" smtClean="0">
                <a:latin typeface="+mj-lt"/>
              </a:rPr>
              <a:t>organ, ki </a:t>
            </a:r>
            <a:r>
              <a:rPr lang="sl-SI" altLang="sl-SI" sz="1300" i="1" dirty="0">
                <a:latin typeface="+mj-lt"/>
              </a:rPr>
              <a:t>je dodelil finančna sredstva.                               </a:t>
            </a:r>
          </a:p>
          <a:p>
            <a:endParaRPr lang="sl-SI" altLang="sl-SI" sz="1300" i="1" dirty="0">
              <a:latin typeface="+mj-lt"/>
            </a:endParaRPr>
          </a:p>
          <a:p>
            <a:endParaRPr lang="sl-SI" altLang="sl-SI" sz="1300" dirty="0" smtClean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1584" y="260648"/>
            <a:ext cx="1719221" cy="35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742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476" y="188640"/>
            <a:ext cx="10972800" cy="1008112"/>
          </a:xfrm>
        </p:spPr>
        <p:txBody>
          <a:bodyPr>
            <a:normAutofit/>
          </a:bodyPr>
          <a:lstStyle/>
          <a:p>
            <a:r>
              <a:rPr lang="sl-SI" sz="2800" b="1" dirty="0" smtClean="0">
                <a:solidFill>
                  <a:srgbClr val="25A2D1"/>
                </a:solidFill>
              </a:rPr>
              <a:t>Pogled naprej</a:t>
            </a:r>
            <a:endParaRPr lang="sl-SI" sz="2800" b="1" dirty="0">
              <a:solidFill>
                <a:srgbClr val="25A2D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228" y="1018849"/>
            <a:ext cx="11319048" cy="6071211"/>
          </a:xfrm>
        </p:spPr>
        <p:txBody>
          <a:bodyPr>
            <a:normAutofit/>
          </a:bodyPr>
          <a:lstStyle/>
          <a:p>
            <a:endParaRPr lang="sl-SI" sz="1950" dirty="0" smtClean="0"/>
          </a:p>
          <a:p>
            <a:r>
              <a:rPr lang="sl-SI" sz="1950" dirty="0" smtClean="0"/>
              <a:t>Raziskovanje NZP, kot delček širše »zgodbe</a:t>
            </a:r>
            <a:r>
              <a:rPr lang="sl-SI" sz="1950" b="1" dirty="0" smtClean="0"/>
              <a:t>«</a:t>
            </a:r>
            <a:r>
              <a:rPr lang="sl-SI" sz="1950" dirty="0" smtClean="0"/>
              <a:t> </a:t>
            </a:r>
            <a:endParaRPr lang="sl-SI" sz="1950" dirty="0"/>
          </a:p>
          <a:p>
            <a:endParaRPr lang="sl-SI" sz="80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sl-SI" sz="7400" dirty="0" smtClean="0">
              <a:solidFill>
                <a:srgbClr val="FF000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sl-SI" sz="2100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sl-SI" sz="21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sl-SI" sz="2200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sl-SI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sl-SI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sl-SI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sl-SI" sz="18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121639985"/>
              </p:ext>
            </p:extLst>
          </p:nvPr>
        </p:nvGraphicFramePr>
        <p:xfrm>
          <a:off x="2495600" y="2026962"/>
          <a:ext cx="7272808" cy="5096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PoljeZBesedilom 2"/>
          <p:cNvSpPr txBox="1"/>
          <p:nvPr/>
        </p:nvSpPr>
        <p:spPr>
          <a:xfrm>
            <a:off x="7989828" y="2027694"/>
            <a:ext cx="68388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i="1" dirty="0" smtClean="0">
                <a:solidFill>
                  <a:schemeClr val="bg1"/>
                </a:solidFill>
              </a:rPr>
              <a:t>Aktivna participacija SURS z izvedbo </a:t>
            </a:r>
          </a:p>
          <a:p>
            <a:r>
              <a:rPr lang="sl-SI" sz="1600" i="1" dirty="0">
                <a:solidFill>
                  <a:schemeClr val="bg1"/>
                </a:solidFill>
              </a:rPr>
              <a:t> </a:t>
            </a:r>
            <a:r>
              <a:rPr lang="sl-SI" sz="1600" i="1" dirty="0" smtClean="0">
                <a:solidFill>
                  <a:schemeClr val="bg1"/>
                </a:solidFill>
              </a:rPr>
              <a:t>    Smart </a:t>
            </a:r>
            <a:r>
              <a:rPr lang="sl-SI" sz="1600" i="1" dirty="0" err="1" smtClean="0">
                <a:solidFill>
                  <a:schemeClr val="bg1"/>
                </a:solidFill>
              </a:rPr>
              <a:t>perceptions</a:t>
            </a:r>
            <a:r>
              <a:rPr lang="sl-SI" sz="1600" i="1" dirty="0" smtClean="0">
                <a:solidFill>
                  <a:schemeClr val="bg1"/>
                </a:solidFill>
              </a:rPr>
              <a:t> </a:t>
            </a:r>
            <a:r>
              <a:rPr lang="sl-SI" sz="1600" i="1" dirty="0" err="1" smtClean="0">
                <a:solidFill>
                  <a:schemeClr val="bg1"/>
                </a:solidFill>
              </a:rPr>
              <a:t>survey</a:t>
            </a:r>
            <a:r>
              <a:rPr lang="sl-SI" sz="1600" i="1" dirty="0" smtClean="0">
                <a:solidFill>
                  <a:schemeClr val="bg1"/>
                </a:solidFill>
              </a:rPr>
              <a:t> oz. NZP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i="1" dirty="0" smtClean="0">
                <a:solidFill>
                  <a:schemeClr val="bg1"/>
                </a:solidFill>
              </a:rPr>
              <a:t>Spremljanje ostalih WP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1600" b="1" i="1" dirty="0" smtClean="0">
              <a:solidFill>
                <a:schemeClr val="bg1"/>
              </a:solidFill>
            </a:endParaRPr>
          </a:p>
        </p:txBody>
      </p:sp>
      <p:sp>
        <p:nvSpPr>
          <p:cNvPr id="9" name="PoljeZBesedilom 2"/>
          <p:cNvSpPr txBox="1"/>
          <p:nvPr/>
        </p:nvSpPr>
        <p:spPr>
          <a:xfrm>
            <a:off x="4439816" y="4182862"/>
            <a:ext cx="683889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00" b="1" dirty="0">
                <a:solidFill>
                  <a:srgbClr val="25A2D1"/>
                </a:solidFill>
              </a:rPr>
              <a:t>Smart Survey Implementation</a:t>
            </a:r>
            <a:endParaRPr lang="sl-SI" sz="1700" b="1" i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23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067" y="692696"/>
            <a:ext cx="10972800" cy="1008112"/>
          </a:xfrm>
        </p:spPr>
        <p:txBody>
          <a:bodyPr>
            <a:noAutofit/>
          </a:bodyPr>
          <a:lstStyle/>
          <a:p>
            <a:pPr lvl="0"/>
            <a:r>
              <a:rPr lang="sl-SI" sz="2800" b="1" dirty="0" smtClean="0">
                <a:solidFill>
                  <a:srgbClr val="25A2D1"/>
                </a:solidFill>
              </a:rPr>
              <a:t>Vsebina</a:t>
            </a:r>
            <a:endParaRPr lang="sl-SI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76" y="1922507"/>
            <a:ext cx="10467239" cy="4386813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sl-SI" sz="2400" dirty="0" smtClean="0"/>
              <a:t>Mednarodni projekt </a:t>
            </a:r>
            <a:r>
              <a:rPr lang="sl-SI" sz="2400" dirty="0"/>
              <a:t>»</a:t>
            </a:r>
            <a:r>
              <a:rPr lang="sl-SI" sz="2400" i="1" dirty="0" smtClean="0"/>
              <a:t>Smart </a:t>
            </a:r>
            <a:r>
              <a:rPr lang="sl-SI" sz="2400" i="1" dirty="0" err="1" smtClean="0"/>
              <a:t>Survey</a:t>
            </a:r>
            <a:r>
              <a:rPr lang="sl-SI" sz="2400" i="1" dirty="0" smtClean="0"/>
              <a:t> </a:t>
            </a:r>
            <a:r>
              <a:rPr lang="sl-SI" sz="2400" i="1" dirty="0" err="1" smtClean="0"/>
              <a:t>Implementation</a:t>
            </a:r>
            <a:r>
              <a:rPr lang="sl-SI" sz="2400" i="1" dirty="0" smtClean="0"/>
              <a:t> (SSI</a:t>
            </a:r>
            <a:r>
              <a:rPr lang="sl-SI" sz="2400" dirty="0" smtClean="0"/>
              <a:t>)«</a:t>
            </a:r>
          </a:p>
          <a:p>
            <a:pPr marL="0" indent="0">
              <a:buNone/>
            </a:pPr>
            <a:endParaRPr lang="sl-SI" sz="2400" dirty="0" smtClean="0"/>
          </a:p>
          <a:p>
            <a:pPr marL="0" indent="0">
              <a:buNone/>
            </a:pPr>
            <a:r>
              <a:rPr lang="sl-SI" sz="2400" dirty="0" smtClean="0"/>
              <a:t>2. </a:t>
            </a:r>
            <a:r>
              <a:rPr lang="sl-SI" sz="2400" dirty="0"/>
              <a:t>Smart </a:t>
            </a:r>
            <a:r>
              <a:rPr lang="sl-SI" sz="2400" dirty="0" err="1" smtClean="0"/>
              <a:t>perceptions</a:t>
            </a:r>
            <a:r>
              <a:rPr lang="sl-SI" sz="2400" dirty="0" smtClean="0"/>
              <a:t> </a:t>
            </a:r>
            <a:r>
              <a:rPr lang="sl-SI" sz="2400" dirty="0" err="1" smtClean="0"/>
              <a:t>survey</a:t>
            </a:r>
            <a:r>
              <a:rPr lang="sl-SI" sz="2400" dirty="0" smtClean="0"/>
              <a:t> (ISTAT - IT, CBS - NL, SURS - SI)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l-SI" sz="1600" i="1" dirty="0"/>
              <a:t>SURS naziv raziskovanja Načini zbiranja podatkov po meri ljudi (NZP</a:t>
            </a:r>
            <a:r>
              <a:rPr lang="sl-SI" sz="1600" i="1" dirty="0" smtClean="0"/>
              <a:t>)</a:t>
            </a:r>
          </a:p>
          <a:p>
            <a:r>
              <a:rPr lang="sl-SI" sz="2400" dirty="0" smtClean="0"/>
              <a:t>Načrt raziskovanja</a:t>
            </a:r>
          </a:p>
          <a:p>
            <a:r>
              <a:rPr lang="sl-SI" sz="2400" dirty="0" smtClean="0"/>
              <a:t>Rezultati</a:t>
            </a:r>
          </a:p>
          <a:p>
            <a:r>
              <a:rPr lang="sl-SI" sz="2400" dirty="0" smtClean="0"/>
              <a:t>Pogled naprej</a:t>
            </a:r>
          </a:p>
          <a:p>
            <a:pPr marL="0" indent="0">
              <a:buNone/>
            </a:pPr>
            <a:endParaRPr lang="sl-SI" sz="2800" dirty="0"/>
          </a:p>
          <a:p>
            <a:pPr marL="0" indent="0">
              <a:buNone/>
            </a:pPr>
            <a:endParaRPr lang="sl-SI" sz="2600" dirty="0" smtClean="0"/>
          </a:p>
          <a:p>
            <a:pPr marL="0" indent="0">
              <a:buNone/>
            </a:pPr>
            <a:endParaRPr lang="sl-SI" sz="2600" dirty="0"/>
          </a:p>
          <a:p>
            <a:pPr marL="0" indent="0">
              <a:buNone/>
            </a:pPr>
            <a:endParaRPr lang="sl-SI" sz="2600" dirty="0" smtClean="0"/>
          </a:p>
          <a:p>
            <a:pPr marL="0" indent="0">
              <a:buNone/>
            </a:pPr>
            <a:endParaRPr lang="sl-SI" sz="7400" dirty="0"/>
          </a:p>
          <a:p>
            <a:pPr marL="0" indent="0">
              <a:buNone/>
            </a:pPr>
            <a:endParaRPr lang="sl-SI" sz="7400" dirty="0" smtClean="0"/>
          </a:p>
          <a:p>
            <a:pPr marL="0" indent="0">
              <a:buNone/>
            </a:pPr>
            <a:endParaRPr lang="sl-SI" dirty="0" smtClean="0"/>
          </a:p>
          <a:p>
            <a:endParaRPr lang="sl-SI" dirty="0" smtClean="0"/>
          </a:p>
          <a:p>
            <a:endParaRPr lang="sl-SI" sz="2000" dirty="0" smtClean="0"/>
          </a:p>
        </p:txBody>
      </p:sp>
      <p:sp>
        <p:nvSpPr>
          <p:cNvPr id="6" name="Curved Left Arrow 5"/>
          <p:cNvSpPr/>
          <p:nvPr/>
        </p:nvSpPr>
        <p:spPr>
          <a:xfrm>
            <a:off x="9348553" y="2132856"/>
            <a:ext cx="1598062" cy="1360168"/>
          </a:xfrm>
          <a:prstGeom prst="curvedLeftArrow">
            <a:avLst/>
          </a:prstGeom>
          <a:solidFill>
            <a:srgbClr val="25A2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5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265" y="1106999"/>
            <a:ext cx="1414395" cy="6584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9940" y="1146848"/>
            <a:ext cx="1133954" cy="54868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3302" y="1110444"/>
            <a:ext cx="1841152" cy="7254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8933" y="973298"/>
            <a:ext cx="1981372" cy="8779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13826" y="959869"/>
            <a:ext cx="658425" cy="902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dirty="0"/>
              <a:t/>
            </a:r>
            <a:br>
              <a:rPr lang="sl-SI" dirty="0"/>
            </a:b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pic>
        <p:nvPicPr>
          <p:cNvPr id="23" name="Content Placeholder 22"/>
          <p:cNvPicPr>
            <a:picLocks noGrp="1" noChangeAspect="1"/>
          </p:cNvPicPr>
          <p:nvPr>
            <p:ph idx="1"/>
          </p:nvPr>
        </p:nvPicPr>
        <p:blipFill>
          <a:blip r:embed="rId8"/>
          <a:stretch>
            <a:fillRect/>
          </a:stretch>
        </p:blipFill>
        <p:spPr>
          <a:xfrm>
            <a:off x="798396" y="2241185"/>
            <a:ext cx="1524132" cy="463336"/>
          </a:xfrm>
          <a:prstGeom prst="rect">
            <a:avLst/>
          </a:prstGeom>
        </p:spPr>
      </p:pic>
      <p:pic>
        <p:nvPicPr>
          <p:cNvPr id="21" name="Afbeelding 9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893" y="1038646"/>
            <a:ext cx="588791" cy="76509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54353" y="2272773"/>
            <a:ext cx="1743607" cy="55478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01069" y="2133604"/>
            <a:ext cx="1978292" cy="83656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02314" y="1773251"/>
            <a:ext cx="2328874" cy="164606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495295" y="3103314"/>
            <a:ext cx="2389839" cy="1158340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2598246" y="3995725"/>
            <a:ext cx="80342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rgbClr val="25A2D1"/>
                </a:solidFill>
              </a:rPr>
              <a:t>Smart Survey </a:t>
            </a:r>
            <a:r>
              <a:rPr lang="en-GB" sz="3200" b="1" dirty="0" smtClean="0">
                <a:solidFill>
                  <a:srgbClr val="25A2D1"/>
                </a:solidFill>
              </a:rPr>
              <a:t>Implementation</a:t>
            </a:r>
            <a:r>
              <a:rPr lang="sl-SI" sz="3200" b="1" dirty="0" smtClean="0">
                <a:solidFill>
                  <a:srgbClr val="25A2D1"/>
                </a:solidFill>
              </a:rPr>
              <a:t> (SSI)</a:t>
            </a:r>
            <a:r>
              <a:rPr lang="nl-NL" sz="3200" b="1" dirty="0">
                <a:solidFill>
                  <a:srgbClr val="25A2D1"/>
                </a:solidFill>
              </a:rPr>
              <a:t/>
            </a:r>
            <a:br>
              <a:rPr lang="nl-NL" sz="3200" b="1" dirty="0">
                <a:solidFill>
                  <a:srgbClr val="25A2D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Grant Agreement Number: 101119594 (2023-NL-SSI</a:t>
            </a:r>
            <a:r>
              <a:rPr lang="en-GB" dirty="0" smtClean="0">
                <a:solidFill>
                  <a:schemeClr val="bg1"/>
                </a:solidFill>
              </a:rPr>
              <a:t>)</a:t>
            </a:r>
            <a:endParaRPr lang="sl-SI" dirty="0" smtClean="0">
              <a:solidFill>
                <a:schemeClr val="bg1"/>
              </a:solidFill>
            </a:endParaRPr>
          </a:p>
          <a:p>
            <a:pPr algn="ctr"/>
            <a:endParaRPr lang="sl-SI" sz="11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ctr"/>
            <a:r>
              <a:rPr lang="sl-SI" sz="11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endParaRPr lang="sl-SI" sz="11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ctr"/>
            <a:r>
              <a:rPr lang="sl-SI" dirty="0" smtClean="0">
                <a:solidFill>
                  <a:schemeClr val="bg1"/>
                </a:solidFill>
                <a:latin typeface="Calibri" panose="020F0502020204030204" pitchFamily="34" charset="0"/>
                <a:hlinkClick r:id="rId14"/>
              </a:rPr>
              <a:t>https</a:t>
            </a:r>
            <a:r>
              <a:rPr lang="sl-SI" dirty="0">
                <a:solidFill>
                  <a:schemeClr val="bg1"/>
                </a:solidFill>
                <a:latin typeface="Calibri" panose="020F0502020204030204" pitchFamily="34" charset="0"/>
                <a:hlinkClick r:id="rId14"/>
              </a:rPr>
              <a:t>://</a:t>
            </a:r>
            <a:r>
              <a:rPr lang="sl-SI" dirty="0" smtClean="0">
                <a:solidFill>
                  <a:schemeClr val="bg1"/>
                </a:solidFill>
                <a:latin typeface="Calibri" panose="020F0502020204030204" pitchFamily="34" charset="0"/>
                <a:hlinkClick r:id="rId14"/>
              </a:rPr>
              <a:t>cros.ec.europa.eu/dashboard/trusted-smart-surveys</a:t>
            </a:r>
            <a:endParaRPr lang="sl-SI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PoljeZBesedilom 2"/>
          <p:cNvSpPr txBox="1"/>
          <p:nvPr/>
        </p:nvSpPr>
        <p:spPr>
          <a:xfrm>
            <a:off x="4504441" y="4869994"/>
            <a:ext cx="47350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i="1" dirty="0" smtClean="0">
                <a:solidFill>
                  <a:schemeClr val="bg1"/>
                </a:solidFill>
              </a:rPr>
              <a:t>1. </a:t>
            </a:r>
            <a:r>
              <a:rPr lang="sl-SI" sz="1600" i="1" dirty="0">
                <a:solidFill>
                  <a:schemeClr val="bg1"/>
                </a:solidFill>
              </a:rPr>
              <a:t>5. </a:t>
            </a:r>
            <a:r>
              <a:rPr lang="sl-SI" sz="1600" i="1" dirty="0" smtClean="0">
                <a:solidFill>
                  <a:schemeClr val="bg1"/>
                </a:solidFill>
              </a:rPr>
              <a:t>2023 - 30</a:t>
            </a:r>
            <a:r>
              <a:rPr lang="sl-SI" sz="1600" i="1" dirty="0">
                <a:solidFill>
                  <a:schemeClr val="bg1"/>
                </a:solidFill>
              </a:rPr>
              <a:t>. 4. </a:t>
            </a:r>
            <a:r>
              <a:rPr lang="sl-SI" sz="1600" i="1" dirty="0" smtClean="0">
                <a:solidFill>
                  <a:schemeClr val="bg1"/>
                </a:solidFill>
              </a:rPr>
              <a:t>2025</a:t>
            </a:r>
          </a:p>
        </p:txBody>
      </p:sp>
      <p:sp>
        <p:nvSpPr>
          <p:cNvPr id="33" name="PoljeZBesedilom 2"/>
          <p:cNvSpPr txBox="1"/>
          <p:nvPr/>
        </p:nvSpPr>
        <p:spPr>
          <a:xfrm>
            <a:off x="1484977" y="5730281"/>
            <a:ext cx="36967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b="1" i="1" dirty="0" smtClean="0">
                <a:solidFill>
                  <a:schemeClr val="bg1"/>
                </a:solidFill>
              </a:rPr>
              <a:t> 5 delovnih paketov (WP)</a:t>
            </a:r>
          </a:p>
        </p:txBody>
      </p:sp>
      <p:sp>
        <p:nvSpPr>
          <p:cNvPr id="3" name="Right Arrow 2"/>
          <p:cNvSpPr/>
          <p:nvPr/>
        </p:nvSpPr>
        <p:spPr>
          <a:xfrm>
            <a:off x="4246443" y="5773056"/>
            <a:ext cx="736609" cy="2764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2" name="PoljeZBesedilom 2"/>
          <p:cNvSpPr txBox="1"/>
          <p:nvPr/>
        </p:nvSpPr>
        <p:spPr>
          <a:xfrm>
            <a:off x="5083878" y="5730281"/>
            <a:ext cx="68388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b="1" i="1" dirty="0" smtClean="0">
                <a:solidFill>
                  <a:schemeClr val="bg1"/>
                </a:solidFill>
              </a:rPr>
              <a:t>WP</a:t>
            </a:r>
            <a:r>
              <a:rPr lang="sl-SI" sz="1600" b="1" i="1" dirty="0">
                <a:solidFill>
                  <a:schemeClr val="bg1"/>
                </a:solidFill>
              </a:rPr>
              <a:t> </a:t>
            </a:r>
            <a:r>
              <a:rPr lang="sl-SI" sz="1600" b="1" i="1" dirty="0" smtClean="0">
                <a:solidFill>
                  <a:schemeClr val="bg1"/>
                </a:solidFill>
              </a:rPr>
              <a:t>1 – </a:t>
            </a:r>
            <a:r>
              <a:rPr lang="sl-SI" sz="1600" b="1" i="1" dirty="0" err="1" smtClean="0">
                <a:solidFill>
                  <a:schemeClr val="bg1"/>
                </a:solidFill>
              </a:rPr>
              <a:t>Coordination</a:t>
            </a:r>
            <a:r>
              <a:rPr lang="sl-SI" sz="1600" b="1" i="1" dirty="0" smtClean="0">
                <a:solidFill>
                  <a:schemeClr val="bg1"/>
                </a:solidFill>
              </a:rPr>
              <a:t> </a:t>
            </a:r>
            <a:r>
              <a:rPr lang="sl-SI" sz="1600" b="1" i="1" dirty="0" err="1" smtClean="0">
                <a:solidFill>
                  <a:schemeClr val="bg1"/>
                </a:solidFill>
              </a:rPr>
              <a:t>and</a:t>
            </a:r>
            <a:r>
              <a:rPr lang="sl-SI" sz="1600" b="1" i="1" dirty="0" smtClean="0">
                <a:solidFill>
                  <a:schemeClr val="bg1"/>
                </a:solidFill>
              </a:rPr>
              <a:t> </a:t>
            </a:r>
            <a:r>
              <a:rPr lang="sl-SI" sz="1600" b="1" i="1" dirty="0" err="1" smtClean="0">
                <a:solidFill>
                  <a:schemeClr val="bg1"/>
                </a:solidFill>
              </a:rPr>
              <a:t>integration</a:t>
            </a:r>
            <a:r>
              <a:rPr lang="sl-SI" sz="1600" b="1" i="1" dirty="0" smtClean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 smtClean="0">
                <a:solidFill>
                  <a:schemeClr val="bg1"/>
                </a:solidFill>
              </a:rPr>
              <a:t>Smart </a:t>
            </a:r>
            <a:r>
              <a:rPr lang="sl-SI" sz="1600" dirty="0" err="1" smtClean="0">
                <a:solidFill>
                  <a:schemeClr val="bg1"/>
                </a:solidFill>
              </a:rPr>
              <a:t>perceptions</a:t>
            </a:r>
            <a:r>
              <a:rPr lang="sl-SI" sz="1600" dirty="0" smtClean="0">
                <a:solidFill>
                  <a:schemeClr val="bg1"/>
                </a:solidFill>
              </a:rPr>
              <a:t> </a:t>
            </a:r>
            <a:r>
              <a:rPr lang="sl-SI" sz="1600" dirty="0" err="1" smtClean="0">
                <a:solidFill>
                  <a:schemeClr val="bg1"/>
                </a:solidFill>
              </a:rPr>
              <a:t>survey</a:t>
            </a:r>
            <a:r>
              <a:rPr lang="sl-SI" sz="1600" dirty="0" smtClean="0">
                <a:solidFill>
                  <a:schemeClr val="bg1"/>
                </a:solidFill>
              </a:rPr>
              <a:t> oz. Načini zbiranja podatkov po meri ljudi (NZP)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1600" b="1" i="1" dirty="0" smtClean="0">
              <a:solidFill>
                <a:schemeClr val="bg1"/>
              </a:solidFill>
            </a:endParaRPr>
          </a:p>
        </p:txBody>
      </p:sp>
      <p:sp>
        <p:nvSpPr>
          <p:cNvPr id="34" name="PoljeZBesedilom 2"/>
          <p:cNvSpPr txBox="1"/>
          <p:nvPr/>
        </p:nvSpPr>
        <p:spPr>
          <a:xfrm>
            <a:off x="5668369" y="6425412"/>
            <a:ext cx="4943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sl-SI" sz="1600" dirty="0" err="1" smtClean="0">
                <a:solidFill>
                  <a:schemeClr val="bg1"/>
                </a:solidFill>
              </a:rPr>
              <a:t>Input</a:t>
            </a:r>
            <a:r>
              <a:rPr lang="sl-SI" sz="1600" dirty="0" smtClean="0">
                <a:solidFill>
                  <a:schemeClr val="bg1"/>
                </a:solidFill>
              </a:rPr>
              <a:t> za WP 2 in WP 5 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51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121" y="239005"/>
            <a:ext cx="10972800" cy="1008112"/>
          </a:xfrm>
        </p:spPr>
        <p:txBody>
          <a:bodyPr>
            <a:normAutofit/>
          </a:bodyPr>
          <a:lstStyle/>
          <a:p>
            <a:r>
              <a:rPr lang="sl-SI" sz="2800" b="1" dirty="0" smtClean="0">
                <a:solidFill>
                  <a:srgbClr val="25A2D1"/>
                </a:solidFill>
              </a:rPr>
              <a:t>Raziskovanje NZP</a:t>
            </a:r>
            <a:endParaRPr lang="sl-SI" sz="2800" b="1" dirty="0">
              <a:solidFill>
                <a:srgbClr val="25A2D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336" y="1124744"/>
            <a:ext cx="11881320" cy="5733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200" dirty="0" smtClean="0"/>
              <a:t>2 vprašalnika različne vsebine (enaka vprašanja pri ISTAT, CBS, SURS) </a:t>
            </a:r>
          </a:p>
          <a:p>
            <a:r>
              <a:rPr lang="sl-SI" sz="2200" dirty="0" smtClean="0"/>
              <a:t>»</a:t>
            </a:r>
            <a:r>
              <a:rPr lang="sl-SI" sz="2200" b="1" dirty="0" smtClean="0"/>
              <a:t>Splošni</a:t>
            </a:r>
            <a:r>
              <a:rPr lang="sl-SI" sz="2200" dirty="0" smtClean="0"/>
              <a:t>« PAP vprašalnik (</a:t>
            </a:r>
            <a:r>
              <a:rPr lang="sl-SI" sz="1600" dirty="0" smtClean="0"/>
              <a:t>preferenca glede načina kontaktiranja, anketiranja,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l-SI" sz="1600" dirty="0"/>
              <a:t>uporaba pametnih </a:t>
            </a:r>
            <a:r>
              <a:rPr lang="sl-SI" sz="1600" dirty="0" smtClean="0"/>
              <a:t>naprav, digitalne veščine, hipotetična </a:t>
            </a:r>
            <a:r>
              <a:rPr lang="sl-SI" sz="1600" dirty="0"/>
              <a:t>pripravljenost deljenja </a:t>
            </a:r>
            <a:r>
              <a:rPr lang="sl-SI" sz="1600" dirty="0" smtClean="0"/>
              <a:t>podatkov, varovanje podatkov</a:t>
            </a:r>
            <a:r>
              <a:rPr lang="sl-SI" sz="2200" dirty="0" smtClean="0"/>
              <a:t>) </a:t>
            </a:r>
          </a:p>
          <a:p>
            <a:endParaRPr lang="sl-SI" sz="2200" dirty="0" smtClean="0"/>
          </a:p>
          <a:p>
            <a:endParaRPr lang="sl-SI" sz="2200" dirty="0"/>
          </a:p>
          <a:p>
            <a:endParaRPr lang="sl-SI" sz="2200" dirty="0" smtClean="0"/>
          </a:p>
          <a:p>
            <a:endParaRPr lang="sl-SI" sz="2200" dirty="0" smtClean="0"/>
          </a:p>
          <a:p>
            <a:endParaRPr lang="sl-SI" sz="2200" dirty="0" smtClean="0"/>
          </a:p>
          <a:p>
            <a:r>
              <a:rPr lang="sl-SI" sz="2200" dirty="0" smtClean="0"/>
              <a:t>»</a:t>
            </a:r>
            <a:r>
              <a:rPr lang="sl-SI" sz="2200" b="1" dirty="0" smtClean="0"/>
              <a:t>Pametni</a:t>
            </a:r>
            <a:r>
              <a:rPr lang="sl-SI" sz="2200" dirty="0" smtClean="0"/>
              <a:t>« spletni vprašalnik (kombinacija vprašanj in »pametnih« nalog)</a:t>
            </a:r>
          </a:p>
          <a:p>
            <a:pPr lvl="1" fontAlgn="base"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sl-SI" sz="2000" dirty="0"/>
              <a:t>(</a:t>
            </a:r>
            <a:r>
              <a:rPr lang="sl-SI" sz="2000" b="1" dirty="0"/>
              <a:t>4 </a:t>
            </a:r>
            <a:r>
              <a:rPr lang="sl-SI" sz="2000" dirty="0" smtClean="0"/>
              <a:t>»</a:t>
            </a:r>
            <a:r>
              <a:rPr lang="sl-SI" sz="2000" b="1" dirty="0" smtClean="0"/>
              <a:t>pametne</a:t>
            </a:r>
            <a:r>
              <a:rPr lang="sl-SI" sz="2000" dirty="0" smtClean="0"/>
              <a:t>«</a:t>
            </a:r>
            <a:r>
              <a:rPr lang="sl-SI" sz="2000" b="1" dirty="0" smtClean="0"/>
              <a:t> </a:t>
            </a:r>
            <a:r>
              <a:rPr lang="sl-SI" sz="2000" b="1" dirty="0"/>
              <a:t>naloge</a:t>
            </a:r>
            <a:r>
              <a:rPr lang="sl-SI" sz="2000" dirty="0"/>
              <a:t>):</a:t>
            </a:r>
          </a:p>
          <a:p>
            <a:pPr marL="0" indent="0">
              <a:buNone/>
            </a:pPr>
            <a:r>
              <a:rPr lang="sl-SI" sz="1950" dirty="0"/>
              <a:t> </a:t>
            </a:r>
            <a:r>
              <a:rPr lang="sl-SI" sz="1950" dirty="0" smtClean="0"/>
              <a:t>              Deljenje trenutne lokacije (v eni časovni točki)</a:t>
            </a:r>
            <a:endParaRPr lang="sl-SI" sz="1950" i="1" dirty="0"/>
          </a:p>
          <a:p>
            <a:pPr marL="0" indent="0">
              <a:buNone/>
            </a:pPr>
            <a:r>
              <a:rPr lang="sl-SI" sz="1950" dirty="0" smtClean="0"/>
              <a:t>               Poročanje števila opravljenih korakov za včerajšnji dan/nazadnje pridobljeni podatek</a:t>
            </a:r>
            <a:endParaRPr lang="sl-SI" sz="1950" i="1" dirty="0" smtClean="0"/>
          </a:p>
          <a:p>
            <a:pPr marL="0" indent="0">
              <a:buNone/>
            </a:pPr>
            <a:r>
              <a:rPr lang="sl-SI" sz="1950" dirty="0" smtClean="0"/>
              <a:t>               Fotografiranje papirnatega/nalaganje digitalnega računa za nakupljena živila</a:t>
            </a:r>
            <a:endParaRPr lang="sl-SI" sz="1950" dirty="0"/>
          </a:p>
          <a:p>
            <a:pPr marL="0" indent="0">
              <a:buNone/>
            </a:pPr>
            <a:r>
              <a:rPr lang="sl-SI" sz="1950" dirty="0" smtClean="0"/>
              <a:t>               Fotografiranje stanja merilnikov porabe elektrike, vode, plina </a:t>
            </a:r>
          </a:p>
        </p:txBody>
      </p:sp>
      <p:pic>
        <p:nvPicPr>
          <p:cNvPr id="10" name="Slika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77" y="5085396"/>
            <a:ext cx="436880" cy="379798"/>
          </a:xfrm>
          <a:prstGeom prst="rect">
            <a:avLst/>
          </a:prstGeom>
        </p:spPr>
      </p:pic>
      <p:pic>
        <p:nvPicPr>
          <p:cNvPr id="11" name="Slika 1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21" y="5877272"/>
            <a:ext cx="453836" cy="473661"/>
          </a:xfrm>
          <a:prstGeom prst="rect">
            <a:avLst/>
          </a:prstGeom>
        </p:spPr>
      </p:pic>
      <p:pic>
        <p:nvPicPr>
          <p:cNvPr id="14" name="Slika 1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039" y="5474986"/>
            <a:ext cx="436880" cy="34038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14233" y="3236662"/>
            <a:ext cx="1670449" cy="362133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334680" y="2417994"/>
            <a:ext cx="828092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900" b="1" i="1" dirty="0">
                <a:solidFill>
                  <a:schemeClr val="bg1"/>
                </a:solidFill>
              </a:rPr>
              <a:t>N</a:t>
            </a:r>
            <a:r>
              <a:rPr lang="sl-SI" sz="1900" b="1" i="1" dirty="0" smtClean="0">
                <a:solidFill>
                  <a:schemeClr val="bg1"/>
                </a:solidFill>
              </a:rPr>
              <a:t>ajprej izpolniti </a:t>
            </a:r>
            <a:r>
              <a:rPr lang="sl-SI" sz="1900" dirty="0" smtClean="0">
                <a:solidFill>
                  <a:schemeClr val="bg1"/>
                </a:solidFill>
              </a:rPr>
              <a:t>»</a:t>
            </a:r>
            <a:r>
              <a:rPr lang="sl-SI" sz="1900" b="1" i="1" dirty="0" smtClean="0">
                <a:solidFill>
                  <a:schemeClr val="bg1"/>
                </a:solidFill>
              </a:rPr>
              <a:t>splošni</a:t>
            </a:r>
            <a:r>
              <a:rPr lang="sl-SI" sz="1900" dirty="0" smtClean="0">
                <a:solidFill>
                  <a:schemeClr val="bg1"/>
                </a:solidFill>
              </a:rPr>
              <a:t>«</a:t>
            </a:r>
            <a:r>
              <a:rPr lang="sl-SI" sz="1900" b="1" i="1" dirty="0" smtClean="0">
                <a:solidFill>
                  <a:schemeClr val="bg1"/>
                </a:solidFill>
              </a:rPr>
              <a:t> PAP vprašalnik</a:t>
            </a:r>
            <a:endParaRPr lang="sl-SI" sz="1900" b="1" dirty="0">
              <a:solidFill>
                <a:schemeClr val="bg1"/>
              </a:solidFill>
            </a:endParaRPr>
          </a:p>
          <a:p>
            <a:endParaRPr lang="sl-SI" sz="1900" b="1" i="1" dirty="0" smtClean="0">
              <a:solidFill>
                <a:schemeClr val="bg1"/>
              </a:solidFill>
            </a:endParaRPr>
          </a:p>
          <a:p>
            <a:endParaRPr lang="sl-SI" sz="1900" b="1" i="1" dirty="0">
              <a:solidFill>
                <a:schemeClr val="bg1"/>
              </a:solidFill>
            </a:endParaRPr>
          </a:p>
          <a:p>
            <a:endParaRPr lang="sl-SI" sz="1900" b="1" i="1" dirty="0" smtClean="0">
              <a:solidFill>
                <a:schemeClr val="bg1"/>
              </a:solidFill>
            </a:endParaRPr>
          </a:p>
          <a:p>
            <a:endParaRPr lang="sl-SI" sz="1900" b="1" i="1" dirty="0">
              <a:solidFill>
                <a:schemeClr val="bg1"/>
              </a:solidFill>
            </a:endParaRPr>
          </a:p>
          <a:p>
            <a:r>
              <a:rPr lang="sl-SI" sz="1900" b="1" i="1" dirty="0" smtClean="0">
                <a:solidFill>
                  <a:schemeClr val="bg1"/>
                </a:solidFill>
              </a:rPr>
              <a:t>nato </a:t>
            </a:r>
            <a:r>
              <a:rPr lang="sl-SI" sz="1900" dirty="0" smtClean="0">
                <a:solidFill>
                  <a:schemeClr val="bg1"/>
                </a:solidFill>
              </a:rPr>
              <a:t>»</a:t>
            </a:r>
            <a:r>
              <a:rPr lang="sl-SI" sz="1900" b="1" i="1" dirty="0" smtClean="0">
                <a:solidFill>
                  <a:schemeClr val="bg1"/>
                </a:solidFill>
              </a:rPr>
              <a:t>pametni</a:t>
            </a:r>
            <a:r>
              <a:rPr lang="sl-SI" sz="1900" dirty="0" smtClean="0">
                <a:solidFill>
                  <a:schemeClr val="bg1"/>
                </a:solidFill>
              </a:rPr>
              <a:t>«</a:t>
            </a:r>
            <a:r>
              <a:rPr lang="sl-SI" sz="1900" b="1" i="1" dirty="0" smtClean="0">
                <a:solidFill>
                  <a:schemeClr val="bg1"/>
                </a:solidFill>
              </a:rPr>
              <a:t> spletni vprašalnik</a:t>
            </a:r>
            <a:endParaRPr lang="sl-SI" sz="1900" b="1" i="1" dirty="0">
              <a:solidFill>
                <a:schemeClr val="bg1"/>
              </a:solidFill>
            </a:endParaRPr>
          </a:p>
        </p:txBody>
      </p:sp>
      <p:sp>
        <p:nvSpPr>
          <p:cNvPr id="15" name="Chevron 14"/>
          <p:cNvSpPr/>
          <p:nvPr/>
        </p:nvSpPr>
        <p:spPr>
          <a:xfrm rot="5400000">
            <a:off x="5058067" y="3383444"/>
            <a:ext cx="484632" cy="484632"/>
          </a:xfrm>
          <a:prstGeom prst="chevr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25A2D1"/>
              </a:solidFill>
            </a:endParaRPr>
          </a:p>
        </p:txBody>
      </p:sp>
      <p:sp>
        <p:nvSpPr>
          <p:cNvPr id="16" name="Chevron 15"/>
          <p:cNvSpPr/>
          <p:nvPr/>
        </p:nvSpPr>
        <p:spPr>
          <a:xfrm rot="5400000">
            <a:off x="5058067" y="2835246"/>
            <a:ext cx="484632" cy="484632"/>
          </a:xfrm>
          <a:prstGeom prst="chevr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67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091" y="295888"/>
            <a:ext cx="10972800" cy="1008112"/>
          </a:xfrm>
        </p:spPr>
        <p:txBody>
          <a:bodyPr>
            <a:normAutofit/>
          </a:bodyPr>
          <a:lstStyle/>
          <a:p>
            <a:r>
              <a:rPr lang="sl-SI" sz="2800" b="1" dirty="0" smtClean="0">
                <a:solidFill>
                  <a:srgbClr val="25A2D1"/>
                </a:solidFill>
              </a:rPr>
              <a:t>Načrt</a:t>
            </a:r>
            <a:r>
              <a:rPr lang="sl-SI" sz="2800" b="1" dirty="0" smtClean="0"/>
              <a:t> </a:t>
            </a:r>
            <a:r>
              <a:rPr lang="sl-SI" sz="2800" b="1" dirty="0">
                <a:solidFill>
                  <a:srgbClr val="25A2D1"/>
                </a:solidFill>
              </a:rPr>
              <a:t>raziskovanja in stopnje sodelovanja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240016" y="17008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sl-SI" alt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l-SI" alt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144016" y="1355757"/>
            <a:ext cx="11042408" cy="531408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sz="1900" b="1" dirty="0" smtClean="0"/>
              <a:t>Velikost vzorca: </a:t>
            </a:r>
          </a:p>
          <a:p>
            <a:r>
              <a:rPr lang="sl-SI" sz="1900" dirty="0" smtClean="0"/>
              <a:t>3.667 (ISTAT)</a:t>
            </a:r>
            <a:endParaRPr lang="sl-SI" sz="1900" dirty="0"/>
          </a:p>
          <a:p>
            <a:r>
              <a:rPr lang="sl-SI" sz="1900" dirty="0" smtClean="0"/>
              <a:t>4.000 (CBS)</a:t>
            </a:r>
          </a:p>
          <a:p>
            <a:r>
              <a:rPr lang="sl-SI" sz="1900" dirty="0" smtClean="0"/>
              <a:t>2.000 (SURS) </a:t>
            </a:r>
          </a:p>
          <a:p>
            <a:endParaRPr lang="sl-SI" sz="1900" dirty="0" smtClean="0"/>
          </a:p>
          <a:p>
            <a:pPr marL="0" indent="0">
              <a:buNone/>
            </a:pPr>
            <a:r>
              <a:rPr lang="sl-SI" sz="1900" b="1" dirty="0" smtClean="0"/>
              <a:t>Ciljna populacija: </a:t>
            </a:r>
          </a:p>
          <a:p>
            <a:r>
              <a:rPr lang="sl-SI" sz="1900" dirty="0" smtClean="0"/>
              <a:t>Posameznik (ISTAT, CBS, SURS)</a:t>
            </a:r>
          </a:p>
          <a:p>
            <a:r>
              <a:rPr lang="sl-SI" sz="1900" dirty="0" smtClean="0"/>
              <a:t>18+ (ISTAT in CBS)</a:t>
            </a:r>
          </a:p>
          <a:p>
            <a:r>
              <a:rPr lang="sl-SI" sz="1900" dirty="0" smtClean="0"/>
              <a:t>18-74 (SURS)</a:t>
            </a:r>
          </a:p>
          <a:p>
            <a:pPr marL="0" indent="0">
              <a:buNone/>
            </a:pPr>
            <a:endParaRPr lang="sl-SI" sz="1900" dirty="0" smtClean="0"/>
          </a:p>
          <a:p>
            <a:pPr marL="0" indent="0">
              <a:buNone/>
            </a:pPr>
            <a:r>
              <a:rPr lang="sl-SI" sz="1900" b="1" dirty="0" smtClean="0"/>
              <a:t>Zbiranje podatkov: </a:t>
            </a:r>
          </a:p>
          <a:p>
            <a:pPr marL="0" indent="0">
              <a:buNone/>
            </a:pPr>
            <a:r>
              <a:rPr lang="sl-SI" sz="1900" dirty="0" smtClean="0"/>
              <a:t>22. 1. 2024 – 8. 3. 2024 (ISTAT) </a:t>
            </a:r>
          </a:p>
          <a:p>
            <a:pPr marL="0" indent="0">
              <a:buNone/>
            </a:pPr>
            <a:r>
              <a:rPr lang="sl-SI" sz="1900" dirty="0" smtClean="0"/>
              <a:t>15. 9. 2023 – 15. 11. 2023 (CBS)</a:t>
            </a:r>
          </a:p>
          <a:p>
            <a:pPr marL="0" indent="0">
              <a:buNone/>
            </a:pPr>
            <a:r>
              <a:rPr lang="sl-SI" sz="1900" dirty="0" smtClean="0"/>
              <a:t>25. 9. – 15. 12. 2023 (SURS)</a:t>
            </a:r>
          </a:p>
          <a:p>
            <a:pPr marL="0" indent="0">
              <a:buNone/>
            </a:pPr>
            <a:endParaRPr lang="sl-SI" i="1" dirty="0" smtClean="0"/>
          </a:p>
          <a:p>
            <a:pPr marL="0" indent="0">
              <a:buNone/>
            </a:pPr>
            <a:r>
              <a:rPr lang="sl-SI" sz="1900" b="1" i="1" dirty="0"/>
              <a:t>P</a:t>
            </a:r>
            <a:r>
              <a:rPr lang="sl-SI" sz="1900" b="1" i="1" dirty="0" smtClean="0"/>
              <a:t>rostovoljno </a:t>
            </a:r>
            <a:r>
              <a:rPr lang="sl-SI" sz="1900" b="1" i="1" dirty="0"/>
              <a:t>sodelovanje</a:t>
            </a:r>
          </a:p>
          <a:p>
            <a:endParaRPr lang="sl-SI" dirty="0"/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144016" y="-220900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sl-SI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 3.1: Overview of persons that completed NWM-G, partially completed NWM-G, completed NWM-S and broke-off in NWM-S.</a:t>
            </a:r>
            <a:endParaRPr kumimoji="0" lang="sl-SI" altLang="sl-SI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48528658"/>
              </p:ext>
            </p:extLst>
          </p:nvPr>
        </p:nvGraphicFramePr>
        <p:xfrm>
          <a:off x="3791744" y="135575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350172" y="2708920"/>
            <a:ext cx="7434460" cy="38472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/>
              <a:t> </a:t>
            </a:r>
            <a:r>
              <a:rPr lang="sl-SI" b="1" i="1" dirty="0"/>
              <a:t>»Splošni« </a:t>
            </a:r>
            <a:r>
              <a:rPr lang="sl-SI" sz="1900" b="1" i="1" dirty="0" smtClean="0"/>
              <a:t>vprašalnik</a:t>
            </a:r>
            <a:endParaRPr lang="sl-SI" sz="19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368675" y="4131192"/>
            <a:ext cx="7415957" cy="38472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/>
              <a:t> </a:t>
            </a:r>
            <a:r>
              <a:rPr lang="sl-SI" b="1" i="1" dirty="0" smtClean="0"/>
              <a:t>»Pametni« </a:t>
            </a:r>
            <a:r>
              <a:rPr lang="sl-SI" sz="1900" b="1" i="1" dirty="0" smtClean="0"/>
              <a:t>vprašalnik</a:t>
            </a:r>
            <a:endParaRPr lang="sl-SI" sz="1900" b="1" i="1" dirty="0"/>
          </a:p>
        </p:txBody>
      </p:sp>
    </p:spTree>
    <p:extLst>
      <p:ext uri="{BB962C8B-B14F-4D97-AF65-F5344CB8AC3E}">
        <p14:creationId xmlns:p14="http://schemas.microsoft.com/office/powerpoint/2010/main" val="225074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384" y="503574"/>
            <a:ext cx="10972800" cy="1008112"/>
          </a:xfrm>
        </p:spPr>
        <p:txBody>
          <a:bodyPr>
            <a:normAutofit fontScale="90000"/>
          </a:bodyPr>
          <a:lstStyle/>
          <a:p>
            <a:r>
              <a:rPr lang="sl-SI" sz="3100" b="1" dirty="0">
                <a:solidFill>
                  <a:srgbClr val="25A2D1"/>
                </a:solidFill>
              </a:rPr>
              <a:t>Hipotetična</a:t>
            </a:r>
            <a:r>
              <a:rPr lang="sl-SI" sz="2800" b="1" dirty="0">
                <a:solidFill>
                  <a:srgbClr val="25A2D1"/>
                </a:solidFill>
              </a:rPr>
              <a:t> </a:t>
            </a:r>
            <a:r>
              <a:rPr lang="sl-SI" sz="3100" b="1" dirty="0">
                <a:solidFill>
                  <a:srgbClr val="25A2D1"/>
                </a:solidFill>
              </a:rPr>
              <a:t>pripravljenost </a:t>
            </a:r>
            <a:r>
              <a:rPr lang="sl-SI" sz="3100" b="1">
                <a:solidFill>
                  <a:srgbClr val="25A2D1"/>
                </a:solidFill>
              </a:rPr>
              <a:t>izvedbe </a:t>
            </a:r>
            <a:r>
              <a:rPr lang="sl-SI" sz="3100" b="1" smtClean="0">
                <a:solidFill>
                  <a:srgbClr val="25A2D1"/>
                </a:solidFill>
              </a:rPr>
              <a:t>nalog</a:t>
            </a:r>
            <a:r>
              <a:rPr lang="sl-SI" sz="3100" b="1" dirty="0">
                <a:solidFill>
                  <a:srgbClr val="25A2D1"/>
                </a:solidFill>
              </a:rPr>
              <a:t/>
            </a:r>
            <a:br>
              <a:rPr lang="sl-SI" sz="3100" b="1" dirty="0">
                <a:solidFill>
                  <a:srgbClr val="25A2D1"/>
                </a:solidFill>
              </a:rPr>
            </a:br>
            <a:r>
              <a:rPr lang="sl-SI" sz="3100" dirty="0">
                <a:solidFill>
                  <a:srgbClr val="25A2D1"/>
                </a:solidFill>
              </a:rPr>
              <a:t>(»splošni« </a:t>
            </a:r>
            <a:r>
              <a:rPr lang="sl-SI" sz="3100" dirty="0" smtClean="0">
                <a:solidFill>
                  <a:srgbClr val="25A2D1"/>
                </a:solidFill>
              </a:rPr>
              <a:t>vprašalnik</a:t>
            </a:r>
            <a:r>
              <a:rPr lang="sl-SI" sz="3100" dirty="0">
                <a:solidFill>
                  <a:srgbClr val="25A2D1"/>
                </a:solidFill>
              </a:rPr>
              <a:t>)</a:t>
            </a:r>
          </a:p>
        </p:txBody>
      </p:sp>
      <p:sp>
        <p:nvSpPr>
          <p:cNvPr id="17" name="Rounded Rectangular Callout 16"/>
          <p:cNvSpPr/>
          <p:nvPr/>
        </p:nvSpPr>
        <p:spPr>
          <a:xfrm>
            <a:off x="8634095" y="1831082"/>
            <a:ext cx="2569092" cy="891184"/>
          </a:xfrm>
          <a:prstGeom prst="wedgeRoundRectCallout">
            <a:avLst>
              <a:gd name="adj1" fmla="val -59870"/>
              <a:gd name="adj2" fmla="val -21029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1600" dirty="0" smtClean="0">
                <a:solidFill>
                  <a:schemeClr val="bg1"/>
                </a:solidFill>
              </a:rPr>
              <a:t>Da</a:t>
            </a:r>
            <a:r>
              <a:rPr lang="sl-SI" sz="1600" dirty="0">
                <a:solidFill>
                  <a:schemeClr val="bg1"/>
                </a:solidFill>
              </a:rPr>
              <a:t> </a:t>
            </a:r>
            <a:r>
              <a:rPr lang="sl-SI" sz="1600" dirty="0" smtClean="0">
                <a:solidFill>
                  <a:schemeClr val="bg1"/>
                </a:solidFill>
              </a:rPr>
              <a:t> Mogoče  Ne  Ne vem</a:t>
            </a:r>
            <a:endParaRPr lang="sl-SI" sz="16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63965"/>
            <a:ext cx="6227816" cy="3308077"/>
          </a:xfrm>
          <a:prstGeom prst="rect">
            <a:avLst/>
          </a:prstGeom>
        </p:spPr>
      </p:pic>
      <p:sp>
        <p:nvSpPr>
          <p:cNvPr id="19" name="Subtitle 2"/>
          <p:cNvSpPr txBox="1">
            <a:spLocks/>
          </p:cNvSpPr>
          <p:nvPr/>
        </p:nvSpPr>
        <p:spPr>
          <a:xfrm>
            <a:off x="190763" y="1929629"/>
            <a:ext cx="9727878" cy="1031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sl-SI" sz="1900" b="1" i="1" dirty="0" smtClean="0"/>
              <a:t>Ali </a:t>
            </a:r>
            <a:r>
              <a:rPr lang="sl-SI" sz="1900" b="1" i="1" dirty="0"/>
              <a:t>bi sodelovali v SURS-ovem raziskovanju, pri katerem bi bilo treba:</a:t>
            </a:r>
            <a:endParaRPr lang="en-US" sz="1900" i="1" dirty="0"/>
          </a:p>
          <a:p>
            <a:endParaRPr lang="sl-SI" sz="1900" dirty="0" smtClean="0"/>
          </a:p>
          <a:p>
            <a:endParaRPr lang="sl-SI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8674" y="3063965"/>
            <a:ext cx="5852227" cy="330807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692409" y="3612338"/>
            <a:ext cx="1368503" cy="24138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12" name="TextBox 11"/>
          <p:cNvSpPr txBox="1"/>
          <p:nvPr/>
        </p:nvSpPr>
        <p:spPr>
          <a:xfrm>
            <a:off x="6505153" y="3979634"/>
            <a:ext cx="2555759" cy="20794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13" name="TextBox 12"/>
          <p:cNvSpPr txBox="1"/>
          <p:nvPr/>
        </p:nvSpPr>
        <p:spPr>
          <a:xfrm>
            <a:off x="1492445" y="3628770"/>
            <a:ext cx="1343187" cy="24138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14" name="TextBox 13"/>
          <p:cNvSpPr txBox="1"/>
          <p:nvPr/>
        </p:nvSpPr>
        <p:spPr>
          <a:xfrm>
            <a:off x="191344" y="3968845"/>
            <a:ext cx="2644288" cy="20794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2829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316925"/>
            <a:ext cx="10972800" cy="1008112"/>
          </a:xfrm>
        </p:spPr>
        <p:txBody>
          <a:bodyPr>
            <a:normAutofit/>
          </a:bodyPr>
          <a:lstStyle/>
          <a:p>
            <a:r>
              <a:rPr lang="sl-SI" sz="2800" b="1" dirty="0">
                <a:solidFill>
                  <a:srgbClr val="25A2D1"/>
                </a:solidFill>
              </a:rPr>
              <a:t>Dejanska izvedba posamezne </a:t>
            </a:r>
            <a:r>
              <a:rPr lang="sl-SI" sz="2800" b="1" dirty="0" smtClean="0">
                <a:solidFill>
                  <a:srgbClr val="25A2D1"/>
                </a:solidFill>
              </a:rPr>
              <a:t>»pametne« </a:t>
            </a:r>
            <a:r>
              <a:rPr lang="sl-SI" sz="2800" b="1" dirty="0">
                <a:solidFill>
                  <a:srgbClr val="25A2D1"/>
                </a:solidFill>
              </a:rPr>
              <a:t>naloge</a:t>
            </a:r>
            <a:br>
              <a:rPr lang="sl-SI" sz="2800" b="1" dirty="0">
                <a:solidFill>
                  <a:srgbClr val="25A2D1"/>
                </a:solidFill>
              </a:rPr>
            </a:br>
            <a:r>
              <a:rPr lang="sl-SI" sz="2800" dirty="0" smtClean="0">
                <a:solidFill>
                  <a:srgbClr val="25A2D1"/>
                </a:solidFill>
              </a:rPr>
              <a:t>(»pametni« </a:t>
            </a:r>
            <a:r>
              <a:rPr lang="sl-SI" sz="2800" dirty="0" err="1" smtClean="0">
                <a:solidFill>
                  <a:srgbClr val="25A2D1"/>
                </a:solidFill>
              </a:rPr>
              <a:t>web</a:t>
            </a:r>
            <a:r>
              <a:rPr lang="sl-SI" sz="2800" dirty="0" smtClean="0">
                <a:solidFill>
                  <a:srgbClr val="25A2D1"/>
                </a:solidFill>
              </a:rPr>
              <a:t> vprašalnik)</a:t>
            </a:r>
            <a:endParaRPr lang="sl-SI" sz="2800" dirty="0">
              <a:solidFill>
                <a:srgbClr val="25A2D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5582761"/>
              </p:ext>
            </p:extLst>
          </p:nvPr>
        </p:nvGraphicFramePr>
        <p:xfrm>
          <a:off x="2207568" y="1360871"/>
          <a:ext cx="7199254" cy="54403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9383">
                  <a:extLst>
                    <a:ext uri="{9D8B030D-6E8A-4147-A177-3AD203B41FA5}">
                      <a16:colId xmlns:a16="http://schemas.microsoft.com/office/drawing/2014/main" val="111176241"/>
                    </a:ext>
                  </a:extLst>
                </a:gridCol>
                <a:gridCol w="637587">
                  <a:extLst>
                    <a:ext uri="{9D8B030D-6E8A-4147-A177-3AD203B41FA5}">
                      <a16:colId xmlns:a16="http://schemas.microsoft.com/office/drawing/2014/main" val="1485879170"/>
                    </a:ext>
                  </a:extLst>
                </a:gridCol>
                <a:gridCol w="637587">
                  <a:extLst>
                    <a:ext uri="{9D8B030D-6E8A-4147-A177-3AD203B41FA5}">
                      <a16:colId xmlns:a16="http://schemas.microsoft.com/office/drawing/2014/main" val="1521523931"/>
                    </a:ext>
                  </a:extLst>
                </a:gridCol>
                <a:gridCol w="637587">
                  <a:extLst>
                    <a:ext uri="{9D8B030D-6E8A-4147-A177-3AD203B41FA5}">
                      <a16:colId xmlns:a16="http://schemas.microsoft.com/office/drawing/2014/main" val="3827373952"/>
                    </a:ext>
                  </a:extLst>
                </a:gridCol>
                <a:gridCol w="637587">
                  <a:extLst>
                    <a:ext uri="{9D8B030D-6E8A-4147-A177-3AD203B41FA5}">
                      <a16:colId xmlns:a16="http://schemas.microsoft.com/office/drawing/2014/main" val="1244355015"/>
                    </a:ext>
                  </a:extLst>
                </a:gridCol>
                <a:gridCol w="638381">
                  <a:extLst>
                    <a:ext uri="{9D8B030D-6E8A-4147-A177-3AD203B41FA5}">
                      <a16:colId xmlns:a16="http://schemas.microsoft.com/office/drawing/2014/main" val="3692926081"/>
                    </a:ext>
                  </a:extLst>
                </a:gridCol>
                <a:gridCol w="637587">
                  <a:extLst>
                    <a:ext uri="{9D8B030D-6E8A-4147-A177-3AD203B41FA5}">
                      <a16:colId xmlns:a16="http://schemas.microsoft.com/office/drawing/2014/main" val="1699619065"/>
                    </a:ext>
                  </a:extLst>
                </a:gridCol>
                <a:gridCol w="637587">
                  <a:extLst>
                    <a:ext uri="{9D8B030D-6E8A-4147-A177-3AD203B41FA5}">
                      <a16:colId xmlns:a16="http://schemas.microsoft.com/office/drawing/2014/main" val="2554107783"/>
                    </a:ext>
                  </a:extLst>
                </a:gridCol>
                <a:gridCol w="637587">
                  <a:extLst>
                    <a:ext uri="{9D8B030D-6E8A-4147-A177-3AD203B41FA5}">
                      <a16:colId xmlns:a16="http://schemas.microsoft.com/office/drawing/2014/main" val="252603128"/>
                    </a:ext>
                  </a:extLst>
                </a:gridCol>
                <a:gridCol w="638381">
                  <a:extLst>
                    <a:ext uri="{9D8B030D-6E8A-4147-A177-3AD203B41FA5}">
                      <a16:colId xmlns:a16="http://schemas.microsoft.com/office/drawing/2014/main" val="1738826018"/>
                    </a:ext>
                  </a:extLst>
                </a:gridCol>
              </a:tblGrid>
              <a:tr h="192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</a:t>
                      </a:r>
                      <a:endParaRPr lang="sl-SI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</a:t>
                      </a:r>
                      <a:r>
                        <a:rPr lang="sl-SI" sz="11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more</a:t>
                      </a:r>
                      <a:endParaRPr lang="sl-SI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dirty="0" smtClean="0">
                          <a:solidFill>
                            <a:schemeClr val="bg1"/>
                          </a:solidFill>
                          <a:effectLst/>
                        </a:rPr>
                        <a:t>Ne</a:t>
                      </a:r>
                      <a:endParaRPr lang="sl-SI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710840"/>
                  </a:ext>
                </a:extLst>
              </a:tr>
              <a:tr h="192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I</a:t>
                      </a:r>
                      <a:r>
                        <a:rPr lang="sl-SI" sz="1100" dirty="0" smtClean="0">
                          <a:effectLst/>
                        </a:rPr>
                        <a:t>STAT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CBS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S</a:t>
                      </a:r>
                      <a:r>
                        <a:rPr lang="sl-SI" sz="1100" dirty="0" smtClean="0">
                          <a:effectLst/>
                        </a:rPr>
                        <a:t>URS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I</a:t>
                      </a:r>
                      <a:r>
                        <a:rPr lang="sl-SI" sz="1100" dirty="0" smtClean="0">
                          <a:effectLst/>
                        </a:rPr>
                        <a:t>STAT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CBS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S</a:t>
                      </a:r>
                      <a:r>
                        <a:rPr lang="sl-SI" sz="1100" dirty="0" smtClean="0">
                          <a:effectLst/>
                        </a:rPr>
                        <a:t>URS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I</a:t>
                      </a:r>
                      <a:r>
                        <a:rPr lang="sl-SI" sz="1100" dirty="0" smtClean="0">
                          <a:effectLst/>
                        </a:rPr>
                        <a:t>STAT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CBS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S</a:t>
                      </a:r>
                      <a:r>
                        <a:rPr lang="sl-SI" sz="1100" dirty="0" smtClean="0">
                          <a:effectLst/>
                        </a:rPr>
                        <a:t>URS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8477077"/>
                  </a:ext>
                </a:extLst>
              </a:tr>
              <a:tr h="192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 smtClean="0">
                          <a:solidFill>
                            <a:schemeClr val="bg1"/>
                          </a:solidFill>
                          <a:effectLst/>
                        </a:rPr>
                        <a:t>Deliti lokacijo</a:t>
                      </a:r>
                      <a:endParaRPr lang="sl-SI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24.1%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46.5%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34.9%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2.7%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22.3%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18.1%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73.2%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31.2%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47.0%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3333285"/>
                  </a:ext>
                </a:extLst>
              </a:tr>
              <a:tr h="384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smtClean="0">
                          <a:solidFill>
                            <a:schemeClr val="bg1"/>
                          </a:solidFill>
                          <a:effectLst/>
                        </a:rPr>
                        <a:t>Deliti število korakov</a:t>
                      </a:r>
                      <a:endParaRPr lang="sl-SI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3226450"/>
                  </a:ext>
                </a:extLst>
              </a:tr>
              <a:tr h="192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dirty="0" smtClean="0">
                          <a:effectLst/>
                        </a:rPr>
                        <a:t>Ima števec korakov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35.5%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54.7%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51.5%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0305995"/>
                  </a:ext>
                </a:extLst>
              </a:tr>
              <a:tr h="3848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dirty="0" smtClean="0">
                          <a:effectLst/>
                        </a:rPr>
                        <a:t>Tisti, ki imajo števec korakov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90.3%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98.3%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84.2%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NA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9.7%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1.7%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15.8%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6045205"/>
                  </a:ext>
                </a:extLst>
              </a:tr>
              <a:tr h="192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smtClean="0">
                          <a:solidFill>
                            <a:schemeClr val="bg1"/>
                          </a:solidFill>
                          <a:effectLst/>
                        </a:rPr>
                        <a:t>Deliti račun</a:t>
                      </a:r>
                      <a:endParaRPr lang="sl-SI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5500686"/>
                  </a:ext>
                </a:extLst>
              </a:tr>
              <a:tr h="192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dirty="0" smtClean="0">
                          <a:effectLst/>
                        </a:rPr>
                        <a:t>Oseba ima</a:t>
                      </a:r>
                      <a:r>
                        <a:rPr lang="sl-SI" sz="1100" baseline="0" dirty="0" smtClean="0">
                          <a:effectLst/>
                        </a:rPr>
                        <a:t> račun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50.7%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48.7%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47.6%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6672417"/>
                  </a:ext>
                </a:extLst>
              </a:tr>
              <a:tr h="3940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dirty="0" smtClean="0">
                          <a:effectLst/>
                        </a:rPr>
                        <a:t>Fotografirati/</a:t>
                      </a:r>
                      <a:r>
                        <a:rPr lang="sl-SI" sz="1100" dirty="0" err="1" smtClean="0">
                          <a:effectLst/>
                        </a:rPr>
                        <a:t>upload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17.9%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51.5%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35.4%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NA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82.1%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48.5%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64.6%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367831"/>
                  </a:ext>
                </a:extLst>
              </a:tr>
              <a:tr h="263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dirty="0" smtClean="0">
                          <a:effectLst/>
                        </a:rPr>
                        <a:t>Oseba nima računa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49.3%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51.3%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52.4%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6778094"/>
                  </a:ext>
                </a:extLst>
              </a:tr>
              <a:tr h="19244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i="1" dirty="0" smtClean="0">
                          <a:effectLst/>
                        </a:rPr>
                        <a:t>Hipotetično</a:t>
                      </a:r>
                      <a:endParaRPr lang="sl-SI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i="0" dirty="0">
                          <a:effectLst/>
                        </a:rPr>
                        <a:t>69.4%</a:t>
                      </a:r>
                      <a:endParaRPr lang="sl-SI" sz="110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75.6%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85.1%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NA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NA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30.6%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24.4%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14.9%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5120457"/>
                  </a:ext>
                </a:extLst>
              </a:tr>
              <a:tr h="445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 smtClean="0">
                          <a:solidFill>
                            <a:schemeClr val="bg1"/>
                          </a:solidFill>
                          <a:effectLst/>
                        </a:rPr>
                        <a:t>Deliti</a:t>
                      </a:r>
                      <a:r>
                        <a:rPr lang="sl-SI" sz="1200" baseline="0" dirty="0" smtClean="0">
                          <a:solidFill>
                            <a:schemeClr val="bg1"/>
                          </a:solidFill>
                          <a:effectLst/>
                        </a:rPr>
                        <a:t> stanje merilnika porabe</a:t>
                      </a:r>
                      <a:endParaRPr lang="sl-SI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9575735"/>
                  </a:ext>
                </a:extLst>
              </a:tr>
              <a:tr h="192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dirty="0" smtClean="0">
                          <a:effectLst/>
                        </a:rPr>
                        <a:t>Oseba je doma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70.1%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86.3%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72.0%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9236275"/>
                  </a:ext>
                </a:extLst>
              </a:tr>
              <a:tr h="19244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dirty="0" smtClean="0">
                          <a:effectLst/>
                        </a:rPr>
                        <a:t>Voda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9.3%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36.3%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12.7%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38.2%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24.1%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38.9%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52.5%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39.6%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48.4%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2204131"/>
                  </a:ext>
                </a:extLst>
              </a:tr>
              <a:tr h="19244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dirty="0" smtClean="0">
                          <a:effectLst/>
                        </a:rPr>
                        <a:t>Elektrika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9.3%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43.6%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17.4%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35.9%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14.7%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34.2%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54.8%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41.7%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48.4%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3138165"/>
                  </a:ext>
                </a:extLst>
              </a:tr>
              <a:tr h="19244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dirty="0" smtClean="0">
                          <a:effectLst/>
                        </a:rPr>
                        <a:t>Plin</a:t>
                      </a:r>
                      <a:r>
                        <a:rPr lang="en-US" sz="1100" dirty="0" smtClean="0">
                          <a:effectLst/>
                        </a:rPr>
                        <a:t> 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8.2%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38.8%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20.0%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37.6%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19.3%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11.4%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54.2%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41.9%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68.6%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5557310"/>
                  </a:ext>
                </a:extLst>
              </a:tr>
              <a:tr h="192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dirty="0" smtClean="0">
                          <a:effectLst/>
                        </a:rPr>
                        <a:t>Osebe ni doma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29.9%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13.7%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28.0%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7719820"/>
                  </a:ext>
                </a:extLst>
              </a:tr>
              <a:tr h="3940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i="1" dirty="0" smtClean="0">
                          <a:effectLst/>
                        </a:rPr>
                        <a:t>Hipotetično</a:t>
                      </a:r>
                      <a:r>
                        <a:rPr lang="en-US" sz="1100" i="1" dirty="0" smtClean="0">
                          <a:effectLst/>
                        </a:rPr>
                        <a:t> </a:t>
                      </a:r>
                      <a:endParaRPr lang="sl-SI" sz="1100" i="1" dirty="0" smtClean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i="1" dirty="0" smtClean="0">
                          <a:effectLst/>
                        </a:rPr>
                        <a:t>voda</a:t>
                      </a:r>
                      <a:endParaRPr lang="sl-SI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38.6%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47.1%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50.0%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NA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61.4%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52.9%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50.0%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132431"/>
                  </a:ext>
                </a:extLst>
              </a:tr>
              <a:tr h="394093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Hipotetično</a:t>
                      </a:r>
                    </a:p>
                    <a:p>
                      <a:pPr marL="0" algn="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elektrika</a:t>
                      </a:r>
                      <a:endParaRPr lang="sl-SI" sz="1100" b="1" i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42.2%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48.2%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53.2%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57.8%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51.6%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46.8%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3995215"/>
                  </a:ext>
                </a:extLst>
              </a:tr>
              <a:tr h="39409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i="1" dirty="0" smtClean="0">
                          <a:effectLst/>
                        </a:rPr>
                        <a:t>Hipotetično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00" i="1" dirty="0" smtClean="0">
                          <a:effectLst/>
                        </a:rPr>
                        <a:t> plin</a:t>
                      </a:r>
                      <a:endParaRPr lang="sl-SI" sz="1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44.9%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50.0%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40.0%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55.1%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50.0%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60.0%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2122588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4943872" y="3936358"/>
            <a:ext cx="648072" cy="308805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Oval 5"/>
          <p:cNvSpPr/>
          <p:nvPr/>
        </p:nvSpPr>
        <p:spPr>
          <a:xfrm>
            <a:off x="7464152" y="3284984"/>
            <a:ext cx="649250" cy="3878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Oval 6"/>
          <p:cNvSpPr/>
          <p:nvPr/>
        </p:nvSpPr>
        <p:spPr>
          <a:xfrm>
            <a:off x="8757572" y="3284984"/>
            <a:ext cx="649250" cy="3878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oljeZBesedilom 2"/>
          <p:cNvSpPr txBox="1"/>
          <p:nvPr/>
        </p:nvSpPr>
        <p:spPr>
          <a:xfrm>
            <a:off x="-27614" y="1937129"/>
            <a:ext cx="42360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100" b="1" i="1" dirty="0">
                <a:solidFill>
                  <a:schemeClr val="bg1"/>
                </a:solidFill>
              </a:rPr>
              <a:t>P</a:t>
            </a:r>
            <a:r>
              <a:rPr lang="sl-SI" sz="1100" b="1" i="1" dirty="0" smtClean="0">
                <a:solidFill>
                  <a:schemeClr val="bg1"/>
                </a:solidFill>
              </a:rPr>
              <a:t>repis števila korakov </a:t>
            </a:r>
          </a:p>
          <a:p>
            <a:r>
              <a:rPr lang="sl-SI" sz="1100" b="1" i="1" dirty="0" smtClean="0">
                <a:solidFill>
                  <a:schemeClr val="bg1"/>
                </a:solidFill>
              </a:rPr>
              <a:t>v </a:t>
            </a:r>
            <a:r>
              <a:rPr lang="sl-SI" sz="1100" dirty="0" smtClean="0">
                <a:solidFill>
                  <a:schemeClr val="bg1"/>
                </a:solidFill>
              </a:rPr>
              <a:t>»</a:t>
            </a:r>
            <a:r>
              <a:rPr lang="sl-SI" sz="1100" b="1" i="1" dirty="0" smtClean="0">
                <a:solidFill>
                  <a:schemeClr val="bg1"/>
                </a:solidFill>
              </a:rPr>
              <a:t>pametni</a:t>
            </a:r>
            <a:r>
              <a:rPr lang="sl-SI" sz="1100" dirty="0" smtClean="0">
                <a:solidFill>
                  <a:schemeClr val="bg1"/>
                </a:solidFill>
              </a:rPr>
              <a:t>«</a:t>
            </a:r>
            <a:r>
              <a:rPr lang="sl-SI" sz="1100" b="1" i="1" dirty="0" smtClean="0">
                <a:solidFill>
                  <a:schemeClr val="bg1"/>
                </a:solidFill>
              </a:rPr>
              <a:t> </a:t>
            </a:r>
            <a:r>
              <a:rPr lang="sl-SI" sz="1100" b="1" i="1" dirty="0" err="1" smtClean="0">
                <a:solidFill>
                  <a:schemeClr val="bg1"/>
                </a:solidFill>
              </a:rPr>
              <a:t>web</a:t>
            </a:r>
            <a:r>
              <a:rPr lang="sl-SI" sz="1100" b="1" i="1" dirty="0" smtClean="0">
                <a:solidFill>
                  <a:schemeClr val="bg1"/>
                </a:solidFill>
              </a:rPr>
              <a:t> </a:t>
            </a:r>
            <a:r>
              <a:rPr lang="sl-SI" sz="1100" b="1" i="1" dirty="0" err="1" smtClean="0">
                <a:solidFill>
                  <a:schemeClr val="bg1"/>
                </a:solidFill>
              </a:rPr>
              <a:t>vpr</a:t>
            </a:r>
            <a:r>
              <a:rPr lang="sl-SI" sz="1100" b="1" i="1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9" name="Right Arrow 8"/>
          <p:cNvSpPr/>
          <p:nvPr/>
        </p:nvSpPr>
        <p:spPr>
          <a:xfrm>
            <a:off x="1631504" y="2048909"/>
            <a:ext cx="479119" cy="2073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090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771" y="501969"/>
            <a:ext cx="10972800" cy="1008112"/>
          </a:xfrm>
        </p:spPr>
        <p:txBody>
          <a:bodyPr>
            <a:normAutofit/>
          </a:bodyPr>
          <a:lstStyle/>
          <a:p>
            <a:r>
              <a:rPr lang="sl-SI" sz="2800" b="1" dirty="0">
                <a:solidFill>
                  <a:srgbClr val="25A2D1"/>
                </a:solidFill>
              </a:rPr>
              <a:t>Število realiziranih »</a:t>
            </a:r>
            <a:r>
              <a:rPr lang="sl-SI" sz="2800" b="1" dirty="0" smtClean="0">
                <a:solidFill>
                  <a:srgbClr val="25A2D1"/>
                </a:solidFill>
              </a:rPr>
              <a:t>pametnih« </a:t>
            </a:r>
            <a:r>
              <a:rPr lang="sl-SI" sz="2800" b="1" dirty="0">
                <a:solidFill>
                  <a:srgbClr val="25A2D1"/>
                </a:solidFill>
              </a:rPr>
              <a:t>nalog </a:t>
            </a:r>
            <a:br>
              <a:rPr lang="sl-SI" sz="2800" b="1" dirty="0">
                <a:solidFill>
                  <a:srgbClr val="25A2D1"/>
                </a:solidFill>
              </a:rPr>
            </a:br>
            <a:r>
              <a:rPr lang="sl-SI" sz="2800" dirty="0">
                <a:solidFill>
                  <a:srgbClr val="25A2D1"/>
                </a:solidFill>
              </a:rPr>
              <a:t>(»pametni« </a:t>
            </a:r>
            <a:r>
              <a:rPr lang="sl-SI" sz="2800" dirty="0" err="1">
                <a:solidFill>
                  <a:srgbClr val="25A2D1"/>
                </a:solidFill>
              </a:rPr>
              <a:t>web</a:t>
            </a:r>
            <a:r>
              <a:rPr lang="sl-SI" sz="2800" dirty="0">
                <a:solidFill>
                  <a:srgbClr val="25A2D1"/>
                </a:solidFill>
              </a:rPr>
              <a:t> vprašalnik)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8830547"/>
              </p:ext>
            </p:extLst>
          </p:nvPr>
        </p:nvGraphicFramePr>
        <p:xfrm>
          <a:off x="1459719" y="4391475"/>
          <a:ext cx="8988902" cy="22075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4714">
                  <a:extLst>
                    <a:ext uri="{9D8B030D-6E8A-4147-A177-3AD203B41FA5}">
                      <a16:colId xmlns:a16="http://schemas.microsoft.com/office/drawing/2014/main" val="3905220092"/>
                    </a:ext>
                  </a:extLst>
                </a:gridCol>
                <a:gridCol w="2425676">
                  <a:extLst>
                    <a:ext uri="{9D8B030D-6E8A-4147-A177-3AD203B41FA5}">
                      <a16:colId xmlns:a16="http://schemas.microsoft.com/office/drawing/2014/main" val="237600646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996880054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538673666"/>
                    </a:ext>
                  </a:extLst>
                </a:gridCol>
              </a:tblGrid>
              <a:tr h="386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700" dirty="0" smtClean="0">
                          <a:solidFill>
                            <a:schemeClr val="tx1"/>
                          </a:solidFill>
                          <a:effectLst/>
                        </a:rPr>
                        <a:t>Št. </a:t>
                      </a:r>
                      <a:r>
                        <a:rPr lang="sl-SI" sz="1800" dirty="0" smtClean="0">
                          <a:solidFill>
                            <a:schemeClr val="tx1"/>
                          </a:solidFill>
                        </a:rPr>
                        <a:t>»</a:t>
                      </a:r>
                      <a:r>
                        <a:rPr lang="sl-SI" sz="1700" dirty="0" smtClean="0">
                          <a:solidFill>
                            <a:schemeClr val="tx1"/>
                          </a:solidFill>
                          <a:effectLst/>
                        </a:rPr>
                        <a:t>pametnih</a:t>
                      </a:r>
                      <a:r>
                        <a:rPr lang="sl-SI" sz="1800" dirty="0" smtClean="0">
                          <a:solidFill>
                            <a:schemeClr val="tx1"/>
                          </a:solidFill>
                        </a:rPr>
                        <a:t>«</a:t>
                      </a:r>
                      <a:r>
                        <a:rPr lang="sl-SI" sz="17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sl-SI" sz="1700" dirty="0" smtClean="0">
                          <a:solidFill>
                            <a:schemeClr val="tx1"/>
                          </a:solidFill>
                          <a:effectLst/>
                        </a:rPr>
                        <a:t>nalog</a:t>
                      </a:r>
                      <a:endParaRPr lang="sl-SI" sz="17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700" dirty="0" smtClean="0">
                          <a:effectLst/>
                        </a:rPr>
                        <a:t>ISTAT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700" dirty="0" smtClean="0">
                          <a:effectLst/>
                        </a:rPr>
                        <a:t>CBS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700" dirty="0" smtClean="0">
                          <a:effectLst/>
                        </a:rPr>
                        <a:t>SURS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1097402"/>
                  </a:ext>
                </a:extLst>
              </a:tr>
              <a:tr h="318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sl-SI" sz="17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700" dirty="0">
                          <a:effectLst/>
                        </a:rPr>
                        <a:t>50.2%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11.7%</a:t>
                      </a:r>
                      <a:endParaRPr lang="sl-SI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700">
                          <a:effectLst/>
                        </a:rPr>
                        <a:t>35.5%</a:t>
                      </a:r>
                      <a:endParaRPr lang="sl-SI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69189621"/>
                  </a:ext>
                </a:extLst>
              </a:tr>
              <a:tr h="318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1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700" dirty="0">
                          <a:effectLst/>
                        </a:rPr>
                        <a:t>32.8%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28.0%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700">
                          <a:effectLst/>
                        </a:rPr>
                        <a:t>34.0%</a:t>
                      </a:r>
                      <a:endParaRPr lang="sl-SI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48450680"/>
                  </a:ext>
                </a:extLst>
              </a:tr>
              <a:tr h="318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2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700" dirty="0">
                          <a:effectLst/>
                        </a:rPr>
                        <a:t>11.8%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29.7%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700" dirty="0">
                          <a:effectLst/>
                        </a:rPr>
                        <a:t>22.0%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34666"/>
                  </a:ext>
                </a:extLst>
              </a:tr>
              <a:tr h="318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3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700" dirty="0">
                          <a:effectLst/>
                        </a:rPr>
                        <a:t>4.8%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22.7%</a:t>
                      </a:r>
                      <a:endParaRPr lang="sl-SI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700" dirty="0">
                          <a:effectLst/>
                        </a:rPr>
                        <a:t>6.3%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44364864"/>
                  </a:ext>
                </a:extLst>
              </a:tr>
              <a:tr h="318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4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700" dirty="0">
                          <a:effectLst/>
                        </a:rPr>
                        <a:t>0.4%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7.7%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700" dirty="0">
                          <a:effectLst/>
                        </a:rPr>
                        <a:t>2.1%</a:t>
                      </a:r>
                      <a:endParaRPr lang="sl-SI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40985347"/>
                  </a:ext>
                </a:extLst>
              </a:tr>
            </a:tbl>
          </a:graphicData>
        </a:graphic>
      </p:graphicFrame>
      <p:sp>
        <p:nvSpPr>
          <p:cNvPr id="8" name="Right Brace 7"/>
          <p:cNvSpPr/>
          <p:nvPr/>
        </p:nvSpPr>
        <p:spPr>
          <a:xfrm>
            <a:off x="9680945" y="5760715"/>
            <a:ext cx="216024" cy="5760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Right Brace 8"/>
          <p:cNvSpPr/>
          <p:nvPr/>
        </p:nvSpPr>
        <p:spPr>
          <a:xfrm>
            <a:off x="5058896" y="5760715"/>
            <a:ext cx="216024" cy="5760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Right Brace 9"/>
          <p:cNvSpPr/>
          <p:nvPr/>
        </p:nvSpPr>
        <p:spPr>
          <a:xfrm>
            <a:off x="7421511" y="5753303"/>
            <a:ext cx="216024" cy="5760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oljeZBesedilom 2"/>
          <p:cNvSpPr txBox="1"/>
          <p:nvPr/>
        </p:nvSpPr>
        <p:spPr>
          <a:xfrm>
            <a:off x="9923848" y="5879470"/>
            <a:ext cx="6604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b="1" i="1" dirty="0" smtClean="0">
                <a:solidFill>
                  <a:schemeClr val="bg1"/>
                </a:solidFill>
              </a:rPr>
              <a:t>30.4</a:t>
            </a:r>
            <a:endParaRPr lang="en-US" sz="1600" i="1" dirty="0">
              <a:solidFill>
                <a:schemeClr val="bg1"/>
              </a:solidFill>
            </a:endParaRPr>
          </a:p>
        </p:txBody>
      </p:sp>
      <p:sp>
        <p:nvSpPr>
          <p:cNvPr id="17" name="PoljeZBesedilom 2"/>
          <p:cNvSpPr txBox="1"/>
          <p:nvPr/>
        </p:nvSpPr>
        <p:spPr>
          <a:xfrm>
            <a:off x="7637535" y="5879470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b="1" i="1" dirty="0" smtClean="0">
                <a:solidFill>
                  <a:schemeClr val="bg1"/>
                </a:solidFill>
              </a:rPr>
              <a:t>60.1</a:t>
            </a:r>
            <a:endParaRPr lang="en-US" sz="1600" i="1" dirty="0">
              <a:solidFill>
                <a:schemeClr val="bg1"/>
              </a:solidFill>
            </a:endParaRPr>
          </a:p>
        </p:txBody>
      </p:sp>
      <p:sp>
        <p:nvSpPr>
          <p:cNvPr id="18" name="PoljeZBesedilom 2"/>
          <p:cNvSpPr txBox="1"/>
          <p:nvPr/>
        </p:nvSpPr>
        <p:spPr>
          <a:xfrm>
            <a:off x="5274920" y="5879470"/>
            <a:ext cx="8263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b="1" i="1" dirty="0" smtClean="0">
                <a:solidFill>
                  <a:schemeClr val="bg1"/>
                </a:solidFill>
              </a:rPr>
              <a:t>17.0</a:t>
            </a:r>
            <a:endParaRPr lang="en-US" sz="1600" i="1" dirty="0">
              <a:solidFill>
                <a:schemeClr val="bg1"/>
              </a:solidFill>
            </a:endParaRPr>
          </a:p>
        </p:txBody>
      </p:sp>
      <p:sp>
        <p:nvSpPr>
          <p:cNvPr id="19" name="PoljeZBesedilom 2"/>
          <p:cNvSpPr txBox="1"/>
          <p:nvPr/>
        </p:nvSpPr>
        <p:spPr>
          <a:xfrm>
            <a:off x="1393921" y="1584896"/>
            <a:ext cx="9120499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solidFill>
                  <a:schemeClr val="bg1"/>
                </a:solidFill>
              </a:rPr>
              <a:t>Pri ISTAT polovica respondentov ni izvedla nobene »pametne«</a:t>
            </a:r>
            <a:r>
              <a:rPr lang="sl-SI" sz="2000" dirty="0">
                <a:solidFill>
                  <a:schemeClr val="bg1"/>
                </a:solidFill>
              </a:rPr>
              <a:t> </a:t>
            </a:r>
            <a:r>
              <a:rPr lang="sl-SI" sz="2000" dirty="0" smtClean="0">
                <a:solidFill>
                  <a:schemeClr val="bg1"/>
                </a:solidFill>
              </a:rPr>
              <a:t>naloge, pri SURS več kot tretjina, pri CBS bistveno manj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solidFill>
                  <a:schemeClr val="bg1"/>
                </a:solidFill>
              </a:rPr>
              <a:t>V vseh treh stat. uradih je najbolj podoben delež respondentov, ki so izvedli eno </a:t>
            </a:r>
            <a:r>
              <a:rPr lang="sl-SI" sz="2000" dirty="0">
                <a:solidFill>
                  <a:schemeClr val="bg1"/>
                </a:solidFill>
              </a:rPr>
              <a:t>»</a:t>
            </a:r>
            <a:r>
              <a:rPr lang="sl-SI" sz="2000" dirty="0" smtClean="0">
                <a:solidFill>
                  <a:schemeClr val="bg1"/>
                </a:solidFill>
              </a:rPr>
              <a:t>pametno« </a:t>
            </a:r>
            <a:r>
              <a:rPr lang="sl-SI" sz="2000" dirty="0">
                <a:solidFill>
                  <a:schemeClr val="bg1"/>
                </a:solidFill>
              </a:rPr>
              <a:t>nalogo</a:t>
            </a:r>
            <a:endParaRPr lang="sl-SI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solidFill>
                  <a:schemeClr val="bg1"/>
                </a:solidFill>
              </a:rPr>
              <a:t>Več kot polovica CBS respondentov je izvedlo 2 ali več </a:t>
            </a:r>
            <a:r>
              <a:rPr lang="sl-SI" sz="2000" dirty="0">
                <a:solidFill>
                  <a:schemeClr val="bg1"/>
                </a:solidFill>
              </a:rPr>
              <a:t>»</a:t>
            </a:r>
            <a:r>
              <a:rPr lang="sl-SI" sz="2000" dirty="0" smtClean="0">
                <a:solidFill>
                  <a:schemeClr val="bg1"/>
                </a:solidFill>
              </a:rPr>
              <a:t>pametnih« </a:t>
            </a:r>
            <a:r>
              <a:rPr lang="sl-SI" sz="2000" dirty="0">
                <a:solidFill>
                  <a:schemeClr val="bg1"/>
                </a:solidFill>
              </a:rPr>
              <a:t>nalog</a:t>
            </a:r>
            <a:r>
              <a:rPr lang="sl-SI" sz="2000" dirty="0" smtClean="0">
                <a:solidFill>
                  <a:schemeClr val="bg1"/>
                </a:solidFill>
              </a:rPr>
              <a:t>; manj kot tretjina SURS respondentov in manj kot petina ISTAT respondentov</a:t>
            </a:r>
            <a:endParaRPr lang="sl-SI" sz="2000" dirty="0">
              <a:solidFill>
                <a:schemeClr val="bg1"/>
              </a:solidFill>
            </a:endParaRPr>
          </a:p>
          <a:p>
            <a:endParaRPr lang="sl-SI" sz="2000" dirty="0" smtClean="0">
              <a:solidFill>
                <a:schemeClr val="bg1"/>
              </a:solidFill>
            </a:endParaRPr>
          </a:p>
          <a:p>
            <a:endParaRPr lang="sl-SI" sz="1700" b="1" dirty="0">
              <a:solidFill>
                <a:schemeClr val="lt1"/>
              </a:solidFill>
            </a:endParaRPr>
          </a:p>
          <a:p>
            <a:endParaRPr lang="en-US" sz="1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43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20550"/>
            <a:ext cx="10972800" cy="1008112"/>
          </a:xfrm>
        </p:spPr>
        <p:txBody>
          <a:bodyPr>
            <a:normAutofit/>
          </a:bodyPr>
          <a:lstStyle/>
          <a:p>
            <a:r>
              <a:rPr lang="sl-SI" sz="2800" b="1" dirty="0" smtClean="0">
                <a:solidFill>
                  <a:srgbClr val="25A2D1"/>
                </a:solidFill>
              </a:rPr>
              <a:t>Hipotetično </a:t>
            </a:r>
            <a:r>
              <a:rPr lang="sl-SI" sz="2400" dirty="0" smtClean="0">
                <a:solidFill>
                  <a:srgbClr val="25A2D1"/>
                </a:solidFill>
              </a:rPr>
              <a:t>(</a:t>
            </a:r>
            <a:r>
              <a:rPr lang="sl-SI" sz="2400" dirty="0">
                <a:solidFill>
                  <a:srgbClr val="25A2D1"/>
                </a:solidFill>
              </a:rPr>
              <a:t>»splošni« </a:t>
            </a:r>
            <a:r>
              <a:rPr lang="sl-SI" sz="2400" dirty="0" err="1" smtClean="0">
                <a:solidFill>
                  <a:srgbClr val="25A2D1"/>
                </a:solidFill>
              </a:rPr>
              <a:t>vpr</a:t>
            </a:r>
            <a:r>
              <a:rPr lang="sl-SI" sz="2400" dirty="0" smtClean="0">
                <a:solidFill>
                  <a:srgbClr val="25A2D1"/>
                </a:solidFill>
              </a:rPr>
              <a:t>.)</a:t>
            </a:r>
            <a:r>
              <a:rPr lang="sl-SI" sz="2400" b="1" dirty="0" smtClean="0">
                <a:solidFill>
                  <a:srgbClr val="25A2D1"/>
                </a:solidFill>
              </a:rPr>
              <a:t>/</a:t>
            </a:r>
            <a:r>
              <a:rPr lang="sl-SI" sz="2800" b="1" dirty="0" smtClean="0">
                <a:solidFill>
                  <a:srgbClr val="25A2D1"/>
                </a:solidFill>
              </a:rPr>
              <a:t>realizirano </a:t>
            </a:r>
            <a:r>
              <a:rPr lang="sl-SI" sz="2400" dirty="0" smtClean="0">
                <a:solidFill>
                  <a:srgbClr val="25A2D1"/>
                </a:solidFill>
              </a:rPr>
              <a:t>(</a:t>
            </a:r>
            <a:r>
              <a:rPr lang="sl-SI" sz="2400" dirty="0">
                <a:solidFill>
                  <a:srgbClr val="25A2D1"/>
                </a:solidFill>
              </a:rPr>
              <a:t>»</a:t>
            </a:r>
            <a:r>
              <a:rPr lang="sl-SI" sz="2400" dirty="0" smtClean="0">
                <a:solidFill>
                  <a:srgbClr val="25A2D1"/>
                </a:solidFill>
              </a:rPr>
              <a:t>pametni« </a:t>
            </a:r>
            <a:r>
              <a:rPr lang="sl-SI" sz="2400" dirty="0" err="1" smtClean="0">
                <a:solidFill>
                  <a:srgbClr val="25A2D1"/>
                </a:solidFill>
              </a:rPr>
              <a:t>web</a:t>
            </a:r>
            <a:r>
              <a:rPr lang="sl-SI" sz="2400" dirty="0" smtClean="0">
                <a:solidFill>
                  <a:srgbClr val="25A2D1"/>
                </a:solidFill>
              </a:rPr>
              <a:t> </a:t>
            </a:r>
            <a:r>
              <a:rPr lang="sl-SI" sz="2400" dirty="0" err="1">
                <a:solidFill>
                  <a:srgbClr val="25A2D1"/>
                </a:solidFill>
              </a:rPr>
              <a:t>vpr</a:t>
            </a:r>
            <a:r>
              <a:rPr lang="sl-SI" sz="2400" dirty="0">
                <a:solidFill>
                  <a:srgbClr val="25A2D1"/>
                </a:solidFill>
              </a:rPr>
              <a:t>.)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018406"/>
              </p:ext>
            </p:extLst>
          </p:nvPr>
        </p:nvGraphicFramePr>
        <p:xfrm>
          <a:off x="4151784" y="980728"/>
          <a:ext cx="6998534" cy="5899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5236">
                  <a:extLst>
                    <a:ext uri="{9D8B030D-6E8A-4147-A177-3AD203B41FA5}">
                      <a16:colId xmlns:a16="http://schemas.microsoft.com/office/drawing/2014/main" val="98757427"/>
                    </a:ext>
                  </a:extLst>
                </a:gridCol>
                <a:gridCol w="523076">
                  <a:extLst>
                    <a:ext uri="{9D8B030D-6E8A-4147-A177-3AD203B41FA5}">
                      <a16:colId xmlns:a16="http://schemas.microsoft.com/office/drawing/2014/main" val="2572552821"/>
                    </a:ext>
                  </a:extLst>
                </a:gridCol>
                <a:gridCol w="523289">
                  <a:extLst>
                    <a:ext uri="{9D8B030D-6E8A-4147-A177-3AD203B41FA5}">
                      <a16:colId xmlns:a16="http://schemas.microsoft.com/office/drawing/2014/main" val="4069961892"/>
                    </a:ext>
                  </a:extLst>
                </a:gridCol>
                <a:gridCol w="524735">
                  <a:extLst>
                    <a:ext uri="{9D8B030D-6E8A-4147-A177-3AD203B41FA5}">
                      <a16:colId xmlns:a16="http://schemas.microsoft.com/office/drawing/2014/main" val="2505685421"/>
                    </a:ext>
                  </a:extLst>
                </a:gridCol>
                <a:gridCol w="523183">
                  <a:extLst>
                    <a:ext uri="{9D8B030D-6E8A-4147-A177-3AD203B41FA5}">
                      <a16:colId xmlns:a16="http://schemas.microsoft.com/office/drawing/2014/main" val="25361760"/>
                    </a:ext>
                  </a:extLst>
                </a:gridCol>
                <a:gridCol w="523958">
                  <a:extLst>
                    <a:ext uri="{9D8B030D-6E8A-4147-A177-3AD203B41FA5}">
                      <a16:colId xmlns:a16="http://schemas.microsoft.com/office/drawing/2014/main" val="223927712"/>
                    </a:ext>
                  </a:extLst>
                </a:gridCol>
                <a:gridCol w="523958">
                  <a:extLst>
                    <a:ext uri="{9D8B030D-6E8A-4147-A177-3AD203B41FA5}">
                      <a16:colId xmlns:a16="http://schemas.microsoft.com/office/drawing/2014/main" val="2313373152"/>
                    </a:ext>
                  </a:extLst>
                </a:gridCol>
                <a:gridCol w="523183">
                  <a:extLst>
                    <a:ext uri="{9D8B030D-6E8A-4147-A177-3AD203B41FA5}">
                      <a16:colId xmlns:a16="http://schemas.microsoft.com/office/drawing/2014/main" val="1451558048"/>
                    </a:ext>
                  </a:extLst>
                </a:gridCol>
                <a:gridCol w="523958">
                  <a:extLst>
                    <a:ext uri="{9D8B030D-6E8A-4147-A177-3AD203B41FA5}">
                      <a16:colId xmlns:a16="http://schemas.microsoft.com/office/drawing/2014/main" val="3599046261"/>
                    </a:ext>
                  </a:extLst>
                </a:gridCol>
                <a:gridCol w="523958">
                  <a:extLst>
                    <a:ext uri="{9D8B030D-6E8A-4147-A177-3AD203B41FA5}">
                      <a16:colId xmlns:a16="http://schemas.microsoft.com/office/drawing/2014/main" val="1648295021"/>
                    </a:ext>
                  </a:extLst>
                </a:gridCol>
              </a:tblGrid>
              <a:tr h="2829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sl-SI" sz="115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Hipotetično </a:t>
                      </a:r>
                      <a:r>
                        <a:rPr lang="sl-SI" sz="1150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sl-SI" sz="1150" dirty="0" smtClean="0">
                          <a:solidFill>
                            <a:schemeClr val="tx1"/>
                          </a:solidFill>
                        </a:rPr>
                        <a:t>»splošni« </a:t>
                      </a:r>
                      <a:r>
                        <a:rPr lang="sl-SI" sz="1150" dirty="0" err="1" smtClean="0">
                          <a:solidFill>
                            <a:schemeClr val="tx1"/>
                          </a:solidFill>
                          <a:effectLst/>
                        </a:rPr>
                        <a:t>vpr</a:t>
                      </a:r>
                      <a:r>
                        <a:rPr lang="sl-SI" sz="1150" dirty="0" smtClean="0">
                          <a:solidFill>
                            <a:schemeClr val="tx1"/>
                          </a:solidFill>
                          <a:effectLst/>
                        </a:rPr>
                        <a:t>.)</a:t>
                      </a:r>
                      <a:endParaRPr lang="sl-SI" sz="115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Realizirano (</a:t>
                      </a:r>
                      <a:r>
                        <a:rPr lang="sl-SI" sz="1150" dirty="0" smtClean="0">
                          <a:solidFill>
                            <a:schemeClr val="tx1"/>
                          </a:solidFill>
                        </a:rPr>
                        <a:t>»pametni« </a:t>
                      </a:r>
                      <a:r>
                        <a:rPr lang="sl-SI" sz="1150" dirty="0" err="1" smtClean="0">
                          <a:effectLst/>
                        </a:rPr>
                        <a:t>web</a:t>
                      </a:r>
                      <a:r>
                        <a:rPr lang="sl-SI" sz="1150" dirty="0" smtClean="0">
                          <a:effectLst/>
                        </a:rPr>
                        <a:t> </a:t>
                      </a:r>
                      <a:r>
                        <a:rPr lang="sl-SI" sz="1150" dirty="0" err="1" smtClean="0">
                          <a:effectLst/>
                        </a:rPr>
                        <a:t>vpr</a:t>
                      </a:r>
                      <a:r>
                        <a:rPr lang="sl-SI" sz="1150" dirty="0" smtClean="0">
                          <a:effectLst/>
                        </a:rPr>
                        <a:t>.)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213145"/>
                  </a:ext>
                </a:extLst>
              </a:tr>
              <a:tr h="171445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b="1" dirty="0" smtClean="0">
                          <a:effectLst/>
                        </a:rPr>
                        <a:t>Da</a:t>
                      </a:r>
                      <a:endParaRPr lang="sl-SI" sz="11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b="1" dirty="0" smtClean="0">
                          <a:effectLst/>
                        </a:rPr>
                        <a:t>Ne more</a:t>
                      </a:r>
                      <a:endParaRPr lang="sl-SI" sz="11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b="1" dirty="0" smtClean="0">
                          <a:effectLst/>
                        </a:rPr>
                        <a:t>Ne</a:t>
                      </a:r>
                      <a:endParaRPr lang="sl-SI" sz="11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10486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I</a:t>
                      </a:r>
                      <a:r>
                        <a:rPr lang="sl-SI" sz="1000" dirty="0" smtClean="0">
                          <a:effectLst/>
                        </a:rPr>
                        <a:t>STAT</a:t>
                      </a:r>
                      <a:endParaRPr lang="sl-S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CBS</a:t>
                      </a:r>
                      <a:endParaRPr lang="sl-S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S</a:t>
                      </a:r>
                      <a:r>
                        <a:rPr lang="sl-SI" sz="1000" dirty="0" smtClean="0">
                          <a:effectLst/>
                        </a:rPr>
                        <a:t>URS</a:t>
                      </a:r>
                      <a:endParaRPr lang="sl-S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I</a:t>
                      </a:r>
                      <a:r>
                        <a:rPr lang="sl-SI" sz="1000" dirty="0" smtClean="0">
                          <a:effectLst/>
                        </a:rPr>
                        <a:t>S</a:t>
                      </a:r>
                      <a:r>
                        <a:rPr lang="en-US" sz="1000" dirty="0" smtClean="0">
                          <a:effectLst/>
                        </a:rPr>
                        <a:t>T</a:t>
                      </a:r>
                      <a:r>
                        <a:rPr lang="sl-SI" sz="1000" dirty="0" smtClean="0">
                          <a:effectLst/>
                        </a:rPr>
                        <a:t>AT</a:t>
                      </a:r>
                      <a:endParaRPr lang="sl-S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CBS</a:t>
                      </a:r>
                      <a:endParaRPr lang="sl-S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S</a:t>
                      </a:r>
                      <a:r>
                        <a:rPr lang="sl-SI" sz="1000" dirty="0" smtClean="0">
                          <a:effectLst/>
                        </a:rPr>
                        <a:t>URS</a:t>
                      </a:r>
                      <a:endParaRPr lang="sl-S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I</a:t>
                      </a:r>
                      <a:r>
                        <a:rPr lang="sl-SI" sz="1000" dirty="0" smtClean="0">
                          <a:effectLst/>
                        </a:rPr>
                        <a:t>STAT</a:t>
                      </a:r>
                      <a:endParaRPr lang="sl-S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CBS</a:t>
                      </a:r>
                      <a:endParaRPr lang="sl-S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S</a:t>
                      </a:r>
                      <a:r>
                        <a:rPr lang="sl-SI" sz="1000" dirty="0" smtClean="0">
                          <a:effectLst/>
                        </a:rPr>
                        <a:t>URS</a:t>
                      </a:r>
                      <a:endParaRPr lang="sl-S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8820604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Deliti svojo</a:t>
                      </a:r>
                      <a:r>
                        <a:rPr lang="sl-SI" sz="1150" baseline="0" dirty="0" smtClean="0">
                          <a:effectLst/>
                        </a:rPr>
                        <a:t> lokacijo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3373080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Da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63%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62%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49%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23%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30%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23%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14%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9%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28%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6283148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Mogoče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39%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56%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43%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36%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19%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21%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26%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24%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36%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1964830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Ne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17%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28%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20%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63%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22%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12%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20%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51%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68%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3636730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Ne vem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32%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47%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9%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46%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18%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27%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23%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35%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64%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7332848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Deliti podatke o številu korakov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62875400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Da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47%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66%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84%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42%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33%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14%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11%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1%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2%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519242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Mogoče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42%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58%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85%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55%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40%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15%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3%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2%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0%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4850879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Ne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20%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24%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80%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68%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75%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4%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13%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1%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16%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9108765"/>
                  </a:ext>
                </a:extLst>
              </a:tr>
              <a:tr h="45126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Ne vem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21%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29%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100%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67%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71%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0%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12%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0%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0%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7644280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Fotografirati račune</a:t>
                      </a:r>
                      <a:r>
                        <a:rPr lang="sl-SI" sz="1150" baseline="0" dirty="0" smtClean="0">
                          <a:effectLst/>
                        </a:rPr>
                        <a:t> ali naložiti digitalne račune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5422176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Da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18%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48%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22%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b="1" dirty="0">
                          <a:solidFill>
                            <a:schemeClr val="accent6"/>
                          </a:solidFill>
                          <a:effectLst/>
                        </a:rPr>
                        <a:t>63%</a:t>
                      </a:r>
                      <a:endParaRPr lang="sl-SI" sz="1150" b="1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47%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solidFill>
                            <a:schemeClr val="accent6"/>
                          </a:solidFill>
                          <a:effectLst/>
                        </a:rPr>
                        <a:t>66%</a:t>
                      </a:r>
                      <a:endParaRPr lang="sl-SI" sz="1150" b="1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19%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5%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12%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4666357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Mogoče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18%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32%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20%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66%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56%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67%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17%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12%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13%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9947073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Ne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7%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16%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13%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46%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48%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43%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47%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36%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44%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4033416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Ne vem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9%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24%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24%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43%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59%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53%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47%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18%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24%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142700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Deliti podatke merilnikov</a:t>
                      </a:r>
                      <a:r>
                        <a:rPr lang="sl-SI" sz="1150" baseline="0" dirty="0" smtClean="0">
                          <a:effectLst/>
                        </a:rPr>
                        <a:t> porabe energije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7373393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Da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15%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63%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8%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16%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8%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42%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b="1" dirty="0">
                          <a:solidFill>
                            <a:srgbClr val="FF0000"/>
                          </a:solidFill>
                          <a:effectLst/>
                        </a:rPr>
                        <a:t>69%</a:t>
                      </a:r>
                      <a:endParaRPr lang="sl-SI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29%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b="1" dirty="0">
                          <a:solidFill>
                            <a:srgbClr val="FF0000"/>
                          </a:solidFill>
                          <a:effectLst/>
                        </a:rPr>
                        <a:t>50%</a:t>
                      </a:r>
                      <a:endParaRPr lang="sl-SI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181639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Mogoče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5%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42%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12%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15%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10%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35%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81%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48%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54%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1209758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Ne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5%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8%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4%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9%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12%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36%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87%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80%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60%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0750970"/>
                  </a:ext>
                </a:extLst>
              </a:tr>
              <a:tr h="2256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150" dirty="0" smtClean="0">
                          <a:effectLst/>
                        </a:rPr>
                        <a:t>Ne vem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2%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22%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0%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10%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17%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>
                          <a:effectLst/>
                        </a:rPr>
                        <a:t>30%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>
                          <a:effectLst/>
                        </a:rPr>
                        <a:t>88%</a:t>
                      </a:r>
                      <a:endParaRPr lang="sl-SI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50" dirty="0">
                          <a:effectLst/>
                        </a:rPr>
                        <a:t>61%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50" dirty="0">
                          <a:effectLst/>
                        </a:rPr>
                        <a:t>70%</a:t>
                      </a:r>
                      <a:endParaRPr lang="sl-SI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6633920"/>
                  </a:ext>
                </a:extLst>
              </a:tr>
            </a:tbl>
          </a:graphicData>
        </a:graphic>
      </p:graphicFrame>
      <p:sp>
        <p:nvSpPr>
          <p:cNvPr id="4" name="PoljeZBesedilom 2"/>
          <p:cNvSpPr txBox="1"/>
          <p:nvPr/>
        </p:nvSpPr>
        <p:spPr>
          <a:xfrm>
            <a:off x="-13729" y="894234"/>
            <a:ext cx="45118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i="1" dirty="0">
                <a:solidFill>
                  <a:schemeClr val="bg1"/>
                </a:solidFill>
              </a:rPr>
              <a:t>4 hipotetične </a:t>
            </a:r>
            <a:r>
              <a:rPr lang="sl-SI" sz="1600" i="1" dirty="0" smtClean="0">
                <a:solidFill>
                  <a:schemeClr val="bg1"/>
                </a:solidFill>
              </a:rPr>
              <a:t>vprašanja/naloge v »splošnem« vprašalniku smo povezali s</a:t>
            </a:r>
            <a:r>
              <a:rPr lang="sl-SI" sz="1600" i="1" dirty="0">
                <a:solidFill>
                  <a:schemeClr val="bg1"/>
                </a:solidFill>
              </a:rPr>
              <a:t> </a:t>
            </a:r>
            <a:r>
              <a:rPr lang="sl-SI" sz="1600" i="1" dirty="0" smtClean="0">
                <a:solidFill>
                  <a:schemeClr val="bg1"/>
                </a:solidFill>
              </a:rPr>
              <a:t>4 »pametnimi« nalogami v </a:t>
            </a:r>
            <a:r>
              <a:rPr lang="sl-SI" sz="1600" i="1" dirty="0">
                <a:solidFill>
                  <a:schemeClr val="bg1"/>
                </a:solidFill>
              </a:rPr>
              <a:t>»</a:t>
            </a:r>
            <a:r>
              <a:rPr lang="sl-SI" sz="1600" i="1" dirty="0" smtClean="0">
                <a:solidFill>
                  <a:schemeClr val="bg1"/>
                </a:solidFill>
              </a:rPr>
              <a:t>pametnem« </a:t>
            </a:r>
            <a:r>
              <a:rPr lang="sl-SI" sz="1600" i="1" dirty="0" err="1" smtClean="0">
                <a:solidFill>
                  <a:schemeClr val="bg1"/>
                </a:solidFill>
              </a:rPr>
              <a:t>web</a:t>
            </a:r>
            <a:r>
              <a:rPr lang="sl-SI" sz="1600" i="1" dirty="0" smtClean="0">
                <a:solidFill>
                  <a:schemeClr val="bg1"/>
                </a:solidFill>
              </a:rPr>
              <a:t> vprašalniku.         </a:t>
            </a:r>
          </a:p>
          <a:p>
            <a:r>
              <a:rPr lang="sl-SI" sz="1600" dirty="0" smtClean="0">
                <a:solidFill>
                  <a:schemeClr val="bg1"/>
                </a:solidFill>
              </a:rPr>
              <a:t> 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0" name="PoljeZBesedilom 2"/>
          <p:cNvSpPr txBox="1"/>
          <p:nvPr/>
        </p:nvSpPr>
        <p:spPr>
          <a:xfrm>
            <a:off x="0" y="2709643"/>
            <a:ext cx="3935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sz="1600" i="1" dirty="0" smtClean="0">
                <a:solidFill>
                  <a:schemeClr val="bg1"/>
                </a:solidFill>
              </a:rPr>
              <a:t>Pozitivna povezava med hipotetično in dejansko realizacijo. Tisti, ki so </a:t>
            </a:r>
            <a:r>
              <a:rPr lang="sl-SI" sz="1600" i="1" dirty="0">
                <a:solidFill>
                  <a:schemeClr val="bg1"/>
                </a:solidFill>
              </a:rPr>
              <a:t>se </a:t>
            </a:r>
            <a:r>
              <a:rPr lang="sl-SI" sz="1600" i="1" dirty="0" smtClean="0">
                <a:solidFill>
                  <a:schemeClr val="bg1"/>
                </a:solidFill>
              </a:rPr>
              <a:t>hipotetično strinjali, so imeli višjo stopnjo dejanske realizacije.</a:t>
            </a:r>
            <a:r>
              <a:rPr lang="sl-SI" sz="1600" i="1" dirty="0">
                <a:solidFill>
                  <a:schemeClr val="bg1"/>
                </a:solidFill>
              </a:rPr>
              <a:t> </a:t>
            </a:r>
            <a:r>
              <a:rPr lang="sl-SI" sz="1600" i="1" dirty="0" smtClean="0">
                <a:solidFill>
                  <a:schemeClr val="bg1"/>
                </a:solidFill>
              </a:rPr>
              <a:t>Pri CBS ta povezava velja za vse </a:t>
            </a:r>
            <a:r>
              <a:rPr lang="sl-SI" sz="1600" i="1" dirty="0">
                <a:solidFill>
                  <a:schemeClr val="bg1"/>
                </a:solidFill>
              </a:rPr>
              <a:t>»</a:t>
            </a:r>
            <a:r>
              <a:rPr lang="sl-SI" sz="1600" i="1" dirty="0" smtClean="0">
                <a:solidFill>
                  <a:schemeClr val="bg1"/>
                </a:solidFill>
              </a:rPr>
              <a:t>pametne« </a:t>
            </a:r>
            <a:r>
              <a:rPr lang="sl-SI" sz="1600" i="1" dirty="0">
                <a:solidFill>
                  <a:schemeClr val="bg1"/>
                </a:solidFill>
              </a:rPr>
              <a:t>naloge</a:t>
            </a:r>
            <a:r>
              <a:rPr lang="sl-SI" sz="1600" i="1" dirty="0" smtClean="0">
                <a:solidFill>
                  <a:schemeClr val="bg1"/>
                </a:solidFill>
              </a:rPr>
              <a:t>. </a:t>
            </a:r>
            <a:endParaRPr lang="en-US" sz="1600" i="1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6428581" y="1658103"/>
            <a:ext cx="1584176" cy="423703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Oval 13"/>
          <p:cNvSpPr/>
          <p:nvPr/>
        </p:nvSpPr>
        <p:spPr>
          <a:xfrm>
            <a:off x="6428581" y="2965484"/>
            <a:ext cx="1584176" cy="423703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Oval 14"/>
          <p:cNvSpPr/>
          <p:nvPr/>
        </p:nvSpPr>
        <p:spPr>
          <a:xfrm>
            <a:off x="6882380" y="4578244"/>
            <a:ext cx="648072" cy="308805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Oval 15"/>
          <p:cNvSpPr/>
          <p:nvPr/>
        </p:nvSpPr>
        <p:spPr>
          <a:xfrm>
            <a:off x="6882380" y="5910852"/>
            <a:ext cx="648072" cy="308805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Oval 10"/>
          <p:cNvSpPr/>
          <p:nvPr/>
        </p:nvSpPr>
        <p:spPr>
          <a:xfrm>
            <a:off x="7420485" y="3533779"/>
            <a:ext cx="648072" cy="308805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oljeZBesedilom 2"/>
          <p:cNvSpPr txBox="1"/>
          <p:nvPr/>
        </p:nvSpPr>
        <p:spPr>
          <a:xfrm>
            <a:off x="8328248" y="4455133"/>
            <a:ext cx="42360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000" b="1" i="1" dirty="0" smtClean="0">
                <a:solidFill>
                  <a:schemeClr val="bg1"/>
                </a:solidFill>
              </a:rPr>
              <a:t>Nima računa</a:t>
            </a:r>
          </a:p>
        </p:txBody>
      </p:sp>
      <p:sp>
        <p:nvSpPr>
          <p:cNvPr id="17" name="PoljeZBesedilom 2"/>
          <p:cNvSpPr txBox="1"/>
          <p:nvPr/>
        </p:nvSpPr>
        <p:spPr>
          <a:xfrm>
            <a:off x="8143006" y="5787741"/>
            <a:ext cx="42360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000" b="1" i="1" dirty="0" smtClean="0">
                <a:solidFill>
                  <a:schemeClr val="bg1"/>
                </a:solidFill>
              </a:rPr>
              <a:t>Ne more dostopati</a:t>
            </a:r>
          </a:p>
        </p:txBody>
      </p:sp>
      <p:sp>
        <p:nvSpPr>
          <p:cNvPr id="18" name="PoljeZBesedilom 2"/>
          <p:cNvSpPr txBox="1"/>
          <p:nvPr/>
        </p:nvSpPr>
        <p:spPr>
          <a:xfrm>
            <a:off x="8012757" y="2938715"/>
            <a:ext cx="42360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000" b="1" i="1" dirty="0">
                <a:solidFill>
                  <a:schemeClr val="bg1"/>
                </a:solidFill>
              </a:rPr>
              <a:t>N</a:t>
            </a:r>
            <a:r>
              <a:rPr lang="sl-SI" sz="1000" b="1" i="1" dirty="0" smtClean="0">
                <a:solidFill>
                  <a:schemeClr val="bg1"/>
                </a:solidFill>
              </a:rPr>
              <a:t>ima števca korakov</a:t>
            </a:r>
          </a:p>
        </p:txBody>
      </p:sp>
      <p:sp>
        <p:nvSpPr>
          <p:cNvPr id="19" name="PoljeZBesedilom 2"/>
          <p:cNvSpPr txBox="1"/>
          <p:nvPr/>
        </p:nvSpPr>
        <p:spPr>
          <a:xfrm>
            <a:off x="8012757" y="1600080"/>
            <a:ext cx="42360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000" b="1" i="1" dirty="0" smtClean="0">
                <a:solidFill>
                  <a:schemeClr val="bg1"/>
                </a:solidFill>
              </a:rPr>
              <a:t>Ne more (</a:t>
            </a:r>
            <a:r>
              <a:rPr lang="sl-SI" sz="1000" b="1" i="1" dirty="0" err="1" smtClean="0">
                <a:solidFill>
                  <a:schemeClr val="bg1"/>
                </a:solidFill>
              </a:rPr>
              <a:t>tehn</a:t>
            </a:r>
            <a:r>
              <a:rPr lang="sl-SI" sz="1000" b="1" i="1" dirty="0" smtClean="0">
                <a:solidFill>
                  <a:schemeClr val="bg1"/>
                </a:solidFill>
              </a:rPr>
              <a:t>. težave)</a:t>
            </a:r>
          </a:p>
        </p:txBody>
      </p:sp>
    </p:spTree>
    <p:extLst>
      <p:ext uri="{BB962C8B-B14F-4D97-AF65-F5344CB8AC3E}">
        <p14:creationId xmlns:p14="http://schemas.microsoft.com/office/powerpoint/2010/main" val="146756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URS pisave">
      <a:majorFont>
        <a:latin typeface="Republik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B8B1445-23AD-4717-87DC-01F615F28C7B}" vid="{6923127A-9425-46AA-978A-019326413B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SURS_svetla</Template>
  <TotalTime>56075</TotalTime>
  <Words>1524</Words>
  <Application>Microsoft Office PowerPoint</Application>
  <PresentationFormat>Widescreen</PresentationFormat>
  <Paragraphs>599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Republika</vt:lpstr>
      <vt:lpstr>Times New Roman</vt:lpstr>
      <vt:lpstr>Wingdings</vt:lpstr>
      <vt:lpstr>Office Theme</vt:lpstr>
      <vt:lpstr>Načini zbiranja podatkov po meri ljudi (NZP) </vt:lpstr>
      <vt:lpstr>Vsebina</vt:lpstr>
      <vt:lpstr>   </vt:lpstr>
      <vt:lpstr>Raziskovanje NZP</vt:lpstr>
      <vt:lpstr>Načrt raziskovanja in stopnje sodelovanja</vt:lpstr>
      <vt:lpstr>Hipotetična pripravljenost izvedbe nalog (»splošni« vprašalnik)</vt:lpstr>
      <vt:lpstr>Dejanska izvedba posamezne »pametne« naloge (»pametni« web vprašalnik)</vt:lpstr>
      <vt:lpstr>Število realiziranih »pametnih« nalog  (»pametni« web vprašalnik)</vt:lpstr>
      <vt:lpstr>Hipotetično (»splošni« vpr.)/realizirano (»pametni« web vpr.)</vt:lpstr>
      <vt:lpstr>Pogled naprej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Mateja Zgonec</dc:creator>
  <cp:lastModifiedBy>Mateja Zgonec</cp:lastModifiedBy>
  <cp:revision>1828</cp:revision>
  <cp:lastPrinted>2024-10-10T10:48:53Z</cp:lastPrinted>
  <dcterms:created xsi:type="dcterms:W3CDTF">2023-09-22T07:08:46Z</dcterms:created>
  <dcterms:modified xsi:type="dcterms:W3CDTF">2024-10-14T12:23:38Z</dcterms:modified>
</cp:coreProperties>
</file>