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4"/>
  </p:sldMasterIdLst>
  <p:notesMasterIdLst>
    <p:notesMasterId r:id="rId19"/>
  </p:notesMasterIdLst>
  <p:handoutMasterIdLst>
    <p:handoutMasterId r:id="rId20"/>
  </p:handoutMasterIdLst>
  <p:sldIdLst>
    <p:sldId id="275" r:id="rId5"/>
    <p:sldId id="262" r:id="rId6"/>
    <p:sldId id="261" r:id="rId7"/>
    <p:sldId id="265" r:id="rId8"/>
    <p:sldId id="263" r:id="rId9"/>
    <p:sldId id="266" r:id="rId10"/>
    <p:sldId id="273" r:id="rId11"/>
    <p:sldId id="260" r:id="rId12"/>
    <p:sldId id="272" r:id="rId13"/>
    <p:sldId id="267" r:id="rId14"/>
    <p:sldId id="274" r:id="rId15"/>
    <p:sldId id="271" r:id="rId16"/>
    <p:sldId id="269" r:id="rId17"/>
    <p:sldId id="276" r:id="rId18"/>
  </p:sldIdLst>
  <p:sldSz cx="9144000" cy="5143500" type="screen16x9"/>
  <p:notesSz cx="6797675" cy="9926638"/>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ivzeti razdelek" id="{ED881FFF-DFD4-47B4-AAE4-129BC6B2A10A}">
          <p14:sldIdLst>
            <p14:sldId id="275"/>
            <p14:sldId id="262"/>
            <p14:sldId id="261"/>
            <p14:sldId id="265"/>
            <p14:sldId id="263"/>
            <p14:sldId id="266"/>
            <p14:sldId id="273"/>
            <p14:sldId id="260"/>
            <p14:sldId id="272"/>
            <p14:sldId id="267"/>
            <p14:sldId id="274"/>
            <p14:sldId id="271"/>
            <p14:sldId id="269"/>
            <p14:sldId id="27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6A2"/>
    <a:srgbClr val="C0406E"/>
    <a:srgbClr val="E6386E"/>
    <a:srgbClr val="0000AF"/>
    <a:srgbClr val="23238D"/>
    <a:srgbClr val="FFCCCC"/>
    <a:srgbClr val="3333CC"/>
    <a:srgbClr val="350559"/>
    <a:srgbClr val="FFCD00"/>
    <a:srgbClr val="ED3C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0838" autoAdjust="0"/>
  </p:normalViewPr>
  <p:slideViewPr>
    <p:cSldViewPr>
      <p:cViewPr varScale="1">
        <p:scale>
          <a:sx n="106" d="100"/>
          <a:sy n="106" d="100"/>
        </p:scale>
        <p:origin x="1704" y="9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1" u="none" strike="noStrike" kern="1200" cap="none" baseline="0">
                <a:solidFill>
                  <a:schemeClr val="tx1">
                    <a:lumMod val="65000"/>
                    <a:lumOff val="35000"/>
                  </a:schemeClr>
                </a:solidFill>
                <a:latin typeface="+mn-lt"/>
                <a:ea typeface="+mn-ea"/>
                <a:cs typeface="+mn-cs"/>
              </a:defRPr>
            </a:pPr>
            <a:r>
              <a:rPr lang="sl-SI" dirty="0">
                <a:solidFill>
                  <a:schemeClr val="bg2"/>
                </a:solidFill>
              </a:rPr>
              <a:t>Deleži</a:t>
            </a:r>
            <a:r>
              <a:rPr lang="sl-SI" baseline="0" dirty="0">
                <a:solidFill>
                  <a:schemeClr val="bg2"/>
                </a:solidFill>
              </a:rPr>
              <a:t> odgovorov glede na način anketiranja</a:t>
            </a:r>
            <a:endParaRPr lang="en-US" dirty="0">
              <a:solidFill>
                <a:schemeClr val="bg2"/>
              </a:solidFill>
            </a:endParaRPr>
          </a:p>
        </c:rich>
      </c:tx>
      <c:overlay val="0"/>
      <c:spPr>
        <a:noFill/>
        <a:ln>
          <a:noFill/>
        </a:ln>
        <a:effectLst/>
      </c:spPr>
      <c:txPr>
        <a:bodyPr rot="0" spcFirstLastPara="1" vertOverflow="ellipsis" vert="horz" wrap="square" anchor="ctr" anchorCtr="1"/>
        <a:lstStyle/>
        <a:p>
          <a:pPr>
            <a:defRPr sz="1400" b="1" i="1" u="none" strike="noStrike" kern="1200" cap="none"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List1!$B$1</c:f>
              <c:strCache>
                <c:ptCount val="1"/>
                <c:pt idx="0">
                  <c:v>Responses by data collection mode in %</c:v>
                </c:pt>
              </c:strCache>
            </c:strRef>
          </c:tx>
          <c:dPt>
            <c:idx val="0"/>
            <c:bubble3D val="0"/>
            <c:explosion val="1"/>
            <c:spPr>
              <a:solidFill>
                <a:srgbClr val="0000AF"/>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197C-46B1-B933-CDDFAB4857DC}"/>
              </c:ext>
            </c:extLst>
          </c:dPt>
          <c:dPt>
            <c:idx val="1"/>
            <c:bubble3D val="0"/>
            <c:explosion val="1"/>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197C-46B1-B933-CDDFAB4857DC}"/>
              </c:ext>
            </c:extLst>
          </c:dPt>
          <c:dPt>
            <c:idx val="2"/>
            <c:bubble3D val="0"/>
            <c:explosion val="1"/>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197C-46B1-B933-CDDFAB4857DC}"/>
              </c:ext>
            </c:extLst>
          </c:dPt>
          <c:dLbls>
            <c:dLbl>
              <c:idx val="0"/>
              <c:layout>
                <c:manualLayout>
                  <c:x val="1.6715422174968492E-2"/>
                  <c:y val="2.7437526388172172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rgbClr val="0000AF"/>
                      </a:solidFill>
                      <a:latin typeface="+mn-lt"/>
                      <a:ea typeface="+mn-ea"/>
                      <a:cs typeface="+mn-cs"/>
                    </a:defRPr>
                  </a:pPr>
                  <a:endParaRPr lang="sl-SI"/>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97C-46B1-B933-CDDFAB4857DC}"/>
                </c:ext>
              </c:extLst>
            </c:dLbl>
            <c:dLbl>
              <c:idx val="1"/>
              <c:layout>
                <c:manualLayout>
                  <c:x val="-0.2473882481895355"/>
                  <c:y val="-5.8794699403226083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sl-SI"/>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97C-46B1-B933-CDDFAB4857DC}"/>
                </c:ext>
              </c:extLst>
            </c:dLbl>
            <c:dLbl>
              <c:idx val="2"/>
              <c:layout>
                <c:manualLayout>
                  <c:x val="-2.6744675479949784E-2"/>
                  <c:y val="4.7035759522580871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sl-SI"/>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97C-46B1-B933-CDDFAB4857DC}"/>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List1!$A$2:$A$4</c:f>
              <c:strCache>
                <c:ptCount val="3"/>
                <c:pt idx="0">
                  <c:v>  WEB</c:v>
                </c:pt>
                <c:pt idx="1">
                  <c:v>  CATI</c:v>
                </c:pt>
                <c:pt idx="2">
                  <c:v>  CAPI</c:v>
                </c:pt>
              </c:strCache>
            </c:strRef>
          </c:cat>
          <c:val>
            <c:numRef>
              <c:f>List1!$B$2:$B$4</c:f>
              <c:numCache>
                <c:formatCode>0</c:formatCode>
                <c:ptCount val="3"/>
                <c:pt idx="0">
                  <c:v>28.5</c:v>
                </c:pt>
                <c:pt idx="1">
                  <c:v>45</c:v>
                </c:pt>
                <c:pt idx="2">
                  <c:v>26.5</c:v>
                </c:pt>
              </c:numCache>
            </c:numRef>
          </c:val>
          <c:extLst>
            <c:ext xmlns:c16="http://schemas.microsoft.com/office/drawing/2014/chart" uri="{C3380CC4-5D6E-409C-BE32-E72D297353CC}">
              <c16:uniqueId val="{00000000-197C-46B1-B933-CDDFAB4857DC}"/>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softEdge rad="114300"/>
    </a:effectLst>
  </c:spPr>
  <c:txPr>
    <a:bodyPr/>
    <a:lstStyle/>
    <a:p>
      <a:pPr>
        <a:defRPr/>
      </a:pPr>
      <a:endParaRPr lang="sl-S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sl-SI" sz="1600" b="1" i="0" u="none" strike="noStrike" kern="1200" cap="none" spc="120" normalizeH="0" baseline="0" dirty="0" err="1" smtClean="0">
                <a:solidFill>
                  <a:schemeClr val="bg1"/>
                </a:solidFill>
                <a:latin typeface="+mn-lt"/>
                <a:ea typeface="+mn-ea"/>
                <a:cs typeface="+mn-cs"/>
              </a:defRPr>
            </a:pPr>
            <a:r>
              <a:rPr lang="sl-SI" sz="1600" b="1" i="0" u="none" strike="noStrike" kern="1200" cap="none" spc="120" normalizeH="0" baseline="0" dirty="0">
                <a:solidFill>
                  <a:schemeClr val="bg2"/>
                </a:solidFill>
                <a:latin typeface="+mn-lt"/>
                <a:ea typeface="+mn-ea"/>
                <a:cs typeface="+mn-cs"/>
              </a:rPr>
              <a:t>Stopnje odziva</a:t>
            </a:r>
          </a:p>
        </c:rich>
      </c:tx>
      <c:overlay val="0"/>
      <c:spPr>
        <a:noFill/>
        <a:ln>
          <a:noFill/>
        </a:ln>
        <a:effectLst/>
      </c:spPr>
      <c:txPr>
        <a:bodyPr rot="0" spcFirstLastPara="1" vertOverflow="ellipsis" vert="horz" wrap="square" anchor="ctr" anchorCtr="1"/>
        <a:lstStyle/>
        <a:p>
          <a:pPr>
            <a:defRPr lang="sl-SI" sz="1600" b="1" i="0" u="none" strike="noStrike" kern="1200" cap="none" spc="120" normalizeH="0" baseline="0" dirty="0" err="1" smtClean="0">
              <a:solidFill>
                <a:schemeClr val="bg1"/>
              </a:solidFill>
              <a:latin typeface="+mn-lt"/>
              <a:ea typeface="+mn-ea"/>
              <a:cs typeface="+mn-cs"/>
            </a:defRPr>
          </a:pPr>
          <a:endParaRPr lang="sl-SI"/>
        </a:p>
      </c:txPr>
    </c:title>
    <c:autoTitleDeleted val="0"/>
    <c:plotArea>
      <c:layout>
        <c:manualLayout>
          <c:layoutTarget val="inner"/>
          <c:xMode val="edge"/>
          <c:yMode val="edge"/>
          <c:x val="0.1812593353367061"/>
          <c:y val="0.17443253596316069"/>
          <c:w val="0.70874358096542278"/>
          <c:h val="0.62575431701312956"/>
        </c:manualLayout>
      </c:layout>
      <c:barChart>
        <c:barDir val="bar"/>
        <c:grouping val="clustered"/>
        <c:varyColors val="0"/>
        <c:ser>
          <c:idx val="0"/>
          <c:order val="0"/>
          <c:tx>
            <c:strRef>
              <c:f>List1!$B$1</c:f>
              <c:strCache>
                <c:ptCount val="1"/>
                <c:pt idx="0">
                  <c:v>2024</c:v>
                </c:pt>
              </c:strCache>
            </c:strRef>
          </c:tx>
          <c:spPr>
            <a:solidFill>
              <a:srgbClr val="0070C0"/>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2">
                        <a:lumMod val="50000"/>
                      </a:schemeClr>
                    </a:solidFill>
                    <a:latin typeface="+mn-lt"/>
                    <a:ea typeface="+mn-ea"/>
                    <a:cs typeface="+mn-cs"/>
                  </a:defRPr>
                </a:pPr>
                <a:endParaRPr lang="sl-S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List1!$A$2:$A$4</c:f>
              <c:strCache>
                <c:ptCount val="3"/>
                <c:pt idx="0">
                  <c:v>75-89 let</c:v>
                </c:pt>
                <c:pt idx="1">
                  <c:v>16-74 let</c:v>
                </c:pt>
                <c:pt idx="2">
                  <c:v>Skupaj</c:v>
                </c:pt>
              </c:strCache>
            </c:strRef>
          </c:cat>
          <c:val>
            <c:numRef>
              <c:f>List1!$B$2:$B$4</c:f>
              <c:numCache>
                <c:formatCode>General</c:formatCode>
                <c:ptCount val="3"/>
                <c:pt idx="1">
                  <c:v>64.900000000000006</c:v>
                </c:pt>
                <c:pt idx="2">
                  <c:v>64.900000000000006</c:v>
                </c:pt>
              </c:numCache>
            </c:numRef>
          </c:val>
          <c:extLst>
            <c:ext xmlns:c16="http://schemas.microsoft.com/office/drawing/2014/chart" uri="{C3380CC4-5D6E-409C-BE32-E72D297353CC}">
              <c16:uniqueId val="{00000000-571D-495F-BF92-8F12A754A48A}"/>
            </c:ext>
          </c:extLst>
        </c:ser>
        <c:ser>
          <c:idx val="1"/>
          <c:order val="1"/>
          <c:tx>
            <c:strRef>
              <c:f>List1!$C$1</c:f>
              <c:strCache>
                <c:ptCount val="1"/>
                <c:pt idx="0">
                  <c:v>2025</c:v>
                </c:pt>
              </c:strCache>
            </c:strRef>
          </c:tx>
          <c:spPr>
            <a:solidFill>
              <a:schemeClr val="accent5"/>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1"/>
                    </a:solidFill>
                    <a:latin typeface="+mn-lt"/>
                    <a:ea typeface="+mn-ea"/>
                    <a:cs typeface="+mn-cs"/>
                  </a:defRPr>
                </a:pPr>
                <a:endParaRPr lang="sl-S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List1!$A$2:$A$4</c:f>
              <c:strCache>
                <c:ptCount val="3"/>
                <c:pt idx="0">
                  <c:v>75-89 let</c:v>
                </c:pt>
                <c:pt idx="1">
                  <c:v>16-74 let</c:v>
                </c:pt>
                <c:pt idx="2">
                  <c:v>Skupaj</c:v>
                </c:pt>
              </c:strCache>
            </c:strRef>
          </c:cat>
          <c:val>
            <c:numRef>
              <c:f>List1!$C$2:$C$4</c:f>
              <c:numCache>
                <c:formatCode>General</c:formatCode>
                <c:ptCount val="3"/>
                <c:pt idx="0">
                  <c:v>66.5</c:v>
                </c:pt>
                <c:pt idx="1">
                  <c:v>64.2</c:v>
                </c:pt>
                <c:pt idx="2">
                  <c:v>64.7</c:v>
                </c:pt>
              </c:numCache>
            </c:numRef>
          </c:val>
          <c:extLst>
            <c:ext xmlns:c16="http://schemas.microsoft.com/office/drawing/2014/chart" uri="{C3380CC4-5D6E-409C-BE32-E72D297353CC}">
              <c16:uniqueId val="{00000001-571D-495F-BF92-8F12A754A48A}"/>
            </c:ext>
          </c:extLst>
        </c:ser>
        <c:dLbls>
          <c:dLblPos val="outEnd"/>
          <c:showLegendKey val="0"/>
          <c:showVal val="1"/>
          <c:showCatName val="0"/>
          <c:showSerName val="0"/>
          <c:showPercent val="0"/>
          <c:showBubbleSize val="0"/>
        </c:dLbls>
        <c:gapWidth val="150"/>
        <c:axId val="1213166512"/>
        <c:axId val="1213183312"/>
      </c:barChart>
      <c:catAx>
        <c:axId val="1213166512"/>
        <c:scaling>
          <c:orientation val="minMax"/>
        </c:scaling>
        <c:delete val="0"/>
        <c:axPos val="l"/>
        <c:numFmt formatCode="General" sourceLinked="1"/>
        <c:majorTickMark val="out"/>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100" b="1" i="0" u="none" strike="noStrike" kern="1200" baseline="0">
                <a:solidFill>
                  <a:schemeClr val="bg2"/>
                </a:solidFill>
                <a:latin typeface="+mn-lt"/>
                <a:ea typeface="+mn-ea"/>
                <a:cs typeface="+mn-cs"/>
              </a:defRPr>
            </a:pPr>
            <a:endParaRPr lang="sl-SI"/>
          </a:p>
        </c:txPr>
        <c:crossAx val="1213183312"/>
        <c:crosses val="autoZero"/>
        <c:auto val="1"/>
        <c:lblAlgn val="ctr"/>
        <c:lblOffset val="100"/>
        <c:noMultiLvlLbl val="0"/>
      </c:catAx>
      <c:valAx>
        <c:axId val="1213183312"/>
        <c:scaling>
          <c:orientation val="minMax"/>
          <c:min val="0"/>
        </c:scaling>
        <c:delete val="0"/>
        <c:axPos val="b"/>
        <c:majorGridlines>
          <c:spPr>
            <a:ln w="9525" cap="flat" cmpd="sng" algn="ctr">
              <a:solidFill>
                <a:schemeClr val="bg1">
                  <a:lumMod val="50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r>
                  <a:rPr lang="sl-SI" dirty="0">
                    <a:solidFill>
                      <a:schemeClr val="bg1"/>
                    </a:solidFill>
                  </a:rPr>
                  <a:t>%</a:t>
                </a:r>
              </a:p>
            </c:rich>
          </c:tx>
          <c:layout>
            <c:manualLayout>
              <c:xMode val="edge"/>
              <c:yMode val="edge"/>
              <c:x val="0.85343299478869472"/>
              <c:y val="0.88678517373602195"/>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sl-SI"/>
            </a:p>
          </c:txPr>
        </c:title>
        <c:numFmt formatCode="General" sourceLinked="0"/>
        <c:majorTickMark val="out"/>
        <c:minorTickMark val="none"/>
        <c:tickLblPos val="low"/>
        <c:spPr>
          <a:noFill/>
          <a:ln>
            <a:noFill/>
          </a:ln>
          <a:effectLst/>
        </c:spPr>
        <c:txPr>
          <a:bodyPr rot="-6000000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sl-SI"/>
          </a:p>
        </c:txPr>
        <c:crossAx val="1213166512"/>
        <c:crosses val="autoZero"/>
        <c:crossBetween val="between"/>
      </c:valAx>
      <c:spPr>
        <a:noFill/>
        <a:ln>
          <a:noFill/>
        </a:ln>
        <a:effectLst/>
      </c:spPr>
    </c:plotArea>
    <c:legend>
      <c:legendPos val="b"/>
      <c:layout>
        <c:manualLayout>
          <c:xMode val="edge"/>
          <c:yMode val="edge"/>
          <c:x val="0.37638048867080021"/>
          <c:y val="0.88932337640212245"/>
          <c:w val="0.29876881331862504"/>
          <c:h val="7.539980395594192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l-S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l-S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bg1"/>
                </a:solidFill>
                <a:latin typeface="+mn-lt"/>
                <a:ea typeface="+mn-ea"/>
                <a:cs typeface="+mn-cs"/>
              </a:defRPr>
            </a:pPr>
            <a:r>
              <a:rPr lang="sl-SI" sz="1600" cap="none" baseline="0" dirty="0">
                <a:solidFill>
                  <a:schemeClr val="bg2"/>
                </a:solidFill>
              </a:rPr>
              <a:t>Starostna skupina 75-89 let: način sodelovanja</a:t>
            </a:r>
          </a:p>
        </c:rich>
      </c:tx>
      <c:layout>
        <c:manualLayout>
          <c:xMode val="edge"/>
          <c:yMode val="edge"/>
          <c:x val="0.15204090009835469"/>
          <c:y val="0.10975010555268869"/>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bg1"/>
              </a:solidFill>
              <a:latin typeface="+mn-lt"/>
              <a:ea typeface="+mn-ea"/>
              <a:cs typeface="+mn-cs"/>
            </a:defRPr>
          </a:pPr>
          <a:endParaRPr lang="sl-SI"/>
        </a:p>
      </c:txPr>
    </c:title>
    <c:autoTitleDeleted val="0"/>
    <c:plotArea>
      <c:layout>
        <c:manualLayout>
          <c:layoutTarget val="inner"/>
          <c:xMode val="edge"/>
          <c:yMode val="edge"/>
          <c:x val="1.022180512249264E-2"/>
          <c:y val="0.22263592840688279"/>
          <c:w val="0.9897781948775074"/>
          <c:h val="0.7342479586974181"/>
        </c:manualLayout>
      </c:layout>
      <c:barChart>
        <c:barDir val="bar"/>
        <c:grouping val="percentStacked"/>
        <c:varyColors val="0"/>
        <c:ser>
          <c:idx val="0"/>
          <c:order val="0"/>
          <c:tx>
            <c:strRef>
              <c:f>List1!$B$1</c:f>
              <c:strCache>
                <c:ptCount val="1"/>
                <c:pt idx="0">
                  <c:v>CAPI</c:v>
                </c:pt>
              </c:strCache>
            </c:strRef>
          </c:tx>
          <c:spPr>
            <a:solidFill>
              <a:schemeClr val="accent6"/>
            </a:solidFill>
            <a:ln>
              <a:noFill/>
            </a:ln>
            <a:effectLst/>
          </c:spPr>
          <c:invertIfNegative val="0"/>
          <c:dLbls>
            <c:dLbl>
              <c:idx val="0"/>
              <c:layout>
                <c:manualLayout>
                  <c:x val="8.5153888494182324E-3"/>
                  <c:y val="-0.16780531886788261"/>
                </c:manualLayout>
              </c:layout>
              <c:numFmt formatCode="0%" sourceLinked="0"/>
              <c:spPr>
                <a:noFill/>
                <a:ln>
                  <a:noFill/>
                </a:ln>
                <a:effectLst/>
              </c:spPr>
              <c:txPr>
                <a:bodyPr rot="0" spcFirstLastPara="1" vertOverflow="ellipsis" vert="horz" wrap="square" lIns="36000" tIns="19050" rIns="38100" bIns="19050" anchor="ctr" anchorCtr="1">
                  <a:noAutofit/>
                </a:bodyPr>
                <a:lstStyle/>
                <a:p>
                  <a:pPr>
                    <a:defRPr sz="1200" b="1"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extLst>
                <c:ext xmlns:c15="http://schemas.microsoft.com/office/drawing/2012/chart" uri="{CE6537A1-D6FC-4f65-9D91-7224C49458BB}">
                  <c15:layout>
                    <c:manualLayout>
                      <c:w val="0.28429379447190717"/>
                      <c:h val="8.8886474688341793E-2"/>
                    </c:manualLayout>
                  </c15:layout>
                </c:ext>
                <c:ext xmlns:c16="http://schemas.microsoft.com/office/drawing/2014/chart" uri="{C3380CC4-5D6E-409C-BE32-E72D297353CC}">
                  <c16:uniqueId val="{00000000-4D10-4624-B4AD-A144652F56B4}"/>
                </c:ext>
              </c:extLst>
            </c:dLbl>
            <c:numFmt formatCode="0%" sourceLinked="0"/>
            <c:spPr>
              <a:noFill/>
              <a:ln>
                <a:noFill/>
              </a:ln>
              <a:effectLst/>
            </c:spPr>
            <c:txPr>
              <a:bodyPr rot="0" spcFirstLastPara="1" vertOverflow="ellipsis" vert="horz" wrap="square" lIns="36000" tIns="19050" rIns="38100" bIns="19050" anchor="ctr" anchorCtr="1">
                <a:spAutoFit/>
              </a:bodyPr>
              <a:lstStyle/>
              <a:p>
                <a:pPr>
                  <a:defRPr sz="1200" b="0"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cat>
            <c:strRef>
              <c:f>List1!$A$2</c:f>
              <c:strCache>
                <c:ptCount val="1"/>
                <c:pt idx="0">
                  <c:v>Kategorija 1</c:v>
                </c:pt>
              </c:strCache>
            </c:strRef>
          </c:cat>
          <c:val>
            <c:numRef>
              <c:f>List1!$B$2</c:f>
              <c:numCache>
                <c:formatCode>General</c:formatCode>
                <c:ptCount val="1"/>
                <c:pt idx="0">
                  <c:v>0.56999999999999995</c:v>
                </c:pt>
              </c:numCache>
            </c:numRef>
          </c:val>
          <c:extLst>
            <c:ext xmlns:c16="http://schemas.microsoft.com/office/drawing/2014/chart" uri="{C3380CC4-5D6E-409C-BE32-E72D297353CC}">
              <c16:uniqueId val="{00000001-4D10-4624-B4AD-A144652F56B4}"/>
            </c:ext>
          </c:extLst>
        </c:ser>
        <c:ser>
          <c:idx val="1"/>
          <c:order val="1"/>
          <c:tx>
            <c:strRef>
              <c:f>List1!$C$1</c:f>
              <c:strCache>
                <c:ptCount val="1"/>
                <c:pt idx="0">
                  <c:v>CAWI</c:v>
                </c:pt>
              </c:strCache>
            </c:strRef>
          </c:tx>
          <c:spPr>
            <a:solidFill>
              <a:schemeClr val="accent5"/>
            </a:solidFill>
            <a:ln>
              <a:noFill/>
            </a:ln>
            <a:effectLst/>
          </c:spPr>
          <c:invertIfNegative val="0"/>
          <c:dLbls>
            <c:dLbl>
              <c:idx val="0"/>
              <c:layout>
                <c:manualLayout>
                  <c:x val="-0.10697883353729665"/>
                  <c:y val="-0.1685449592727111"/>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extLst>
                <c:ext xmlns:c15="http://schemas.microsoft.com/office/drawing/2012/chart" uri="{CE6537A1-D6FC-4f65-9D91-7224C49458BB}">
                  <c15:layout>
                    <c:manualLayout>
                      <c:w val="0.25069790178017926"/>
                      <c:h val="9.5247413033226244E-2"/>
                    </c:manualLayout>
                  </c15:layout>
                </c:ext>
                <c:ext xmlns:c16="http://schemas.microsoft.com/office/drawing/2014/chart" uri="{C3380CC4-5D6E-409C-BE32-E72D297353CC}">
                  <c16:uniqueId val="{00000002-4D10-4624-B4AD-A144652F56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c:f>
              <c:strCache>
                <c:ptCount val="1"/>
                <c:pt idx="0">
                  <c:v>Kategorija 1</c:v>
                </c:pt>
              </c:strCache>
            </c:strRef>
          </c:cat>
          <c:val>
            <c:numRef>
              <c:f>List1!$C$2</c:f>
              <c:numCache>
                <c:formatCode>General</c:formatCode>
                <c:ptCount val="1"/>
                <c:pt idx="0">
                  <c:v>0.35</c:v>
                </c:pt>
              </c:numCache>
            </c:numRef>
          </c:val>
          <c:extLst>
            <c:ext xmlns:c16="http://schemas.microsoft.com/office/drawing/2014/chart" uri="{C3380CC4-5D6E-409C-BE32-E72D297353CC}">
              <c16:uniqueId val="{00000003-4D10-4624-B4AD-A144652F56B4}"/>
            </c:ext>
          </c:extLst>
        </c:ser>
        <c:ser>
          <c:idx val="2"/>
          <c:order val="2"/>
          <c:tx>
            <c:strRef>
              <c:f>List1!$D$1</c:f>
              <c:strCache>
                <c:ptCount val="1"/>
                <c:pt idx="0">
                  <c:v>CATI</c:v>
                </c:pt>
              </c:strCache>
            </c:strRef>
          </c:tx>
          <c:spPr>
            <a:solidFill>
              <a:schemeClr val="accent4"/>
            </a:solidFill>
            <a:ln>
              <a:noFill/>
            </a:ln>
            <a:effectLst/>
          </c:spPr>
          <c:invertIfNegative val="0"/>
          <c:dLbls>
            <c:dLbl>
              <c:idx val="0"/>
              <c:layout>
                <c:manualLayout>
                  <c:x val="4.9185458793587541E-3"/>
                  <c:y val="-0.17246429726600018"/>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extLst>
                <c:ext xmlns:c15="http://schemas.microsoft.com/office/drawing/2012/chart" uri="{CE6537A1-D6FC-4f65-9D91-7224C49458BB}">
                  <c15:layout>
                    <c:manualLayout>
                      <c:w val="0.21137506853981181"/>
                      <c:h val="5.3503176456935739E-2"/>
                    </c:manualLayout>
                  </c15:layout>
                </c:ext>
                <c:ext xmlns:c16="http://schemas.microsoft.com/office/drawing/2014/chart" uri="{C3380CC4-5D6E-409C-BE32-E72D297353CC}">
                  <c16:uniqueId val="{00000004-4D10-4624-B4AD-A144652F56B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2"/>
                    </a:solidFill>
                    <a:latin typeface="+mn-lt"/>
                    <a:ea typeface="+mn-ea"/>
                    <a:cs typeface="+mn-cs"/>
                  </a:defRPr>
                </a:pPr>
                <a:endParaRPr lang="sl-SI"/>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List1!$A$2</c:f>
              <c:strCache>
                <c:ptCount val="1"/>
                <c:pt idx="0">
                  <c:v>Kategorija 1</c:v>
                </c:pt>
              </c:strCache>
            </c:strRef>
          </c:cat>
          <c:val>
            <c:numRef>
              <c:f>List1!$D$2</c:f>
              <c:numCache>
                <c:formatCode>General</c:formatCode>
                <c:ptCount val="1"/>
                <c:pt idx="0">
                  <c:v>0.08</c:v>
                </c:pt>
              </c:numCache>
            </c:numRef>
          </c:val>
          <c:extLst>
            <c:ext xmlns:c16="http://schemas.microsoft.com/office/drawing/2014/chart" uri="{C3380CC4-5D6E-409C-BE32-E72D297353CC}">
              <c16:uniqueId val="{00000005-4D10-4624-B4AD-A144652F56B4}"/>
            </c:ext>
          </c:extLst>
        </c:ser>
        <c:dLbls>
          <c:showLegendKey val="0"/>
          <c:showVal val="0"/>
          <c:showCatName val="0"/>
          <c:showSerName val="0"/>
          <c:showPercent val="0"/>
          <c:showBubbleSize val="0"/>
        </c:dLbls>
        <c:gapWidth val="275"/>
        <c:overlap val="100"/>
        <c:axId val="1693965327"/>
        <c:axId val="1693965807"/>
      </c:barChart>
      <c:catAx>
        <c:axId val="1693965327"/>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693965807"/>
        <c:crosses val="autoZero"/>
        <c:auto val="1"/>
        <c:lblAlgn val="ctr"/>
        <c:lblOffset val="100"/>
        <c:noMultiLvlLbl val="0"/>
      </c:catAx>
      <c:valAx>
        <c:axId val="1693965807"/>
        <c:scaling>
          <c:orientation val="minMax"/>
        </c:scaling>
        <c:delete val="1"/>
        <c:axPos val="b"/>
        <c:numFmt formatCode="0%" sourceLinked="1"/>
        <c:majorTickMark val="none"/>
        <c:minorTickMark val="none"/>
        <c:tickLblPos val="nextTo"/>
        <c:crossAx val="16939653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l-SI"/>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6EA399-E667-4CEF-A41E-DAA9F88BC56C}" type="doc">
      <dgm:prSet loTypeId="urn:microsoft.com/office/officeart/2005/8/layout/vProcess5" loCatId="process" qsTypeId="urn:microsoft.com/office/officeart/2005/8/quickstyle/simple1#2" qsCatId="simple" csTypeId="urn:microsoft.com/office/officeart/2005/8/colors/colorful4#2" csCatId="colorful" phldr="1"/>
      <dgm:spPr/>
      <dgm:t>
        <a:bodyPr/>
        <a:lstStyle/>
        <a:p>
          <a:endParaRPr lang="en-US"/>
        </a:p>
      </dgm:t>
    </dgm:pt>
    <dgm:pt modelId="{5F3D2901-EC1A-4AC3-9433-14604F9D460D}">
      <dgm:prSet phldrT="[Text]" custT="1"/>
      <dgm:spPr/>
      <dgm:t>
        <a:bodyPr/>
        <a:lstStyle/>
        <a:p>
          <a:r>
            <a:rPr lang="sl-SI" sz="2000" noProof="0" dirty="0"/>
            <a:t>Upadanje pripravljenosti za sodelovanje v raziskovanjih oseb in gospodinjstev</a:t>
          </a:r>
          <a:endParaRPr lang="en-GB" sz="2000" noProof="0" dirty="0"/>
        </a:p>
      </dgm:t>
    </dgm:pt>
    <dgm:pt modelId="{75812950-B895-4595-88BD-F70A6B3AAE3E}" type="parTrans" cxnId="{C3191D29-0CB7-45FD-B876-145427845DEF}">
      <dgm:prSet/>
      <dgm:spPr/>
      <dgm:t>
        <a:bodyPr/>
        <a:lstStyle/>
        <a:p>
          <a:endParaRPr lang="en-US" sz="1600"/>
        </a:p>
      </dgm:t>
    </dgm:pt>
    <dgm:pt modelId="{899009EC-379C-444C-AF20-046DBAECFD2C}" type="sibTrans" cxnId="{C3191D29-0CB7-45FD-B876-145427845DEF}">
      <dgm:prSet custT="1"/>
      <dgm:spPr/>
      <dgm:t>
        <a:bodyPr/>
        <a:lstStyle/>
        <a:p>
          <a:endParaRPr lang="en-GB" sz="2400" noProof="0" dirty="0"/>
        </a:p>
      </dgm:t>
    </dgm:pt>
    <dgm:pt modelId="{DAF8165E-CDA3-487A-91C8-539EC42C7766}">
      <dgm:prSet phldrT="[Text]" custT="1"/>
      <dgm:spPr/>
      <dgm:t>
        <a:bodyPr/>
        <a:lstStyle/>
        <a:p>
          <a:r>
            <a:rPr lang="pl-PL" sz="2000" noProof="0" dirty="0"/>
            <a:t>Vpliv na stopnje odgovora in s tem na kakovost zbranih podatkov</a:t>
          </a:r>
          <a:endParaRPr lang="en-GB" sz="2000" noProof="0" dirty="0"/>
        </a:p>
      </dgm:t>
    </dgm:pt>
    <dgm:pt modelId="{3CBCB575-0CB5-4966-AF9D-14993A1460F6}" type="parTrans" cxnId="{0EA72B82-BA98-4C35-9DF2-856F96F1B585}">
      <dgm:prSet/>
      <dgm:spPr/>
      <dgm:t>
        <a:bodyPr/>
        <a:lstStyle/>
        <a:p>
          <a:endParaRPr lang="en-US" sz="1600"/>
        </a:p>
      </dgm:t>
    </dgm:pt>
    <dgm:pt modelId="{2DC2A14B-852A-458C-9090-412F3E652A0B}" type="sibTrans" cxnId="{0EA72B82-BA98-4C35-9DF2-856F96F1B585}">
      <dgm:prSet custT="1"/>
      <dgm:spPr/>
      <dgm:t>
        <a:bodyPr/>
        <a:lstStyle/>
        <a:p>
          <a:endParaRPr lang="en-GB" sz="2400" noProof="0" dirty="0"/>
        </a:p>
      </dgm:t>
    </dgm:pt>
    <dgm:pt modelId="{1002B63D-72CC-4F3E-9DE5-7B641A70BAF9}">
      <dgm:prSet phldrT="[Text]" custT="1"/>
      <dgm:spPr/>
      <dgm:t>
        <a:bodyPr/>
        <a:lstStyle/>
        <a:p>
          <a:r>
            <a:rPr lang="sl-SI" sz="2000" noProof="0" dirty="0"/>
            <a:t>Zahteve po spremembah v zbiranju podatkov</a:t>
          </a:r>
          <a:endParaRPr lang="en-GB" sz="2000" noProof="0" dirty="0"/>
        </a:p>
      </dgm:t>
    </dgm:pt>
    <dgm:pt modelId="{38771E03-5026-4143-947A-2F5B752E28A6}" type="parTrans" cxnId="{A255EF8D-06C8-44DB-AB2D-D30E0EF423A0}">
      <dgm:prSet/>
      <dgm:spPr/>
      <dgm:t>
        <a:bodyPr/>
        <a:lstStyle/>
        <a:p>
          <a:endParaRPr lang="en-US" sz="1600"/>
        </a:p>
      </dgm:t>
    </dgm:pt>
    <dgm:pt modelId="{E4B9D2A7-679E-4313-8158-3BCACF597766}" type="sibTrans" cxnId="{A255EF8D-06C8-44DB-AB2D-D30E0EF423A0}">
      <dgm:prSet/>
      <dgm:spPr/>
      <dgm:t>
        <a:bodyPr/>
        <a:lstStyle/>
        <a:p>
          <a:endParaRPr lang="en-GB" sz="1600" noProof="0" dirty="0"/>
        </a:p>
      </dgm:t>
    </dgm:pt>
    <dgm:pt modelId="{3572D247-98E2-49DC-8B57-AF0D629102AA}">
      <dgm:prSet/>
      <dgm:spPr/>
      <dgm:t>
        <a:bodyPr/>
        <a:lstStyle/>
        <a:p>
          <a:r>
            <a:rPr lang="sl-SI" sz="1800" noProof="0" dirty="0"/>
            <a:t>Spreminjanje tradicionalnega pristopa „enako za vse“, iskanje drugih rešitev</a:t>
          </a:r>
          <a:endParaRPr lang="en-GB" noProof="0" dirty="0"/>
        </a:p>
      </dgm:t>
    </dgm:pt>
    <dgm:pt modelId="{65DA1F13-995B-4768-9BA9-8E38066821EF}" type="parTrans" cxnId="{7BF2DE96-41AB-4856-B25B-B3F5A2C80B17}">
      <dgm:prSet/>
      <dgm:spPr/>
      <dgm:t>
        <a:bodyPr/>
        <a:lstStyle/>
        <a:p>
          <a:endParaRPr lang="sl-SI"/>
        </a:p>
      </dgm:t>
    </dgm:pt>
    <dgm:pt modelId="{7D6EC51C-518E-4541-827A-7F20938852BF}" type="sibTrans" cxnId="{7BF2DE96-41AB-4856-B25B-B3F5A2C80B17}">
      <dgm:prSet/>
      <dgm:spPr/>
      <dgm:t>
        <a:bodyPr/>
        <a:lstStyle/>
        <a:p>
          <a:endParaRPr lang="sl-SI"/>
        </a:p>
      </dgm:t>
    </dgm:pt>
    <dgm:pt modelId="{AF0EE3D2-7B0A-490C-9995-B9DF4A4EC0F8}" type="pres">
      <dgm:prSet presAssocID="{D46EA399-E667-4CEF-A41E-DAA9F88BC56C}" presName="outerComposite" presStyleCnt="0">
        <dgm:presLayoutVars>
          <dgm:chMax val="5"/>
          <dgm:dir/>
          <dgm:resizeHandles val="exact"/>
        </dgm:presLayoutVars>
      </dgm:prSet>
      <dgm:spPr/>
    </dgm:pt>
    <dgm:pt modelId="{9F7E241E-72E7-4D9B-8349-FF41709D1523}" type="pres">
      <dgm:prSet presAssocID="{D46EA399-E667-4CEF-A41E-DAA9F88BC56C}" presName="dummyMaxCanvas" presStyleCnt="0">
        <dgm:presLayoutVars/>
      </dgm:prSet>
      <dgm:spPr/>
    </dgm:pt>
    <dgm:pt modelId="{CEBF1EC0-8001-4445-A976-A218A41440D6}" type="pres">
      <dgm:prSet presAssocID="{D46EA399-E667-4CEF-A41E-DAA9F88BC56C}" presName="FourNodes_1" presStyleLbl="node1" presStyleIdx="0" presStyleCnt="4">
        <dgm:presLayoutVars>
          <dgm:bulletEnabled val="1"/>
        </dgm:presLayoutVars>
      </dgm:prSet>
      <dgm:spPr/>
    </dgm:pt>
    <dgm:pt modelId="{7135F977-A097-4BEF-9290-81BDE8B9E79B}" type="pres">
      <dgm:prSet presAssocID="{D46EA399-E667-4CEF-A41E-DAA9F88BC56C}" presName="FourNodes_2" presStyleLbl="node1" presStyleIdx="1" presStyleCnt="4">
        <dgm:presLayoutVars>
          <dgm:bulletEnabled val="1"/>
        </dgm:presLayoutVars>
      </dgm:prSet>
      <dgm:spPr/>
    </dgm:pt>
    <dgm:pt modelId="{B1DC1C96-F117-4C5B-B23E-68E9AF7C48BB}" type="pres">
      <dgm:prSet presAssocID="{D46EA399-E667-4CEF-A41E-DAA9F88BC56C}" presName="FourNodes_3" presStyleLbl="node1" presStyleIdx="2" presStyleCnt="4">
        <dgm:presLayoutVars>
          <dgm:bulletEnabled val="1"/>
        </dgm:presLayoutVars>
      </dgm:prSet>
      <dgm:spPr/>
    </dgm:pt>
    <dgm:pt modelId="{8B84748D-57FE-4DDF-9837-FBD453E6183C}" type="pres">
      <dgm:prSet presAssocID="{D46EA399-E667-4CEF-A41E-DAA9F88BC56C}" presName="FourNodes_4" presStyleLbl="node1" presStyleIdx="3" presStyleCnt="4" custLinFactNeighborX="979" custLinFactNeighborY="7048">
        <dgm:presLayoutVars>
          <dgm:bulletEnabled val="1"/>
        </dgm:presLayoutVars>
      </dgm:prSet>
      <dgm:spPr/>
    </dgm:pt>
    <dgm:pt modelId="{59F18A19-40B5-4F06-8AA4-41D648E1337E}" type="pres">
      <dgm:prSet presAssocID="{D46EA399-E667-4CEF-A41E-DAA9F88BC56C}" presName="FourConn_1-2" presStyleLbl="fgAccFollowNode1" presStyleIdx="0" presStyleCnt="3">
        <dgm:presLayoutVars>
          <dgm:bulletEnabled val="1"/>
        </dgm:presLayoutVars>
      </dgm:prSet>
      <dgm:spPr/>
    </dgm:pt>
    <dgm:pt modelId="{62CDC391-C65A-45E6-879F-3E79622C9524}" type="pres">
      <dgm:prSet presAssocID="{D46EA399-E667-4CEF-A41E-DAA9F88BC56C}" presName="FourConn_2-3" presStyleLbl="fgAccFollowNode1" presStyleIdx="1" presStyleCnt="3">
        <dgm:presLayoutVars>
          <dgm:bulletEnabled val="1"/>
        </dgm:presLayoutVars>
      </dgm:prSet>
      <dgm:spPr/>
    </dgm:pt>
    <dgm:pt modelId="{E5599EC8-0484-4DE9-BB3E-79BB125EC73D}" type="pres">
      <dgm:prSet presAssocID="{D46EA399-E667-4CEF-A41E-DAA9F88BC56C}" presName="FourConn_3-4" presStyleLbl="fgAccFollowNode1" presStyleIdx="2" presStyleCnt="3">
        <dgm:presLayoutVars>
          <dgm:bulletEnabled val="1"/>
        </dgm:presLayoutVars>
      </dgm:prSet>
      <dgm:spPr/>
    </dgm:pt>
    <dgm:pt modelId="{55578A0F-ABE0-4150-867F-C9C00DC23954}" type="pres">
      <dgm:prSet presAssocID="{D46EA399-E667-4CEF-A41E-DAA9F88BC56C}" presName="FourNodes_1_text" presStyleLbl="node1" presStyleIdx="3" presStyleCnt="4">
        <dgm:presLayoutVars>
          <dgm:bulletEnabled val="1"/>
        </dgm:presLayoutVars>
      </dgm:prSet>
      <dgm:spPr/>
    </dgm:pt>
    <dgm:pt modelId="{82435887-1A09-4E19-85E7-5EF3E190B86B}" type="pres">
      <dgm:prSet presAssocID="{D46EA399-E667-4CEF-A41E-DAA9F88BC56C}" presName="FourNodes_2_text" presStyleLbl="node1" presStyleIdx="3" presStyleCnt="4">
        <dgm:presLayoutVars>
          <dgm:bulletEnabled val="1"/>
        </dgm:presLayoutVars>
      </dgm:prSet>
      <dgm:spPr/>
    </dgm:pt>
    <dgm:pt modelId="{2966A8A6-43DA-4E71-9163-3F6DF0293F51}" type="pres">
      <dgm:prSet presAssocID="{D46EA399-E667-4CEF-A41E-DAA9F88BC56C}" presName="FourNodes_3_text" presStyleLbl="node1" presStyleIdx="3" presStyleCnt="4">
        <dgm:presLayoutVars>
          <dgm:bulletEnabled val="1"/>
        </dgm:presLayoutVars>
      </dgm:prSet>
      <dgm:spPr/>
    </dgm:pt>
    <dgm:pt modelId="{0153975A-DE71-425B-8469-A11D19073353}" type="pres">
      <dgm:prSet presAssocID="{D46EA399-E667-4CEF-A41E-DAA9F88BC56C}" presName="FourNodes_4_text" presStyleLbl="node1" presStyleIdx="3" presStyleCnt="4">
        <dgm:presLayoutVars>
          <dgm:bulletEnabled val="1"/>
        </dgm:presLayoutVars>
      </dgm:prSet>
      <dgm:spPr/>
    </dgm:pt>
  </dgm:ptLst>
  <dgm:cxnLst>
    <dgm:cxn modelId="{34FC5605-D85E-4FFA-AAE8-86858B04BC11}" type="presOf" srcId="{5F3D2901-EC1A-4AC3-9433-14604F9D460D}" destId="{CEBF1EC0-8001-4445-A976-A218A41440D6}" srcOrd="0" destOrd="0" presId="urn:microsoft.com/office/officeart/2005/8/layout/vProcess5"/>
    <dgm:cxn modelId="{C3191D29-0CB7-45FD-B876-145427845DEF}" srcId="{D46EA399-E667-4CEF-A41E-DAA9F88BC56C}" destId="{5F3D2901-EC1A-4AC3-9433-14604F9D460D}" srcOrd="0" destOrd="0" parTransId="{75812950-B895-4595-88BD-F70A6B3AAE3E}" sibTransId="{899009EC-379C-444C-AF20-046DBAECFD2C}"/>
    <dgm:cxn modelId="{835FE733-A2A9-4F56-8089-4D809BE85AD8}" type="presOf" srcId="{5F3D2901-EC1A-4AC3-9433-14604F9D460D}" destId="{55578A0F-ABE0-4150-867F-C9C00DC23954}" srcOrd="1" destOrd="0" presId="urn:microsoft.com/office/officeart/2005/8/layout/vProcess5"/>
    <dgm:cxn modelId="{BC941068-7C59-48BF-8EB6-23223D015849}" type="presOf" srcId="{1002B63D-72CC-4F3E-9DE5-7B641A70BAF9}" destId="{2966A8A6-43DA-4E71-9163-3F6DF0293F51}" srcOrd="1" destOrd="0" presId="urn:microsoft.com/office/officeart/2005/8/layout/vProcess5"/>
    <dgm:cxn modelId="{417CE569-6E08-466C-848C-3E7BF07B6354}" type="presOf" srcId="{DAF8165E-CDA3-487A-91C8-539EC42C7766}" destId="{82435887-1A09-4E19-85E7-5EF3E190B86B}" srcOrd="1" destOrd="0" presId="urn:microsoft.com/office/officeart/2005/8/layout/vProcess5"/>
    <dgm:cxn modelId="{0EA72B82-BA98-4C35-9DF2-856F96F1B585}" srcId="{D46EA399-E667-4CEF-A41E-DAA9F88BC56C}" destId="{DAF8165E-CDA3-487A-91C8-539EC42C7766}" srcOrd="1" destOrd="0" parTransId="{3CBCB575-0CB5-4966-AF9D-14993A1460F6}" sibTransId="{2DC2A14B-852A-458C-9090-412F3E652A0B}"/>
    <dgm:cxn modelId="{A255EF8D-06C8-44DB-AB2D-D30E0EF423A0}" srcId="{D46EA399-E667-4CEF-A41E-DAA9F88BC56C}" destId="{1002B63D-72CC-4F3E-9DE5-7B641A70BAF9}" srcOrd="2" destOrd="0" parTransId="{38771E03-5026-4143-947A-2F5B752E28A6}" sibTransId="{E4B9D2A7-679E-4313-8158-3BCACF597766}"/>
    <dgm:cxn modelId="{7BF2DE96-41AB-4856-B25B-B3F5A2C80B17}" srcId="{D46EA399-E667-4CEF-A41E-DAA9F88BC56C}" destId="{3572D247-98E2-49DC-8B57-AF0D629102AA}" srcOrd="3" destOrd="0" parTransId="{65DA1F13-995B-4768-9BA9-8E38066821EF}" sibTransId="{7D6EC51C-518E-4541-827A-7F20938852BF}"/>
    <dgm:cxn modelId="{62897298-5F87-4E7C-A793-BE430F101873}" type="presOf" srcId="{2DC2A14B-852A-458C-9090-412F3E652A0B}" destId="{62CDC391-C65A-45E6-879F-3E79622C9524}" srcOrd="0" destOrd="0" presId="urn:microsoft.com/office/officeart/2005/8/layout/vProcess5"/>
    <dgm:cxn modelId="{CC347BA6-445F-4A55-A500-E9347025531E}" type="presOf" srcId="{3572D247-98E2-49DC-8B57-AF0D629102AA}" destId="{8B84748D-57FE-4DDF-9837-FBD453E6183C}" srcOrd="0" destOrd="0" presId="urn:microsoft.com/office/officeart/2005/8/layout/vProcess5"/>
    <dgm:cxn modelId="{7BB416AB-A649-4B87-8CD2-B47BE77C9F2A}" type="presOf" srcId="{899009EC-379C-444C-AF20-046DBAECFD2C}" destId="{59F18A19-40B5-4F06-8AA4-41D648E1337E}" srcOrd="0" destOrd="0" presId="urn:microsoft.com/office/officeart/2005/8/layout/vProcess5"/>
    <dgm:cxn modelId="{6EC2CBB3-ACC7-4296-A31C-261F14AF14D3}" type="presOf" srcId="{E4B9D2A7-679E-4313-8158-3BCACF597766}" destId="{E5599EC8-0484-4DE9-BB3E-79BB125EC73D}" srcOrd="0" destOrd="0" presId="urn:microsoft.com/office/officeart/2005/8/layout/vProcess5"/>
    <dgm:cxn modelId="{D7336DBE-6B6F-460B-9D2C-11327E37A558}" type="presOf" srcId="{DAF8165E-CDA3-487A-91C8-539EC42C7766}" destId="{7135F977-A097-4BEF-9290-81BDE8B9E79B}" srcOrd="0" destOrd="0" presId="urn:microsoft.com/office/officeart/2005/8/layout/vProcess5"/>
    <dgm:cxn modelId="{39D9ADD5-1FC7-4C9A-8FCB-30ECC0976975}" type="presOf" srcId="{D46EA399-E667-4CEF-A41E-DAA9F88BC56C}" destId="{AF0EE3D2-7B0A-490C-9995-B9DF4A4EC0F8}" srcOrd="0" destOrd="0" presId="urn:microsoft.com/office/officeart/2005/8/layout/vProcess5"/>
    <dgm:cxn modelId="{2BCAF5E7-161E-4A40-AF37-EA62BF2C7991}" type="presOf" srcId="{1002B63D-72CC-4F3E-9DE5-7B641A70BAF9}" destId="{B1DC1C96-F117-4C5B-B23E-68E9AF7C48BB}" srcOrd="0" destOrd="0" presId="urn:microsoft.com/office/officeart/2005/8/layout/vProcess5"/>
    <dgm:cxn modelId="{4374E4F1-72AF-4DA9-9017-88D10F8CD0A6}" type="presOf" srcId="{3572D247-98E2-49DC-8B57-AF0D629102AA}" destId="{0153975A-DE71-425B-8469-A11D19073353}" srcOrd="1" destOrd="0" presId="urn:microsoft.com/office/officeart/2005/8/layout/vProcess5"/>
    <dgm:cxn modelId="{CCE5DF2C-232A-434A-A8D8-07D3B290C99E}" type="presParOf" srcId="{AF0EE3D2-7B0A-490C-9995-B9DF4A4EC0F8}" destId="{9F7E241E-72E7-4D9B-8349-FF41709D1523}" srcOrd="0" destOrd="0" presId="urn:microsoft.com/office/officeart/2005/8/layout/vProcess5"/>
    <dgm:cxn modelId="{4C6C60B9-806B-4A5C-AF81-C32DAAF437A2}" type="presParOf" srcId="{AF0EE3D2-7B0A-490C-9995-B9DF4A4EC0F8}" destId="{CEBF1EC0-8001-4445-A976-A218A41440D6}" srcOrd="1" destOrd="0" presId="urn:microsoft.com/office/officeart/2005/8/layout/vProcess5"/>
    <dgm:cxn modelId="{190C7598-2728-4158-B52B-7796366C00F3}" type="presParOf" srcId="{AF0EE3D2-7B0A-490C-9995-B9DF4A4EC0F8}" destId="{7135F977-A097-4BEF-9290-81BDE8B9E79B}" srcOrd="2" destOrd="0" presId="urn:microsoft.com/office/officeart/2005/8/layout/vProcess5"/>
    <dgm:cxn modelId="{46C01EC7-3827-44DD-9EC1-24BB843C13D0}" type="presParOf" srcId="{AF0EE3D2-7B0A-490C-9995-B9DF4A4EC0F8}" destId="{B1DC1C96-F117-4C5B-B23E-68E9AF7C48BB}" srcOrd="3" destOrd="0" presId="urn:microsoft.com/office/officeart/2005/8/layout/vProcess5"/>
    <dgm:cxn modelId="{595A54D1-54AE-499F-B96A-78085E5115F5}" type="presParOf" srcId="{AF0EE3D2-7B0A-490C-9995-B9DF4A4EC0F8}" destId="{8B84748D-57FE-4DDF-9837-FBD453E6183C}" srcOrd="4" destOrd="0" presId="urn:microsoft.com/office/officeart/2005/8/layout/vProcess5"/>
    <dgm:cxn modelId="{FEFF9605-A2A3-4E86-9CB0-45E407E1EA84}" type="presParOf" srcId="{AF0EE3D2-7B0A-490C-9995-B9DF4A4EC0F8}" destId="{59F18A19-40B5-4F06-8AA4-41D648E1337E}" srcOrd="5" destOrd="0" presId="urn:microsoft.com/office/officeart/2005/8/layout/vProcess5"/>
    <dgm:cxn modelId="{2FED782B-48BD-49C6-912A-CC9BD6DB06B9}" type="presParOf" srcId="{AF0EE3D2-7B0A-490C-9995-B9DF4A4EC0F8}" destId="{62CDC391-C65A-45E6-879F-3E79622C9524}" srcOrd="6" destOrd="0" presId="urn:microsoft.com/office/officeart/2005/8/layout/vProcess5"/>
    <dgm:cxn modelId="{05593B78-169B-43CB-B1FE-936BC9363A03}" type="presParOf" srcId="{AF0EE3D2-7B0A-490C-9995-B9DF4A4EC0F8}" destId="{E5599EC8-0484-4DE9-BB3E-79BB125EC73D}" srcOrd="7" destOrd="0" presId="urn:microsoft.com/office/officeart/2005/8/layout/vProcess5"/>
    <dgm:cxn modelId="{58F40BAF-068D-4975-9FF1-78F9626783B7}" type="presParOf" srcId="{AF0EE3D2-7B0A-490C-9995-B9DF4A4EC0F8}" destId="{55578A0F-ABE0-4150-867F-C9C00DC23954}" srcOrd="8" destOrd="0" presId="urn:microsoft.com/office/officeart/2005/8/layout/vProcess5"/>
    <dgm:cxn modelId="{ABB26BC5-85F3-4B03-AF98-CEA329D477EC}" type="presParOf" srcId="{AF0EE3D2-7B0A-490C-9995-B9DF4A4EC0F8}" destId="{82435887-1A09-4E19-85E7-5EF3E190B86B}" srcOrd="9" destOrd="0" presId="urn:microsoft.com/office/officeart/2005/8/layout/vProcess5"/>
    <dgm:cxn modelId="{246D5A1B-ACAB-4845-ACF6-B2FBAE67C964}" type="presParOf" srcId="{AF0EE3D2-7B0A-490C-9995-B9DF4A4EC0F8}" destId="{2966A8A6-43DA-4E71-9163-3F6DF0293F51}" srcOrd="10" destOrd="0" presId="urn:microsoft.com/office/officeart/2005/8/layout/vProcess5"/>
    <dgm:cxn modelId="{7BCB082E-6859-41BD-B2C4-C1C0527026EC}" type="presParOf" srcId="{AF0EE3D2-7B0A-490C-9995-B9DF4A4EC0F8}" destId="{0153975A-DE71-425B-8469-A11D1907335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A4758D-3AB7-4883-96D4-86DD61FC6577}" type="doc">
      <dgm:prSet loTypeId="urn:microsoft.com/office/officeart/2005/8/layout/hList7" loCatId="list" qsTypeId="urn:microsoft.com/office/officeart/2005/8/quickstyle/simple1#3" qsCatId="simple" csTypeId="urn:microsoft.com/office/officeart/2005/8/colors/colorful4#3" csCatId="colorful" phldr="1"/>
      <dgm:spPr/>
      <dgm:t>
        <a:bodyPr/>
        <a:lstStyle/>
        <a:p>
          <a:endParaRPr lang="sl-SI"/>
        </a:p>
      </dgm:t>
    </dgm:pt>
    <dgm:pt modelId="{CCDFFD0D-98B1-48BA-B5FB-22C861D702D1}">
      <dgm:prSet phldrT="[besedilo]" phldr="0" custT="1"/>
      <dgm:spPr/>
      <dgm:t>
        <a:bodyPr/>
        <a:lstStyle/>
        <a:p>
          <a:pPr>
            <a:spcBef>
              <a:spcPct val="0"/>
            </a:spcBef>
          </a:pPr>
          <a:endParaRPr lang="sl-SI" sz="2000" dirty="0"/>
        </a:p>
        <a:p>
          <a:pPr>
            <a:spcBef>
              <a:spcPts val="1200"/>
            </a:spcBef>
          </a:pPr>
          <a:r>
            <a:rPr lang="sl-SI" sz="2000" dirty="0"/>
            <a:t>Integracija podatkov</a:t>
          </a:r>
        </a:p>
        <a:p>
          <a:pPr>
            <a:spcBef>
              <a:spcPct val="0"/>
            </a:spcBef>
          </a:pPr>
          <a:r>
            <a:rPr lang="sl-SI" sz="1500" b="0" i="0" dirty="0">
              <a:solidFill>
                <a:schemeClr val="tx1"/>
              </a:solidFill>
            </a:rPr>
            <a:t>Podrobna analiza zgodovinskih podatkov o gospodinjskih anketah za odkrivanje skupnih značilnosti in posebnosti sodelujočih in tistih, ki ne odgovarjajo</a:t>
          </a:r>
          <a:endParaRPr lang="sl-SI" sz="1500" dirty="0">
            <a:solidFill>
              <a:schemeClr val="tx1"/>
            </a:solidFill>
          </a:endParaRPr>
        </a:p>
      </dgm:t>
    </dgm:pt>
    <dgm:pt modelId="{BA5C463A-79B7-4DD8-AB1B-4FDCFC63A04F}" type="parTrans" cxnId="{5B57D35F-2E45-4B9A-A37B-0A549B132947}">
      <dgm:prSet/>
      <dgm:spPr/>
      <dgm:t>
        <a:bodyPr/>
        <a:lstStyle/>
        <a:p>
          <a:endParaRPr lang="sl-SI"/>
        </a:p>
      </dgm:t>
    </dgm:pt>
    <dgm:pt modelId="{1ECC01DA-B5DE-4290-9ED1-485321334A82}" type="sibTrans" cxnId="{5B57D35F-2E45-4B9A-A37B-0A549B132947}">
      <dgm:prSet/>
      <dgm:spPr/>
      <dgm:t>
        <a:bodyPr/>
        <a:lstStyle/>
        <a:p>
          <a:endParaRPr lang="sl-SI"/>
        </a:p>
      </dgm:t>
    </dgm:pt>
    <dgm:pt modelId="{C3902F6B-7574-4C56-BA17-73FE87AC1456}">
      <dgm:prSet phldrT="[besedilo]" phldr="0" custT="1"/>
      <dgm:spPr/>
      <dgm:t>
        <a:bodyPr/>
        <a:lstStyle/>
        <a:p>
          <a:endParaRPr lang="sl-SI" sz="2000" dirty="0"/>
        </a:p>
        <a:p>
          <a:r>
            <a:rPr lang="sl-SI" sz="2000" dirty="0"/>
            <a:t>Analize obnašanja</a:t>
          </a:r>
        </a:p>
        <a:p>
          <a:r>
            <a:rPr lang="sl-SI" sz="1600" dirty="0">
              <a:solidFill>
                <a:schemeClr val="tx1"/>
              </a:solidFill>
            </a:rPr>
            <a:t>Uporaba različnih tehnik za prepoznavanje vzorcev, kako različni ljudje odgovarjajo na različna povabila k anketi</a:t>
          </a:r>
        </a:p>
      </dgm:t>
    </dgm:pt>
    <dgm:pt modelId="{4DC81A59-7BE6-4393-B527-0FC0A62298A2}" type="parTrans" cxnId="{EC7910ED-EA7A-4A53-810B-5BE02BD27A05}">
      <dgm:prSet/>
      <dgm:spPr/>
      <dgm:t>
        <a:bodyPr/>
        <a:lstStyle/>
        <a:p>
          <a:endParaRPr lang="sl-SI"/>
        </a:p>
      </dgm:t>
    </dgm:pt>
    <dgm:pt modelId="{341E23BA-B8DA-4368-AFEE-6D6E19635159}" type="sibTrans" cxnId="{EC7910ED-EA7A-4A53-810B-5BE02BD27A05}">
      <dgm:prSet/>
      <dgm:spPr/>
      <dgm:t>
        <a:bodyPr/>
        <a:lstStyle/>
        <a:p>
          <a:endParaRPr lang="sl-SI"/>
        </a:p>
      </dgm:t>
    </dgm:pt>
    <dgm:pt modelId="{6C0742C9-74BC-4B18-BEEA-AC88711DEE95}">
      <dgm:prSet phldrT="[besedilo]" phldr="0" custT="1"/>
      <dgm:spPr/>
      <dgm:t>
        <a:bodyPr/>
        <a:lstStyle/>
        <a:p>
          <a:endParaRPr lang="sl-SI" sz="2300" dirty="0"/>
        </a:p>
        <a:p>
          <a:r>
            <a:rPr lang="sl-SI" sz="2300" dirty="0"/>
            <a:t>Segmentacija</a:t>
          </a:r>
        </a:p>
        <a:p>
          <a:r>
            <a:rPr lang="sl-SI" sz="1600" dirty="0">
              <a:solidFill>
                <a:schemeClr val="tx1"/>
              </a:solidFill>
            </a:rPr>
            <a:t>Razvrščanje ciljne populacije v različne skupine glede na verjetnost njihovega odziva - persone</a:t>
          </a:r>
        </a:p>
      </dgm:t>
    </dgm:pt>
    <dgm:pt modelId="{2C0ABA13-2CE4-4CB6-AC58-157018A573CD}" type="parTrans" cxnId="{05E8C407-F93B-42A8-BFDD-551ABAF31CDB}">
      <dgm:prSet/>
      <dgm:spPr/>
      <dgm:t>
        <a:bodyPr/>
        <a:lstStyle/>
        <a:p>
          <a:endParaRPr lang="sl-SI"/>
        </a:p>
      </dgm:t>
    </dgm:pt>
    <dgm:pt modelId="{211888F1-1ACE-4643-A4D9-5E41DCF25E71}" type="sibTrans" cxnId="{05E8C407-F93B-42A8-BFDD-551ABAF31CDB}">
      <dgm:prSet/>
      <dgm:spPr/>
      <dgm:t>
        <a:bodyPr/>
        <a:lstStyle/>
        <a:p>
          <a:endParaRPr lang="sl-SI"/>
        </a:p>
      </dgm:t>
    </dgm:pt>
    <dgm:pt modelId="{2CE1C03F-D429-43DF-95AD-870CEAADD0AA}" type="pres">
      <dgm:prSet presAssocID="{10A4758D-3AB7-4883-96D4-86DD61FC6577}" presName="Name0" presStyleCnt="0">
        <dgm:presLayoutVars>
          <dgm:dir/>
          <dgm:resizeHandles val="exact"/>
        </dgm:presLayoutVars>
      </dgm:prSet>
      <dgm:spPr/>
    </dgm:pt>
    <dgm:pt modelId="{63D249CA-70F6-4306-938E-9F3E86EE4CAB}" type="pres">
      <dgm:prSet presAssocID="{10A4758D-3AB7-4883-96D4-86DD61FC6577}" presName="fgShape" presStyleLbl="fgShp" presStyleIdx="0" presStyleCnt="1" custScaleY="33686" custLinFactNeighborX="-118" custLinFactNeighborY="52150"/>
      <dgm:spPr/>
    </dgm:pt>
    <dgm:pt modelId="{67041399-EFDC-4521-AE40-8282AAB3E8B6}" type="pres">
      <dgm:prSet presAssocID="{10A4758D-3AB7-4883-96D4-86DD61FC6577}" presName="linComp" presStyleCnt="0"/>
      <dgm:spPr/>
    </dgm:pt>
    <dgm:pt modelId="{F3C5F4E7-E8EC-4480-A9F8-6FCC5CD7A26F}" type="pres">
      <dgm:prSet presAssocID="{CCDFFD0D-98B1-48BA-B5FB-22C861D702D1}" presName="compNode" presStyleCnt="0"/>
      <dgm:spPr/>
    </dgm:pt>
    <dgm:pt modelId="{883274E3-3F6D-4235-96AD-42389D8C60DD}" type="pres">
      <dgm:prSet presAssocID="{CCDFFD0D-98B1-48BA-B5FB-22C861D702D1}" presName="bkgdShape" presStyleLbl="node1" presStyleIdx="0" presStyleCnt="3"/>
      <dgm:spPr/>
    </dgm:pt>
    <dgm:pt modelId="{83441DC1-5F69-4DFE-845A-48E46A75FC6A}" type="pres">
      <dgm:prSet presAssocID="{CCDFFD0D-98B1-48BA-B5FB-22C861D702D1}" presName="nodeTx" presStyleLbl="node1" presStyleIdx="0" presStyleCnt="3">
        <dgm:presLayoutVars>
          <dgm:bulletEnabled val="1"/>
        </dgm:presLayoutVars>
      </dgm:prSet>
      <dgm:spPr/>
    </dgm:pt>
    <dgm:pt modelId="{FCFE4A01-6E8E-4D4D-B253-8F9C806CD43D}" type="pres">
      <dgm:prSet presAssocID="{CCDFFD0D-98B1-48BA-B5FB-22C861D702D1}" presName="invisiNode" presStyleLbl="node1" presStyleIdx="0" presStyleCnt="3"/>
      <dgm:spPr/>
    </dgm:pt>
    <dgm:pt modelId="{EEB1BB7B-E61A-409B-BA02-863C5199815E}" type="pres">
      <dgm:prSet presAssocID="{CCDFFD0D-98B1-48BA-B5FB-22C861D702D1}" presName="imagNode" presStyleLbl="fgImgPlace1" presStyleIdx="0" presStyleCnt="3"/>
      <dgm:spPr>
        <a:blipFill dpi="0" rotWithShape="1">
          <a:blip xmlns:r="http://schemas.openxmlformats.org/officeDocument/2006/relationships">
            <a:duotone>
              <a:prstClr val="black"/>
              <a:schemeClr val="accent4">
                <a:tint val="45000"/>
                <a:satMod val="400000"/>
              </a:schemeClr>
            </a:duotone>
            <a:alphaModFix amt="97000"/>
            <a:extLst>
              <a:ext uri="{96DAC541-7B7A-43D3-8B79-37D633B846F1}">
                <asvg:svgBlip xmlns:asvg="http://schemas.microsoft.com/office/drawing/2016/SVG/main" r:embed="rId1"/>
              </a:ext>
            </a:extLst>
          </a:blip>
          <a:srcRect/>
          <a:stretch>
            <a:fillRect l="16971" t="12467" r="16971" b="12467"/>
          </a:stretch>
        </a:blipFill>
      </dgm:spPr>
      <dgm:extLst>
        <a:ext uri="{E40237B7-FDA0-4F09-8148-C483321AD2D9}">
          <dgm14:cNvPr xmlns:dgm14="http://schemas.microsoft.com/office/drawing/2010/diagram" id="0" name="" descr="Database with solid fill"/>
        </a:ext>
      </dgm:extLst>
    </dgm:pt>
    <dgm:pt modelId="{FA35E0C2-F4CE-400E-BB1E-42F97550D997}" type="pres">
      <dgm:prSet presAssocID="{1ECC01DA-B5DE-4290-9ED1-485321334A82}" presName="sibTrans" presStyleLbl="sibTrans2D1" presStyleIdx="0" presStyleCnt="0"/>
      <dgm:spPr/>
    </dgm:pt>
    <dgm:pt modelId="{412C725F-AD0A-4C00-B165-64D5CCA495C7}" type="pres">
      <dgm:prSet presAssocID="{C3902F6B-7574-4C56-BA17-73FE87AC1456}" presName="compNode" presStyleCnt="0"/>
      <dgm:spPr/>
    </dgm:pt>
    <dgm:pt modelId="{179B194E-67D3-4877-800E-27A45713AFEF}" type="pres">
      <dgm:prSet presAssocID="{C3902F6B-7574-4C56-BA17-73FE87AC1456}" presName="bkgdShape" presStyleLbl="node1" presStyleIdx="1" presStyleCnt="3"/>
      <dgm:spPr/>
    </dgm:pt>
    <dgm:pt modelId="{7C3C7E1C-FEB7-4999-B5B5-0CABAB0D70CC}" type="pres">
      <dgm:prSet presAssocID="{C3902F6B-7574-4C56-BA17-73FE87AC1456}" presName="nodeTx" presStyleLbl="node1" presStyleIdx="1" presStyleCnt="3">
        <dgm:presLayoutVars>
          <dgm:bulletEnabled val="1"/>
        </dgm:presLayoutVars>
      </dgm:prSet>
      <dgm:spPr/>
    </dgm:pt>
    <dgm:pt modelId="{61E27747-B609-4C8C-BBA2-10DB9FD1101F}" type="pres">
      <dgm:prSet presAssocID="{C3902F6B-7574-4C56-BA17-73FE87AC1456}" presName="invisiNode" presStyleLbl="node1" presStyleIdx="1" presStyleCnt="3"/>
      <dgm:spPr/>
    </dgm:pt>
    <dgm:pt modelId="{5732FA65-869C-4D4A-9795-352FAA6205DD}" type="pres">
      <dgm:prSet presAssocID="{C3902F6B-7574-4C56-BA17-73FE87AC1456}" presName="imagNode" presStyleLbl="fgImgPlace1" presStyleIdx="1" presStyleCnt="3"/>
      <dgm:spPr>
        <a:blipFill dpi="0" rotWithShape="1">
          <a:blip xmlns:r="http://schemas.openxmlformats.org/officeDocument/2006/relationships">
            <a:duotone>
              <a:schemeClr val="accent2">
                <a:shade val="45000"/>
                <a:satMod val="135000"/>
              </a:schemeClr>
              <a:prstClr val="white"/>
            </a:duotone>
            <a:extLst>
              <a:ext uri="{96DAC541-7B7A-43D3-8B79-37D633B846F1}">
                <asvg:svgBlip xmlns:asvg="http://schemas.microsoft.com/office/drawing/2016/SVG/main" r:embed="rId2"/>
              </a:ext>
            </a:extLst>
          </a:blip>
          <a:srcRect/>
          <a:stretch>
            <a:fillRect l="16971" t="9464" r="16971" b="9464"/>
          </a:stretch>
        </a:blipFill>
      </dgm:spPr>
      <dgm:extLst>
        <a:ext uri="{E40237B7-FDA0-4F09-8148-C483321AD2D9}">
          <dgm14:cNvPr xmlns:dgm14="http://schemas.microsoft.com/office/drawing/2010/diagram" id="0" name="" descr="Upward trend with solid fill"/>
        </a:ext>
      </dgm:extLst>
    </dgm:pt>
    <dgm:pt modelId="{0AB9C043-BD93-4B83-8267-43AEEF6F4A34}" type="pres">
      <dgm:prSet presAssocID="{341E23BA-B8DA-4368-AFEE-6D6E19635159}" presName="sibTrans" presStyleLbl="sibTrans2D1" presStyleIdx="0" presStyleCnt="0"/>
      <dgm:spPr/>
    </dgm:pt>
    <dgm:pt modelId="{50A826BF-4A99-4DA5-A9DD-670589DCA69A}" type="pres">
      <dgm:prSet presAssocID="{6C0742C9-74BC-4B18-BEEA-AC88711DEE95}" presName="compNode" presStyleCnt="0"/>
      <dgm:spPr/>
    </dgm:pt>
    <dgm:pt modelId="{5985631B-61BB-4AE6-9128-0D5E0BE650DD}" type="pres">
      <dgm:prSet presAssocID="{6C0742C9-74BC-4B18-BEEA-AC88711DEE95}" presName="bkgdShape" presStyleLbl="node1" presStyleIdx="2" presStyleCnt="3"/>
      <dgm:spPr/>
    </dgm:pt>
    <dgm:pt modelId="{EF696798-5543-4D4C-BF1F-4DA739125A32}" type="pres">
      <dgm:prSet presAssocID="{6C0742C9-74BC-4B18-BEEA-AC88711DEE95}" presName="nodeTx" presStyleLbl="node1" presStyleIdx="2" presStyleCnt="3">
        <dgm:presLayoutVars>
          <dgm:bulletEnabled val="1"/>
        </dgm:presLayoutVars>
      </dgm:prSet>
      <dgm:spPr/>
    </dgm:pt>
    <dgm:pt modelId="{F6CD1019-B77C-465D-8D18-F7FD0B868E71}" type="pres">
      <dgm:prSet presAssocID="{6C0742C9-74BC-4B18-BEEA-AC88711DEE95}" presName="invisiNode" presStyleLbl="node1" presStyleIdx="2" presStyleCnt="3"/>
      <dgm:spPr/>
    </dgm:pt>
    <dgm:pt modelId="{ABE019B2-95F5-40CE-BACC-B92A5294AFEB}" type="pres">
      <dgm:prSet presAssocID="{6C0742C9-74BC-4B18-BEEA-AC88711DEE95}" presName="imagNode" presStyleLbl="fgImgPlace1" presStyleIdx="2" presStyleCnt="3"/>
      <dgm:spPr>
        <a:blipFill dpi="0" rotWithShape="1">
          <a:blip xmlns:r="http://schemas.openxmlformats.org/officeDocument/2006/relationships">
            <a:duotone>
              <a:prstClr val="black"/>
              <a:schemeClr val="accent5">
                <a:tint val="45000"/>
                <a:satMod val="400000"/>
              </a:schemeClr>
            </a:duotone>
            <a:extLst>
              <a:ext uri="{96DAC541-7B7A-43D3-8B79-37D633B846F1}">
                <asvg:svgBlip xmlns:asvg="http://schemas.microsoft.com/office/drawing/2016/SVG/main" r:embed="rId3"/>
              </a:ext>
            </a:extLst>
          </a:blip>
          <a:srcRect/>
          <a:stretch>
            <a:fillRect l="16971" t="1958" r="16971" b="1958"/>
          </a:stretch>
        </a:blipFill>
      </dgm:spPr>
      <dgm:extLst>
        <a:ext uri="{E40237B7-FDA0-4F09-8148-C483321AD2D9}">
          <dgm14:cNvPr xmlns:dgm14="http://schemas.microsoft.com/office/drawing/2010/diagram" id="0" name="" descr="Users with solid fill"/>
        </a:ext>
      </dgm:extLst>
    </dgm:pt>
  </dgm:ptLst>
  <dgm:cxnLst>
    <dgm:cxn modelId="{05E8C407-F93B-42A8-BFDD-551ABAF31CDB}" srcId="{10A4758D-3AB7-4883-96D4-86DD61FC6577}" destId="{6C0742C9-74BC-4B18-BEEA-AC88711DEE95}" srcOrd="2" destOrd="0" parTransId="{2C0ABA13-2CE4-4CB6-AC58-157018A573CD}" sibTransId="{211888F1-1ACE-4643-A4D9-5E41DCF25E71}"/>
    <dgm:cxn modelId="{3EEC9C1C-E388-4499-B70A-05BBB853A282}" type="presOf" srcId="{CCDFFD0D-98B1-48BA-B5FB-22C861D702D1}" destId="{883274E3-3F6D-4235-96AD-42389D8C60DD}" srcOrd="0" destOrd="0" presId="urn:microsoft.com/office/officeart/2005/8/layout/hList7"/>
    <dgm:cxn modelId="{5524D43D-BD04-4E17-8B64-FCA3F592BF53}" type="presOf" srcId="{6C0742C9-74BC-4B18-BEEA-AC88711DEE95}" destId="{5985631B-61BB-4AE6-9128-0D5E0BE650DD}" srcOrd="0" destOrd="0" presId="urn:microsoft.com/office/officeart/2005/8/layout/hList7"/>
    <dgm:cxn modelId="{5B57D35F-2E45-4B9A-A37B-0A549B132947}" srcId="{10A4758D-3AB7-4883-96D4-86DD61FC6577}" destId="{CCDFFD0D-98B1-48BA-B5FB-22C861D702D1}" srcOrd="0" destOrd="0" parTransId="{BA5C463A-79B7-4DD8-AB1B-4FDCFC63A04F}" sibTransId="{1ECC01DA-B5DE-4290-9ED1-485321334A82}"/>
    <dgm:cxn modelId="{08C7C36B-2845-43AB-AFA9-8706C5D974B5}" type="presOf" srcId="{6C0742C9-74BC-4B18-BEEA-AC88711DEE95}" destId="{EF696798-5543-4D4C-BF1F-4DA739125A32}" srcOrd="1" destOrd="0" presId="urn:microsoft.com/office/officeart/2005/8/layout/hList7"/>
    <dgm:cxn modelId="{00E32F50-718D-48EC-96FD-56430FEBA3C7}" type="presOf" srcId="{C3902F6B-7574-4C56-BA17-73FE87AC1456}" destId="{179B194E-67D3-4877-800E-27A45713AFEF}" srcOrd="0" destOrd="0" presId="urn:microsoft.com/office/officeart/2005/8/layout/hList7"/>
    <dgm:cxn modelId="{A17A1053-8020-4A79-96A8-06DDBD31C649}" type="presOf" srcId="{CCDFFD0D-98B1-48BA-B5FB-22C861D702D1}" destId="{83441DC1-5F69-4DFE-845A-48E46A75FC6A}" srcOrd="1" destOrd="0" presId="urn:microsoft.com/office/officeart/2005/8/layout/hList7"/>
    <dgm:cxn modelId="{5C9F527D-F19A-4586-8A3B-18B7F6ADE63C}" type="presOf" srcId="{10A4758D-3AB7-4883-96D4-86DD61FC6577}" destId="{2CE1C03F-D429-43DF-95AD-870CEAADD0AA}" srcOrd="0" destOrd="0" presId="urn:microsoft.com/office/officeart/2005/8/layout/hList7"/>
    <dgm:cxn modelId="{FB343190-579D-4E94-AF18-144F0417A2A8}" type="presOf" srcId="{341E23BA-B8DA-4368-AFEE-6D6E19635159}" destId="{0AB9C043-BD93-4B83-8267-43AEEF6F4A34}" srcOrd="0" destOrd="0" presId="urn:microsoft.com/office/officeart/2005/8/layout/hList7"/>
    <dgm:cxn modelId="{39A52BC7-001F-4547-9EEB-C21ADA1D64B2}" type="presOf" srcId="{1ECC01DA-B5DE-4290-9ED1-485321334A82}" destId="{FA35E0C2-F4CE-400E-BB1E-42F97550D997}" srcOrd="0" destOrd="0" presId="urn:microsoft.com/office/officeart/2005/8/layout/hList7"/>
    <dgm:cxn modelId="{EC7910ED-EA7A-4A53-810B-5BE02BD27A05}" srcId="{10A4758D-3AB7-4883-96D4-86DD61FC6577}" destId="{C3902F6B-7574-4C56-BA17-73FE87AC1456}" srcOrd="1" destOrd="0" parTransId="{4DC81A59-7BE6-4393-B527-0FC0A62298A2}" sibTransId="{341E23BA-B8DA-4368-AFEE-6D6E19635159}"/>
    <dgm:cxn modelId="{4CE09DF6-79C5-4B25-85A5-7C18148F157E}" type="presOf" srcId="{C3902F6B-7574-4C56-BA17-73FE87AC1456}" destId="{7C3C7E1C-FEB7-4999-B5B5-0CABAB0D70CC}" srcOrd="1" destOrd="0" presId="urn:microsoft.com/office/officeart/2005/8/layout/hList7"/>
    <dgm:cxn modelId="{6865F014-CB67-4FA8-9FA0-E3B07798BADD}" type="presParOf" srcId="{2CE1C03F-D429-43DF-95AD-870CEAADD0AA}" destId="{63D249CA-70F6-4306-938E-9F3E86EE4CAB}" srcOrd="0" destOrd="0" presId="urn:microsoft.com/office/officeart/2005/8/layout/hList7"/>
    <dgm:cxn modelId="{A94A99B3-C754-42FB-B8C9-751E60ED6AF9}" type="presParOf" srcId="{2CE1C03F-D429-43DF-95AD-870CEAADD0AA}" destId="{67041399-EFDC-4521-AE40-8282AAB3E8B6}" srcOrd="1" destOrd="0" presId="urn:microsoft.com/office/officeart/2005/8/layout/hList7"/>
    <dgm:cxn modelId="{346ED203-E7D6-48D8-9FFD-75432990B62A}" type="presParOf" srcId="{67041399-EFDC-4521-AE40-8282AAB3E8B6}" destId="{F3C5F4E7-E8EC-4480-A9F8-6FCC5CD7A26F}" srcOrd="0" destOrd="0" presId="urn:microsoft.com/office/officeart/2005/8/layout/hList7"/>
    <dgm:cxn modelId="{DB34095B-D432-4F78-AE81-F42FD85BE415}" type="presParOf" srcId="{F3C5F4E7-E8EC-4480-A9F8-6FCC5CD7A26F}" destId="{883274E3-3F6D-4235-96AD-42389D8C60DD}" srcOrd="0" destOrd="0" presId="urn:microsoft.com/office/officeart/2005/8/layout/hList7"/>
    <dgm:cxn modelId="{9A576661-9C86-4D1F-9186-F2F562F59E2D}" type="presParOf" srcId="{F3C5F4E7-E8EC-4480-A9F8-6FCC5CD7A26F}" destId="{83441DC1-5F69-4DFE-845A-48E46A75FC6A}" srcOrd="1" destOrd="0" presId="urn:microsoft.com/office/officeart/2005/8/layout/hList7"/>
    <dgm:cxn modelId="{E6755B46-9D7B-4785-8378-2222D7C1FDC1}" type="presParOf" srcId="{F3C5F4E7-E8EC-4480-A9F8-6FCC5CD7A26F}" destId="{FCFE4A01-6E8E-4D4D-B253-8F9C806CD43D}" srcOrd="2" destOrd="0" presId="urn:microsoft.com/office/officeart/2005/8/layout/hList7"/>
    <dgm:cxn modelId="{3B0BDFFA-86EB-4D3E-9A72-419F6DAF878A}" type="presParOf" srcId="{F3C5F4E7-E8EC-4480-A9F8-6FCC5CD7A26F}" destId="{EEB1BB7B-E61A-409B-BA02-863C5199815E}" srcOrd="3" destOrd="0" presId="urn:microsoft.com/office/officeart/2005/8/layout/hList7"/>
    <dgm:cxn modelId="{1D357EA1-D0E4-47F0-9D78-F1CA10B7978B}" type="presParOf" srcId="{67041399-EFDC-4521-AE40-8282AAB3E8B6}" destId="{FA35E0C2-F4CE-400E-BB1E-42F97550D997}" srcOrd="1" destOrd="0" presId="urn:microsoft.com/office/officeart/2005/8/layout/hList7"/>
    <dgm:cxn modelId="{6FFC3BF0-4A32-4ACB-B2F1-1FE1599D9AA5}" type="presParOf" srcId="{67041399-EFDC-4521-AE40-8282AAB3E8B6}" destId="{412C725F-AD0A-4C00-B165-64D5CCA495C7}" srcOrd="2" destOrd="0" presId="urn:microsoft.com/office/officeart/2005/8/layout/hList7"/>
    <dgm:cxn modelId="{29236BC3-4DD1-4E37-A9C7-6883E523D31C}" type="presParOf" srcId="{412C725F-AD0A-4C00-B165-64D5CCA495C7}" destId="{179B194E-67D3-4877-800E-27A45713AFEF}" srcOrd="0" destOrd="0" presId="urn:microsoft.com/office/officeart/2005/8/layout/hList7"/>
    <dgm:cxn modelId="{0ACCC4F4-7FE7-4C17-8FA0-64077DD67ED2}" type="presParOf" srcId="{412C725F-AD0A-4C00-B165-64D5CCA495C7}" destId="{7C3C7E1C-FEB7-4999-B5B5-0CABAB0D70CC}" srcOrd="1" destOrd="0" presId="urn:microsoft.com/office/officeart/2005/8/layout/hList7"/>
    <dgm:cxn modelId="{26165723-616A-4C0C-BE8C-2EBC6E3C2A06}" type="presParOf" srcId="{412C725F-AD0A-4C00-B165-64D5CCA495C7}" destId="{61E27747-B609-4C8C-BBA2-10DB9FD1101F}" srcOrd="2" destOrd="0" presId="urn:microsoft.com/office/officeart/2005/8/layout/hList7"/>
    <dgm:cxn modelId="{8858143F-EFD2-4341-8159-3138A352A40E}" type="presParOf" srcId="{412C725F-AD0A-4C00-B165-64D5CCA495C7}" destId="{5732FA65-869C-4D4A-9795-352FAA6205DD}" srcOrd="3" destOrd="0" presId="urn:microsoft.com/office/officeart/2005/8/layout/hList7"/>
    <dgm:cxn modelId="{4AFBC483-1941-470C-82E6-5B9F096E073E}" type="presParOf" srcId="{67041399-EFDC-4521-AE40-8282AAB3E8B6}" destId="{0AB9C043-BD93-4B83-8267-43AEEF6F4A34}" srcOrd="3" destOrd="0" presId="urn:microsoft.com/office/officeart/2005/8/layout/hList7"/>
    <dgm:cxn modelId="{784F9243-A10F-4670-B8BB-F86101EB3C63}" type="presParOf" srcId="{67041399-EFDC-4521-AE40-8282AAB3E8B6}" destId="{50A826BF-4A99-4DA5-A9DD-670589DCA69A}" srcOrd="4" destOrd="0" presId="urn:microsoft.com/office/officeart/2005/8/layout/hList7"/>
    <dgm:cxn modelId="{CB7CCBB5-D81D-4A93-9C7A-7746025016CB}" type="presParOf" srcId="{50A826BF-4A99-4DA5-A9DD-670589DCA69A}" destId="{5985631B-61BB-4AE6-9128-0D5E0BE650DD}" srcOrd="0" destOrd="0" presId="urn:microsoft.com/office/officeart/2005/8/layout/hList7"/>
    <dgm:cxn modelId="{A41C0DCF-7FCF-4A8D-8834-A20F64770B30}" type="presParOf" srcId="{50A826BF-4A99-4DA5-A9DD-670589DCA69A}" destId="{EF696798-5543-4D4C-BF1F-4DA739125A32}" srcOrd="1" destOrd="0" presId="urn:microsoft.com/office/officeart/2005/8/layout/hList7"/>
    <dgm:cxn modelId="{C362D226-61BF-40B0-AA22-FFC0413DB61F}" type="presParOf" srcId="{50A826BF-4A99-4DA5-A9DD-670589DCA69A}" destId="{F6CD1019-B77C-465D-8D18-F7FD0B868E71}" srcOrd="2" destOrd="0" presId="urn:microsoft.com/office/officeart/2005/8/layout/hList7"/>
    <dgm:cxn modelId="{E2F25BDC-219D-4596-82BE-C9CDF67786C1}" type="presParOf" srcId="{50A826BF-4A99-4DA5-A9DD-670589DCA69A}" destId="{ABE019B2-95F5-40CE-BACC-B92A5294AFEB}"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55BF61-FF1C-4E0F-8A0B-3C5A5B48FC16}" type="doc">
      <dgm:prSet loTypeId="urn:microsoft.com/office/officeart/2005/8/layout/vList5" loCatId="list" qsTypeId="urn:microsoft.com/office/officeart/2005/8/quickstyle/simple1#4" qsCatId="simple" csTypeId="urn:microsoft.com/office/officeart/2005/8/colors/colorful4#4" csCatId="colorful" phldr="1"/>
      <dgm:spPr/>
      <dgm:t>
        <a:bodyPr/>
        <a:lstStyle/>
        <a:p>
          <a:endParaRPr lang="sl-SI"/>
        </a:p>
      </dgm:t>
    </dgm:pt>
    <dgm:pt modelId="{2B005CEA-CFB1-4282-93AC-7903B9293AB3}">
      <dgm:prSet phldrT="[besedilo]"/>
      <dgm:spPr/>
      <dgm:t>
        <a:bodyPr/>
        <a:lstStyle/>
        <a:p>
          <a:r>
            <a:rPr lang="sl-SI" dirty="0"/>
            <a:t>Preoblikovanje obvestilnih pisem</a:t>
          </a:r>
        </a:p>
      </dgm:t>
    </dgm:pt>
    <dgm:pt modelId="{4912A5A8-9D64-4105-9492-7845607B51C5}" type="parTrans" cxnId="{C9EBA434-EE24-4324-99E8-5F986EEDDDA9}">
      <dgm:prSet/>
      <dgm:spPr/>
      <dgm:t>
        <a:bodyPr/>
        <a:lstStyle/>
        <a:p>
          <a:endParaRPr lang="sl-SI"/>
        </a:p>
      </dgm:t>
    </dgm:pt>
    <dgm:pt modelId="{17836124-70BF-439C-81B2-A393EB84AD83}" type="sibTrans" cxnId="{C9EBA434-EE24-4324-99E8-5F986EEDDDA9}">
      <dgm:prSet/>
      <dgm:spPr/>
      <dgm:t>
        <a:bodyPr/>
        <a:lstStyle/>
        <a:p>
          <a:endParaRPr lang="sl-SI"/>
        </a:p>
      </dgm:t>
    </dgm:pt>
    <dgm:pt modelId="{FE2429D0-D4E1-407E-833B-D115DB847ED4}">
      <dgm:prSet phldrT="[besedilo]" custT="1"/>
      <dgm:spPr/>
      <dgm:t>
        <a:bodyPr/>
        <a:lstStyle/>
        <a:p>
          <a:pPr marL="0" marR="0" lvl="1" indent="0"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400" dirty="0"/>
            <a:t> </a:t>
          </a:r>
          <a:r>
            <a:rPr lang="sl-SI" sz="1400" noProof="0" dirty="0"/>
            <a:t>krajšanje besedil v obvestilnih pismih</a:t>
          </a:r>
          <a:endParaRPr lang="en-GB" sz="1400" noProof="0" dirty="0"/>
        </a:p>
      </dgm:t>
    </dgm:pt>
    <dgm:pt modelId="{84858B21-09DA-4C4E-AE48-266F404A3F68}" type="parTrans" cxnId="{4913E493-4EAC-4669-BD3D-DE429A98E405}">
      <dgm:prSet/>
      <dgm:spPr/>
      <dgm:t>
        <a:bodyPr/>
        <a:lstStyle/>
        <a:p>
          <a:endParaRPr lang="sl-SI"/>
        </a:p>
      </dgm:t>
    </dgm:pt>
    <dgm:pt modelId="{08DC75CA-BF11-4615-B1E7-0A722CC762F4}" type="sibTrans" cxnId="{4913E493-4EAC-4669-BD3D-DE429A98E405}">
      <dgm:prSet/>
      <dgm:spPr/>
      <dgm:t>
        <a:bodyPr/>
        <a:lstStyle/>
        <a:p>
          <a:endParaRPr lang="sl-SI"/>
        </a:p>
      </dgm:t>
    </dgm:pt>
    <dgm:pt modelId="{2B3141FF-2361-474C-9497-65D937E7B6AE}">
      <dgm:prSet phldrT="[besedilo]"/>
      <dgm:spPr/>
      <dgm:t>
        <a:bodyPr/>
        <a:lstStyle/>
        <a:p>
          <a:r>
            <a:rPr lang="sl-SI" dirty="0"/>
            <a:t>Prenova gradiv in usposabljanj za anketarje</a:t>
          </a:r>
        </a:p>
      </dgm:t>
    </dgm:pt>
    <dgm:pt modelId="{08E6C1B5-391D-4F75-B189-F991ED040374}" type="parTrans" cxnId="{E0510920-C139-4FE6-8C57-38ACC3B1B2E0}">
      <dgm:prSet/>
      <dgm:spPr/>
      <dgm:t>
        <a:bodyPr/>
        <a:lstStyle/>
        <a:p>
          <a:endParaRPr lang="sl-SI"/>
        </a:p>
      </dgm:t>
    </dgm:pt>
    <dgm:pt modelId="{2EF44605-8DFB-40F5-931E-7A00133A455F}" type="sibTrans" cxnId="{E0510920-C139-4FE6-8C57-38ACC3B1B2E0}">
      <dgm:prSet/>
      <dgm:spPr/>
      <dgm:t>
        <a:bodyPr/>
        <a:lstStyle/>
        <a:p>
          <a:endParaRPr lang="sl-SI"/>
        </a:p>
      </dgm:t>
    </dgm:pt>
    <dgm:pt modelId="{DB02F921-BC7F-47D8-A874-4942B57E6994}">
      <dgm:prSet phldrT="[besedilo]" phldr="0"/>
      <dgm:spPr/>
      <dgm:t>
        <a:bodyPr/>
        <a:lstStyle/>
        <a:p>
          <a:pPr>
            <a:lnSpc>
              <a:spcPct val="100000"/>
            </a:lnSpc>
            <a:spcAft>
              <a:spcPts val="600"/>
            </a:spcAft>
            <a:buFont typeface="Wingdings" panose="05000000000000000000" pitchFamily="2" charset="2"/>
            <a:buChar char="Ø"/>
          </a:pPr>
          <a:r>
            <a:rPr lang="en-GB" dirty="0"/>
            <a:t> </a:t>
          </a:r>
          <a:r>
            <a:rPr lang="sl-SI" noProof="0" dirty="0"/>
            <a:t>priprava kratkih, izobraževalnih video</a:t>
          </a:r>
          <a:endParaRPr lang="en-GB" noProof="0" dirty="0"/>
        </a:p>
      </dgm:t>
    </dgm:pt>
    <dgm:pt modelId="{6D7F03F9-B88A-423F-8698-692E07EECCC8}" type="parTrans" cxnId="{1ACD2550-95FB-4E5B-B6C7-C77FF744F1EC}">
      <dgm:prSet/>
      <dgm:spPr/>
      <dgm:t>
        <a:bodyPr/>
        <a:lstStyle/>
        <a:p>
          <a:endParaRPr lang="sl-SI"/>
        </a:p>
      </dgm:t>
    </dgm:pt>
    <dgm:pt modelId="{2A06E348-8F92-4B16-B5F9-3DB1C1819A25}" type="sibTrans" cxnId="{1ACD2550-95FB-4E5B-B6C7-C77FF744F1EC}">
      <dgm:prSet/>
      <dgm:spPr/>
      <dgm:t>
        <a:bodyPr/>
        <a:lstStyle/>
        <a:p>
          <a:endParaRPr lang="sl-SI"/>
        </a:p>
      </dgm:t>
    </dgm:pt>
    <dgm:pt modelId="{0DE741D4-77C7-4D4F-B444-8A20D5AB4EB2}">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sl-SI" dirty="0"/>
            <a:t>Vpeljava sprememb v praksi</a:t>
          </a:r>
        </a:p>
      </dgm:t>
    </dgm:pt>
    <dgm:pt modelId="{D799ACC8-F161-4D96-A51A-01C3E0F8F22E}" type="parTrans" cxnId="{F9CA2A15-5DC7-4406-B988-1560E23406C4}">
      <dgm:prSet/>
      <dgm:spPr/>
      <dgm:t>
        <a:bodyPr/>
        <a:lstStyle/>
        <a:p>
          <a:endParaRPr lang="sl-SI"/>
        </a:p>
      </dgm:t>
    </dgm:pt>
    <dgm:pt modelId="{B9B9FE49-5AC8-414C-9A82-926C62DF3BFA}" type="sibTrans" cxnId="{F9CA2A15-5DC7-4406-B988-1560E23406C4}">
      <dgm:prSet/>
      <dgm:spPr/>
      <dgm:t>
        <a:bodyPr/>
        <a:lstStyle/>
        <a:p>
          <a:endParaRPr lang="sl-SI"/>
        </a:p>
      </dgm:t>
    </dgm:pt>
    <dgm:pt modelId="{E218D35D-D946-4874-BE0B-F84CFC3D8CFA}">
      <dgm:prSet phldrT="[besedilo]" custT="1"/>
      <dgm:spPr/>
      <dgm:t>
        <a:bodyPr/>
        <a:lstStyle/>
        <a:p>
          <a:pPr marL="0" marR="0" lvl="1" indent="0"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en-GB" sz="1400" noProof="0" dirty="0"/>
            <a:t> </a:t>
          </a:r>
          <a:r>
            <a:rPr lang="sl-SI" sz="1400" noProof="0" dirty="0"/>
            <a:t>izpostavljanje namena in pomena zbiranja podatkov</a:t>
          </a:r>
          <a:endParaRPr lang="en-GB" sz="1400" noProof="0" dirty="0"/>
        </a:p>
      </dgm:t>
    </dgm:pt>
    <dgm:pt modelId="{A1C19DEF-14D2-4FC9-B109-FAD5397F8A27}" type="parTrans" cxnId="{4B10B4AD-D0CD-442B-86C2-53CEA9584CE8}">
      <dgm:prSet/>
      <dgm:spPr/>
      <dgm:t>
        <a:bodyPr/>
        <a:lstStyle/>
        <a:p>
          <a:endParaRPr lang="sl-SI"/>
        </a:p>
      </dgm:t>
    </dgm:pt>
    <dgm:pt modelId="{57F7CEC6-E8DC-4794-9760-7431565647B0}" type="sibTrans" cxnId="{4B10B4AD-D0CD-442B-86C2-53CEA9584CE8}">
      <dgm:prSet/>
      <dgm:spPr/>
      <dgm:t>
        <a:bodyPr/>
        <a:lstStyle/>
        <a:p>
          <a:endParaRPr lang="sl-SI"/>
        </a:p>
      </dgm:t>
    </dgm:pt>
    <dgm:pt modelId="{F53539F0-1C9A-4260-AE80-9743588CDE12}">
      <dgm:prSet phldrT="[besedilo]" custT="1"/>
      <dgm:spPr/>
      <dgm:t>
        <a:bodyPr/>
        <a:lstStyle/>
        <a:p>
          <a:pPr marL="0" marR="0" lvl="1" indent="0" defTabSz="914400" eaLnBrk="1" fontAlgn="auto" latinLnBrk="0" hangingPunct="1">
            <a:lnSpc>
              <a:spcPct val="100000"/>
            </a:lnSpc>
            <a:spcBef>
              <a:spcPts val="0"/>
            </a:spcBef>
            <a:spcAft>
              <a:spcPts val="1200"/>
            </a:spcAft>
            <a:buClrTx/>
            <a:buSzTx/>
            <a:buFont typeface="Wingdings" panose="05000000000000000000" pitchFamily="2" charset="2"/>
            <a:buChar char="Ø"/>
            <a:tabLst/>
            <a:defRPr/>
          </a:pPr>
          <a:r>
            <a:rPr lang="en-GB" sz="1400" noProof="0" dirty="0"/>
            <a:t> </a:t>
          </a:r>
          <a:r>
            <a:rPr lang="sl-SI" sz="1400" noProof="0" dirty="0"/>
            <a:t>dodajanje grafičnih elementov in vizualizacij</a:t>
          </a:r>
          <a:endParaRPr lang="en-GB" sz="1400" noProof="0" dirty="0"/>
        </a:p>
      </dgm:t>
    </dgm:pt>
    <dgm:pt modelId="{8F0F45B7-E7E4-4DD6-B614-1B3EB2A22BDD}" type="parTrans" cxnId="{237BAB41-54FC-49D7-9F7D-ED6881B60725}">
      <dgm:prSet/>
      <dgm:spPr/>
      <dgm:t>
        <a:bodyPr/>
        <a:lstStyle/>
        <a:p>
          <a:endParaRPr lang="sl-SI"/>
        </a:p>
      </dgm:t>
    </dgm:pt>
    <dgm:pt modelId="{6057AF65-BC6C-45B2-84BF-0F08696E9285}" type="sibTrans" cxnId="{237BAB41-54FC-49D7-9F7D-ED6881B60725}">
      <dgm:prSet/>
      <dgm:spPr/>
      <dgm:t>
        <a:bodyPr/>
        <a:lstStyle/>
        <a:p>
          <a:endParaRPr lang="sl-SI"/>
        </a:p>
      </dgm:t>
    </dgm:pt>
    <dgm:pt modelId="{16F82622-7D07-485B-91C9-172D25E8859A}">
      <dgm:prSet phldrT="[besedilo]" phldr="0"/>
      <dgm:spPr/>
      <dgm:t>
        <a:bodyPr/>
        <a:lstStyle/>
        <a:p>
          <a:pPr>
            <a:lnSpc>
              <a:spcPct val="100000"/>
            </a:lnSpc>
            <a:spcAft>
              <a:spcPts val="600"/>
            </a:spcAft>
            <a:buFont typeface="Wingdings" panose="05000000000000000000" pitchFamily="2" charset="2"/>
            <a:buChar char="Ø"/>
          </a:pPr>
          <a:r>
            <a:rPr lang="en-GB" noProof="0" dirty="0"/>
            <a:t> </a:t>
          </a:r>
          <a:r>
            <a:rPr lang="sl-SI" noProof="0" dirty="0"/>
            <a:t>priprava poenostavljenih povzetkov ključnih informacij o raziskanju</a:t>
          </a:r>
          <a:endParaRPr lang="en-GB" noProof="0" dirty="0"/>
        </a:p>
      </dgm:t>
    </dgm:pt>
    <dgm:pt modelId="{0C3DBCC7-77B0-434E-A14D-2568CC3D0B88}" type="parTrans" cxnId="{F024B581-FFA5-444B-B15D-D7094E8B2A20}">
      <dgm:prSet/>
      <dgm:spPr/>
      <dgm:t>
        <a:bodyPr/>
        <a:lstStyle/>
        <a:p>
          <a:endParaRPr lang="sl-SI"/>
        </a:p>
      </dgm:t>
    </dgm:pt>
    <dgm:pt modelId="{CD3F4451-C1F8-4F58-849E-93F5A64428E2}" type="sibTrans" cxnId="{F024B581-FFA5-444B-B15D-D7094E8B2A20}">
      <dgm:prSet/>
      <dgm:spPr/>
      <dgm:t>
        <a:bodyPr/>
        <a:lstStyle/>
        <a:p>
          <a:endParaRPr lang="sl-SI"/>
        </a:p>
      </dgm:t>
    </dgm:pt>
    <dgm:pt modelId="{0F70FB97-826D-4981-8A7C-E768AC54D0C5}">
      <dgm:prSet phldrT="[besedilo]" phldr="0"/>
      <dgm:spPr/>
      <dgm:t>
        <a:bodyPr/>
        <a:lstStyle/>
        <a:p>
          <a:pPr>
            <a:lnSpc>
              <a:spcPct val="100000"/>
            </a:lnSpc>
            <a:spcAft>
              <a:spcPts val="600"/>
            </a:spcAft>
            <a:buFont typeface="Wingdings" panose="05000000000000000000" pitchFamily="2" charset="2"/>
            <a:buChar char="Ø"/>
          </a:pPr>
          <a:r>
            <a:rPr lang="pl-PL" noProof="0" dirty="0"/>
            <a:t> informacije o značilnostih posameznih starostnih skupin</a:t>
          </a:r>
          <a:endParaRPr lang="en-GB" noProof="0" dirty="0"/>
        </a:p>
      </dgm:t>
    </dgm:pt>
    <dgm:pt modelId="{E0B5AB49-9E1D-467F-A723-F18C3BEB5545}" type="parTrans" cxnId="{E5F30A69-135B-45CD-9AEE-5189526CF694}">
      <dgm:prSet/>
      <dgm:spPr/>
      <dgm:t>
        <a:bodyPr/>
        <a:lstStyle/>
        <a:p>
          <a:endParaRPr lang="sl-SI"/>
        </a:p>
      </dgm:t>
    </dgm:pt>
    <dgm:pt modelId="{FF39F8AF-7F3A-40A8-913A-555A1F37E60D}" type="sibTrans" cxnId="{E5F30A69-135B-45CD-9AEE-5189526CF694}">
      <dgm:prSet/>
      <dgm:spPr/>
      <dgm:t>
        <a:bodyPr/>
        <a:lstStyle/>
        <a:p>
          <a:endParaRPr lang="sl-SI"/>
        </a:p>
      </dgm:t>
    </dgm:pt>
    <dgm:pt modelId="{326610EE-C448-4A4C-A357-884FBA26C64B}">
      <dgm:prSet custT="1"/>
      <dgm:spPr/>
      <dgm:t>
        <a:bodyPr/>
        <a:lstStyle/>
        <a:p>
          <a:pPr marL="182563" marR="0" lvl="0" indent="-182563"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200" noProof="0" dirty="0"/>
            <a:t>uvajanje enotne celostne grafične podobe gradiv in simboličnih promocijskih daril</a:t>
          </a:r>
          <a:endParaRPr lang="en-GB" sz="1200" noProof="0" dirty="0"/>
        </a:p>
      </dgm:t>
    </dgm:pt>
    <dgm:pt modelId="{2924CD46-56A4-42C6-98EC-44C3E279CABE}" type="parTrans" cxnId="{3280C0AF-8A03-408F-B997-5C7FE50AADE2}">
      <dgm:prSet/>
      <dgm:spPr/>
      <dgm:t>
        <a:bodyPr/>
        <a:lstStyle/>
        <a:p>
          <a:endParaRPr lang="sl-SI"/>
        </a:p>
      </dgm:t>
    </dgm:pt>
    <dgm:pt modelId="{35279CBB-BFD8-45BF-B4F5-57EAFEEF71C3}" type="sibTrans" cxnId="{3280C0AF-8A03-408F-B997-5C7FE50AADE2}">
      <dgm:prSet/>
      <dgm:spPr/>
      <dgm:t>
        <a:bodyPr/>
        <a:lstStyle/>
        <a:p>
          <a:endParaRPr lang="sl-SI"/>
        </a:p>
      </dgm:t>
    </dgm:pt>
    <dgm:pt modelId="{87458303-E47A-4887-8AA5-236D4F4B5BB9}">
      <dgm:prSet custT="1"/>
      <dgm:spPr/>
      <dgm:t>
        <a:bodyPr/>
        <a:lstStyle/>
        <a:p>
          <a:pPr marL="0" marR="0" lvl="0" indent="0"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200" noProof="0" dirty="0"/>
            <a:t> IKT-GOSP </a:t>
          </a:r>
          <a:r>
            <a:rPr lang="en-GB" sz="1200" noProof="0" dirty="0"/>
            <a:t>2025</a:t>
          </a:r>
        </a:p>
      </dgm:t>
    </dgm:pt>
    <dgm:pt modelId="{2B4A3C51-9DAA-4A69-94BF-9BA0EB173D13}" type="parTrans" cxnId="{51ACC150-6670-4ABD-984A-F038F1ECEA56}">
      <dgm:prSet/>
      <dgm:spPr/>
      <dgm:t>
        <a:bodyPr/>
        <a:lstStyle/>
        <a:p>
          <a:endParaRPr lang="sl-SI"/>
        </a:p>
      </dgm:t>
    </dgm:pt>
    <dgm:pt modelId="{40E8015C-7516-46DC-87C8-0053C55685DC}" type="sibTrans" cxnId="{51ACC150-6670-4ABD-984A-F038F1ECEA56}">
      <dgm:prSet/>
      <dgm:spPr/>
      <dgm:t>
        <a:bodyPr/>
        <a:lstStyle/>
        <a:p>
          <a:endParaRPr lang="sl-SI"/>
        </a:p>
      </dgm:t>
    </dgm:pt>
    <dgm:pt modelId="{BD2DBC98-3276-4127-84C0-48A1D7A1C8C2}">
      <dgm:prSet custT="1"/>
      <dgm:spPr/>
      <dgm:t>
        <a:bodyPr/>
        <a:lstStyle/>
        <a:p>
          <a:pPr marL="0" marR="0" lvl="0" indent="0"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en-GB" sz="1200" noProof="0" dirty="0"/>
            <a:t> </a:t>
          </a:r>
          <a:r>
            <a:rPr lang="sl-SI" sz="1200" noProof="0" dirty="0"/>
            <a:t>Anketa o porabi v gospodinjstvih </a:t>
          </a:r>
          <a:r>
            <a:rPr lang="en-GB" sz="1200" noProof="0" dirty="0"/>
            <a:t>2026 </a:t>
          </a:r>
        </a:p>
      </dgm:t>
    </dgm:pt>
    <dgm:pt modelId="{50ADE5F8-0432-4509-A318-3863C66BFECA}" type="parTrans" cxnId="{46FD3AC1-5BC4-4D16-9966-7F82C39E1CD8}">
      <dgm:prSet/>
      <dgm:spPr/>
      <dgm:t>
        <a:bodyPr/>
        <a:lstStyle/>
        <a:p>
          <a:endParaRPr lang="sl-SI"/>
        </a:p>
      </dgm:t>
    </dgm:pt>
    <dgm:pt modelId="{E04BFC7D-D104-4ACC-9268-356CE819DEC3}" type="sibTrans" cxnId="{46FD3AC1-5BC4-4D16-9966-7F82C39E1CD8}">
      <dgm:prSet/>
      <dgm:spPr/>
      <dgm:t>
        <a:bodyPr/>
        <a:lstStyle/>
        <a:p>
          <a:endParaRPr lang="sl-SI"/>
        </a:p>
      </dgm:t>
    </dgm:pt>
    <dgm:pt modelId="{55AB2F2D-FE49-4D19-8855-CA85703401C9}" type="pres">
      <dgm:prSet presAssocID="{5055BF61-FF1C-4E0F-8A0B-3C5A5B48FC16}" presName="Name0" presStyleCnt="0">
        <dgm:presLayoutVars>
          <dgm:dir/>
          <dgm:animLvl val="lvl"/>
          <dgm:resizeHandles val="exact"/>
        </dgm:presLayoutVars>
      </dgm:prSet>
      <dgm:spPr/>
    </dgm:pt>
    <dgm:pt modelId="{E708EC86-C948-4D0F-B40D-0603DC2B0A2A}" type="pres">
      <dgm:prSet presAssocID="{2B005CEA-CFB1-4282-93AC-7903B9293AB3}" presName="linNode" presStyleCnt="0"/>
      <dgm:spPr/>
    </dgm:pt>
    <dgm:pt modelId="{545AACA6-E132-4202-B512-18E489DB0152}" type="pres">
      <dgm:prSet presAssocID="{2B005CEA-CFB1-4282-93AC-7903B9293AB3}" presName="parentText" presStyleLbl="node1" presStyleIdx="0" presStyleCnt="3">
        <dgm:presLayoutVars>
          <dgm:chMax val="1"/>
          <dgm:bulletEnabled val="1"/>
        </dgm:presLayoutVars>
      </dgm:prSet>
      <dgm:spPr/>
    </dgm:pt>
    <dgm:pt modelId="{BECDEEFB-268E-42A2-B7EE-11AE2313A291}" type="pres">
      <dgm:prSet presAssocID="{2B005CEA-CFB1-4282-93AC-7903B9293AB3}" presName="descendantText" presStyleLbl="alignAccFollowNode1" presStyleIdx="0" presStyleCnt="3">
        <dgm:presLayoutVars>
          <dgm:bulletEnabled val="1"/>
        </dgm:presLayoutVars>
      </dgm:prSet>
      <dgm:spPr/>
    </dgm:pt>
    <dgm:pt modelId="{EE0BE5F1-6ECE-4B50-A64D-52A86DE1E311}" type="pres">
      <dgm:prSet presAssocID="{17836124-70BF-439C-81B2-A393EB84AD83}" presName="sp" presStyleCnt="0"/>
      <dgm:spPr/>
    </dgm:pt>
    <dgm:pt modelId="{50EE211D-8C3A-4869-857D-80265AD27F2B}" type="pres">
      <dgm:prSet presAssocID="{2B3141FF-2361-474C-9497-65D937E7B6AE}" presName="linNode" presStyleCnt="0"/>
      <dgm:spPr/>
    </dgm:pt>
    <dgm:pt modelId="{9A2734E3-2881-4530-AF81-412B1D1F8AE8}" type="pres">
      <dgm:prSet presAssocID="{2B3141FF-2361-474C-9497-65D937E7B6AE}" presName="parentText" presStyleLbl="node1" presStyleIdx="1" presStyleCnt="3">
        <dgm:presLayoutVars>
          <dgm:chMax val="1"/>
          <dgm:bulletEnabled val="1"/>
        </dgm:presLayoutVars>
      </dgm:prSet>
      <dgm:spPr/>
    </dgm:pt>
    <dgm:pt modelId="{6255348F-F537-403B-830D-0731B05FA1E3}" type="pres">
      <dgm:prSet presAssocID="{2B3141FF-2361-474C-9497-65D937E7B6AE}" presName="descendantText" presStyleLbl="alignAccFollowNode1" presStyleIdx="1" presStyleCnt="3">
        <dgm:presLayoutVars>
          <dgm:bulletEnabled val="1"/>
        </dgm:presLayoutVars>
      </dgm:prSet>
      <dgm:spPr/>
    </dgm:pt>
    <dgm:pt modelId="{0EE7E6A2-46CE-4052-A074-A53405DD4AC0}" type="pres">
      <dgm:prSet presAssocID="{2EF44605-8DFB-40F5-931E-7A00133A455F}" presName="sp" presStyleCnt="0"/>
      <dgm:spPr/>
    </dgm:pt>
    <dgm:pt modelId="{EA5F284D-6596-4987-A05F-0A6ECBC3EA01}" type="pres">
      <dgm:prSet presAssocID="{0DE741D4-77C7-4D4F-B444-8A20D5AB4EB2}" presName="linNode" presStyleCnt="0"/>
      <dgm:spPr/>
    </dgm:pt>
    <dgm:pt modelId="{1DF8E991-3871-4DE5-993A-165A7A1DB5B5}" type="pres">
      <dgm:prSet presAssocID="{0DE741D4-77C7-4D4F-B444-8A20D5AB4EB2}" presName="parentText" presStyleLbl="node1" presStyleIdx="2" presStyleCnt="3">
        <dgm:presLayoutVars>
          <dgm:chMax val="1"/>
          <dgm:bulletEnabled val="1"/>
        </dgm:presLayoutVars>
      </dgm:prSet>
      <dgm:spPr/>
    </dgm:pt>
    <dgm:pt modelId="{B20E2CC7-6F3F-4677-8AEA-8919B9EE96D7}" type="pres">
      <dgm:prSet presAssocID="{0DE741D4-77C7-4D4F-B444-8A20D5AB4EB2}" presName="descendantText" presStyleLbl="alignAccFollowNode1" presStyleIdx="2" presStyleCnt="3">
        <dgm:presLayoutVars>
          <dgm:bulletEnabled val="1"/>
        </dgm:presLayoutVars>
      </dgm:prSet>
      <dgm:spPr/>
    </dgm:pt>
  </dgm:ptLst>
  <dgm:cxnLst>
    <dgm:cxn modelId="{F9CA2A15-5DC7-4406-B988-1560E23406C4}" srcId="{5055BF61-FF1C-4E0F-8A0B-3C5A5B48FC16}" destId="{0DE741D4-77C7-4D4F-B444-8A20D5AB4EB2}" srcOrd="2" destOrd="0" parTransId="{D799ACC8-F161-4D96-A51A-01C3E0F8F22E}" sibTransId="{B9B9FE49-5AC8-414C-9A82-926C62DF3BFA}"/>
    <dgm:cxn modelId="{76B25E16-F2C6-49EA-B7B8-60FB1DAE0121}" type="presOf" srcId="{BD2DBC98-3276-4127-84C0-48A1D7A1C8C2}" destId="{B20E2CC7-6F3F-4677-8AEA-8919B9EE96D7}" srcOrd="0" destOrd="2" presId="urn:microsoft.com/office/officeart/2005/8/layout/vList5"/>
    <dgm:cxn modelId="{E0510920-C139-4FE6-8C57-38ACC3B1B2E0}" srcId="{5055BF61-FF1C-4E0F-8A0B-3C5A5B48FC16}" destId="{2B3141FF-2361-474C-9497-65D937E7B6AE}" srcOrd="1" destOrd="0" parTransId="{08E6C1B5-391D-4F75-B189-F991ED040374}" sibTransId="{2EF44605-8DFB-40F5-931E-7A00133A455F}"/>
    <dgm:cxn modelId="{0C857E2B-C94A-418E-A028-5289C1487245}" type="presOf" srcId="{0DE741D4-77C7-4D4F-B444-8A20D5AB4EB2}" destId="{1DF8E991-3871-4DE5-993A-165A7A1DB5B5}" srcOrd="0" destOrd="0" presId="urn:microsoft.com/office/officeart/2005/8/layout/vList5"/>
    <dgm:cxn modelId="{EF63A733-12EB-4A34-B130-7B015BD1FCDB}" type="presOf" srcId="{87458303-E47A-4887-8AA5-236D4F4B5BB9}" destId="{B20E2CC7-6F3F-4677-8AEA-8919B9EE96D7}" srcOrd="0" destOrd="1" presId="urn:microsoft.com/office/officeart/2005/8/layout/vList5"/>
    <dgm:cxn modelId="{C9EBA434-EE24-4324-99E8-5F986EEDDDA9}" srcId="{5055BF61-FF1C-4E0F-8A0B-3C5A5B48FC16}" destId="{2B005CEA-CFB1-4282-93AC-7903B9293AB3}" srcOrd="0" destOrd="0" parTransId="{4912A5A8-9D64-4105-9492-7845607B51C5}" sibTransId="{17836124-70BF-439C-81B2-A393EB84AD83}"/>
    <dgm:cxn modelId="{4615C839-DD2D-43C0-8578-ACF59A147216}" type="presOf" srcId="{326610EE-C448-4A4C-A357-884FBA26C64B}" destId="{B20E2CC7-6F3F-4677-8AEA-8919B9EE96D7}" srcOrd="0" destOrd="0" presId="urn:microsoft.com/office/officeart/2005/8/layout/vList5"/>
    <dgm:cxn modelId="{237BAB41-54FC-49D7-9F7D-ED6881B60725}" srcId="{2B005CEA-CFB1-4282-93AC-7903B9293AB3}" destId="{F53539F0-1C9A-4260-AE80-9743588CDE12}" srcOrd="2" destOrd="0" parTransId="{8F0F45B7-E7E4-4DD6-B614-1B3EB2A22BDD}" sibTransId="{6057AF65-BC6C-45B2-84BF-0F08696E9285}"/>
    <dgm:cxn modelId="{E5F30A69-135B-45CD-9AEE-5189526CF694}" srcId="{2B3141FF-2361-474C-9497-65D937E7B6AE}" destId="{0F70FB97-826D-4981-8A7C-E768AC54D0C5}" srcOrd="2" destOrd="0" parTransId="{E0B5AB49-9E1D-467F-A723-F18C3BEB5545}" sibTransId="{FF39F8AF-7F3A-40A8-913A-555A1F37E60D}"/>
    <dgm:cxn modelId="{1ACD2550-95FB-4E5B-B6C7-C77FF744F1EC}" srcId="{2B3141FF-2361-474C-9497-65D937E7B6AE}" destId="{DB02F921-BC7F-47D8-A874-4942B57E6994}" srcOrd="0" destOrd="0" parTransId="{6D7F03F9-B88A-423F-8698-692E07EECCC8}" sibTransId="{2A06E348-8F92-4B16-B5F9-3DB1C1819A25}"/>
    <dgm:cxn modelId="{51ACC150-6670-4ABD-984A-F038F1ECEA56}" srcId="{0DE741D4-77C7-4D4F-B444-8A20D5AB4EB2}" destId="{87458303-E47A-4887-8AA5-236D4F4B5BB9}" srcOrd="1" destOrd="0" parTransId="{2B4A3C51-9DAA-4A69-94BF-9BA0EB173D13}" sibTransId="{40E8015C-7516-46DC-87C8-0053C55685DC}"/>
    <dgm:cxn modelId="{2C5BA252-6DDF-4A28-AADE-58FE999965DD}" type="presOf" srcId="{F53539F0-1C9A-4260-AE80-9743588CDE12}" destId="{BECDEEFB-268E-42A2-B7EE-11AE2313A291}" srcOrd="0" destOrd="2" presId="urn:microsoft.com/office/officeart/2005/8/layout/vList5"/>
    <dgm:cxn modelId="{552EE756-4AF0-4800-8DF0-1DF90C738687}" type="presOf" srcId="{2B005CEA-CFB1-4282-93AC-7903B9293AB3}" destId="{545AACA6-E132-4202-B512-18E489DB0152}" srcOrd="0" destOrd="0" presId="urn:microsoft.com/office/officeart/2005/8/layout/vList5"/>
    <dgm:cxn modelId="{F024B581-FFA5-444B-B15D-D7094E8B2A20}" srcId="{2B3141FF-2361-474C-9497-65D937E7B6AE}" destId="{16F82622-7D07-485B-91C9-172D25E8859A}" srcOrd="1" destOrd="0" parTransId="{0C3DBCC7-77B0-434E-A14D-2568CC3D0B88}" sibTransId="{CD3F4451-C1F8-4F58-849E-93F5A64428E2}"/>
    <dgm:cxn modelId="{4913E493-4EAC-4669-BD3D-DE429A98E405}" srcId="{2B005CEA-CFB1-4282-93AC-7903B9293AB3}" destId="{FE2429D0-D4E1-407E-833B-D115DB847ED4}" srcOrd="0" destOrd="0" parTransId="{84858B21-09DA-4C4E-AE48-266F404A3F68}" sibTransId="{08DC75CA-BF11-4615-B1E7-0A722CC762F4}"/>
    <dgm:cxn modelId="{6BD30795-144E-475B-9AF4-89C21B58547B}" type="presOf" srcId="{16F82622-7D07-485B-91C9-172D25E8859A}" destId="{6255348F-F537-403B-830D-0731B05FA1E3}" srcOrd="0" destOrd="1" presId="urn:microsoft.com/office/officeart/2005/8/layout/vList5"/>
    <dgm:cxn modelId="{8D7C46A3-2CE8-468A-9A09-C68121BB7638}" type="presOf" srcId="{FE2429D0-D4E1-407E-833B-D115DB847ED4}" destId="{BECDEEFB-268E-42A2-B7EE-11AE2313A291}" srcOrd="0" destOrd="0" presId="urn:microsoft.com/office/officeart/2005/8/layout/vList5"/>
    <dgm:cxn modelId="{4B10B4AD-D0CD-442B-86C2-53CEA9584CE8}" srcId="{2B005CEA-CFB1-4282-93AC-7903B9293AB3}" destId="{E218D35D-D946-4874-BE0B-F84CFC3D8CFA}" srcOrd="1" destOrd="0" parTransId="{A1C19DEF-14D2-4FC9-B109-FAD5397F8A27}" sibTransId="{57F7CEC6-E8DC-4794-9760-7431565647B0}"/>
    <dgm:cxn modelId="{3280C0AF-8A03-408F-B997-5C7FE50AADE2}" srcId="{0DE741D4-77C7-4D4F-B444-8A20D5AB4EB2}" destId="{326610EE-C448-4A4C-A357-884FBA26C64B}" srcOrd="0" destOrd="0" parTransId="{2924CD46-56A4-42C6-98EC-44C3E279CABE}" sibTransId="{35279CBB-BFD8-45BF-B4F5-57EAFEEF71C3}"/>
    <dgm:cxn modelId="{0293DEB2-74D4-45E6-B275-352911471161}" type="presOf" srcId="{DB02F921-BC7F-47D8-A874-4942B57E6994}" destId="{6255348F-F537-403B-830D-0731B05FA1E3}" srcOrd="0" destOrd="0" presId="urn:microsoft.com/office/officeart/2005/8/layout/vList5"/>
    <dgm:cxn modelId="{46FD3AC1-5BC4-4D16-9966-7F82C39E1CD8}" srcId="{0DE741D4-77C7-4D4F-B444-8A20D5AB4EB2}" destId="{BD2DBC98-3276-4127-84C0-48A1D7A1C8C2}" srcOrd="2" destOrd="0" parTransId="{50ADE5F8-0432-4509-A318-3863C66BFECA}" sibTransId="{E04BFC7D-D104-4ACC-9268-356CE819DEC3}"/>
    <dgm:cxn modelId="{C3CE02D8-31C1-40C9-AB3C-25928E53D368}" type="presOf" srcId="{5055BF61-FF1C-4E0F-8A0B-3C5A5B48FC16}" destId="{55AB2F2D-FE49-4D19-8855-CA85703401C9}" srcOrd="0" destOrd="0" presId="urn:microsoft.com/office/officeart/2005/8/layout/vList5"/>
    <dgm:cxn modelId="{90578BE3-F6D0-4F81-A420-B3CC17CC5DFA}" type="presOf" srcId="{0F70FB97-826D-4981-8A7C-E768AC54D0C5}" destId="{6255348F-F537-403B-830D-0731B05FA1E3}" srcOrd="0" destOrd="2" presId="urn:microsoft.com/office/officeart/2005/8/layout/vList5"/>
    <dgm:cxn modelId="{A8660CF1-AFC8-4ABB-8538-67281A30437A}" type="presOf" srcId="{E218D35D-D946-4874-BE0B-F84CFC3D8CFA}" destId="{BECDEEFB-268E-42A2-B7EE-11AE2313A291}" srcOrd="0" destOrd="1" presId="urn:microsoft.com/office/officeart/2005/8/layout/vList5"/>
    <dgm:cxn modelId="{4F7371F4-9812-4352-BB7A-5E250FE2F7FC}" type="presOf" srcId="{2B3141FF-2361-474C-9497-65D937E7B6AE}" destId="{9A2734E3-2881-4530-AF81-412B1D1F8AE8}" srcOrd="0" destOrd="0" presId="urn:microsoft.com/office/officeart/2005/8/layout/vList5"/>
    <dgm:cxn modelId="{6AC7F16E-C9E4-4C80-BA70-7637DF18B509}" type="presParOf" srcId="{55AB2F2D-FE49-4D19-8855-CA85703401C9}" destId="{E708EC86-C948-4D0F-B40D-0603DC2B0A2A}" srcOrd="0" destOrd="0" presId="urn:microsoft.com/office/officeart/2005/8/layout/vList5"/>
    <dgm:cxn modelId="{623A465E-3F3A-4EF5-9C88-8C9EFC10B465}" type="presParOf" srcId="{E708EC86-C948-4D0F-B40D-0603DC2B0A2A}" destId="{545AACA6-E132-4202-B512-18E489DB0152}" srcOrd="0" destOrd="0" presId="urn:microsoft.com/office/officeart/2005/8/layout/vList5"/>
    <dgm:cxn modelId="{5B236013-9AB9-462B-BEA3-6A1E51CC2C97}" type="presParOf" srcId="{E708EC86-C948-4D0F-B40D-0603DC2B0A2A}" destId="{BECDEEFB-268E-42A2-B7EE-11AE2313A291}" srcOrd="1" destOrd="0" presId="urn:microsoft.com/office/officeart/2005/8/layout/vList5"/>
    <dgm:cxn modelId="{500B8879-2E37-42BE-A51E-32E34BCEB01E}" type="presParOf" srcId="{55AB2F2D-FE49-4D19-8855-CA85703401C9}" destId="{EE0BE5F1-6ECE-4B50-A64D-52A86DE1E311}" srcOrd="1" destOrd="0" presId="urn:microsoft.com/office/officeart/2005/8/layout/vList5"/>
    <dgm:cxn modelId="{85BAFD79-59A0-4980-80C6-3C1209B29666}" type="presParOf" srcId="{55AB2F2D-FE49-4D19-8855-CA85703401C9}" destId="{50EE211D-8C3A-4869-857D-80265AD27F2B}" srcOrd="2" destOrd="0" presId="urn:microsoft.com/office/officeart/2005/8/layout/vList5"/>
    <dgm:cxn modelId="{8C3EF6D9-4EEA-4A1E-80E3-C4F0E41911BC}" type="presParOf" srcId="{50EE211D-8C3A-4869-857D-80265AD27F2B}" destId="{9A2734E3-2881-4530-AF81-412B1D1F8AE8}" srcOrd="0" destOrd="0" presId="urn:microsoft.com/office/officeart/2005/8/layout/vList5"/>
    <dgm:cxn modelId="{54125688-A8E3-4E0D-A6B3-62E9E318FC0E}" type="presParOf" srcId="{50EE211D-8C3A-4869-857D-80265AD27F2B}" destId="{6255348F-F537-403B-830D-0731B05FA1E3}" srcOrd="1" destOrd="0" presId="urn:microsoft.com/office/officeart/2005/8/layout/vList5"/>
    <dgm:cxn modelId="{A45E8775-B78B-4FCF-BF01-62D9AABD68F2}" type="presParOf" srcId="{55AB2F2D-FE49-4D19-8855-CA85703401C9}" destId="{0EE7E6A2-46CE-4052-A074-A53405DD4AC0}" srcOrd="3" destOrd="0" presId="urn:microsoft.com/office/officeart/2005/8/layout/vList5"/>
    <dgm:cxn modelId="{0FF884A0-E2BE-4A9F-9271-4889C72557A2}" type="presParOf" srcId="{55AB2F2D-FE49-4D19-8855-CA85703401C9}" destId="{EA5F284D-6596-4987-A05F-0A6ECBC3EA01}" srcOrd="4" destOrd="0" presId="urn:microsoft.com/office/officeart/2005/8/layout/vList5"/>
    <dgm:cxn modelId="{2B047225-FB3E-4824-A204-2F61F4C270A1}" type="presParOf" srcId="{EA5F284D-6596-4987-A05F-0A6ECBC3EA01}" destId="{1DF8E991-3871-4DE5-993A-165A7A1DB5B5}" srcOrd="0" destOrd="0" presId="urn:microsoft.com/office/officeart/2005/8/layout/vList5"/>
    <dgm:cxn modelId="{96F36F3D-890B-4046-8E24-95571AADF5F3}" type="presParOf" srcId="{EA5F284D-6596-4987-A05F-0A6ECBC3EA01}" destId="{B20E2CC7-6F3F-4677-8AEA-8919B9EE96D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F1EC0-8001-4445-A976-A218A41440D6}">
      <dsp:nvSpPr>
        <dsp:cNvPr id="0" name=""/>
        <dsp:cNvSpPr/>
      </dsp:nvSpPr>
      <dsp:spPr>
        <a:xfrm>
          <a:off x="0" y="0"/>
          <a:ext cx="6309360" cy="69710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l-SI" sz="2000" kern="1200" noProof="0" dirty="0"/>
            <a:t>Upadanje pripravljenosti za sodelovanje v raziskovanjih oseb in gospodinjstev</a:t>
          </a:r>
          <a:endParaRPr lang="en-GB" sz="2000" kern="1200" noProof="0" dirty="0"/>
        </a:p>
      </dsp:txBody>
      <dsp:txXfrm>
        <a:off x="20417" y="20417"/>
        <a:ext cx="5498227" cy="656269"/>
      </dsp:txXfrm>
    </dsp:sp>
    <dsp:sp modelId="{7135F977-A097-4BEF-9290-81BDE8B9E79B}">
      <dsp:nvSpPr>
        <dsp:cNvPr id="0" name=""/>
        <dsp:cNvSpPr/>
      </dsp:nvSpPr>
      <dsp:spPr>
        <a:xfrm>
          <a:off x="528408" y="823849"/>
          <a:ext cx="6309360" cy="697103"/>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l-PL" sz="2000" kern="1200" noProof="0" dirty="0"/>
            <a:t>Vpliv na stopnje odgovora in s tem na kakovost zbranih podatkov</a:t>
          </a:r>
          <a:endParaRPr lang="en-GB" sz="2000" kern="1200" noProof="0" dirty="0"/>
        </a:p>
      </dsp:txBody>
      <dsp:txXfrm>
        <a:off x="548825" y="844266"/>
        <a:ext cx="5287000" cy="656268"/>
      </dsp:txXfrm>
    </dsp:sp>
    <dsp:sp modelId="{B1DC1C96-F117-4C5B-B23E-68E9AF7C48BB}">
      <dsp:nvSpPr>
        <dsp:cNvPr id="0" name=""/>
        <dsp:cNvSpPr/>
      </dsp:nvSpPr>
      <dsp:spPr>
        <a:xfrm>
          <a:off x="1048931" y="1647698"/>
          <a:ext cx="6309360" cy="697103"/>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l-SI" sz="2000" kern="1200" noProof="0" dirty="0"/>
            <a:t>Zahteve po spremembah v zbiranju podatkov</a:t>
          </a:r>
          <a:endParaRPr lang="en-GB" sz="2000" kern="1200" noProof="0" dirty="0"/>
        </a:p>
      </dsp:txBody>
      <dsp:txXfrm>
        <a:off x="1069348" y="1668115"/>
        <a:ext cx="5294886" cy="656268"/>
      </dsp:txXfrm>
    </dsp:sp>
    <dsp:sp modelId="{8B84748D-57FE-4DDF-9837-FBD453E6183C}">
      <dsp:nvSpPr>
        <dsp:cNvPr id="0" name=""/>
        <dsp:cNvSpPr/>
      </dsp:nvSpPr>
      <dsp:spPr>
        <a:xfrm>
          <a:off x="1577340" y="2471546"/>
          <a:ext cx="6309360" cy="697103"/>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sl-SI" sz="1900" kern="1200" noProof="0" dirty="0"/>
            <a:t>Spreminjanje tradicionalnega pristopa „enako za vse“, iskanje drugih rešitev</a:t>
          </a:r>
          <a:endParaRPr lang="en-GB" sz="1900" kern="1200" noProof="0" dirty="0"/>
        </a:p>
      </dsp:txBody>
      <dsp:txXfrm>
        <a:off x="1597757" y="2491963"/>
        <a:ext cx="5287000" cy="656269"/>
      </dsp:txXfrm>
    </dsp:sp>
    <dsp:sp modelId="{59F18A19-40B5-4F06-8AA4-41D648E1337E}">
      <dsp:nvSpPr>
        <dsp:cNvPr id="0" name=""/>
        <dsp:cNvSpPr/>
      </dsp:nvSpPr>
      <dsp:spPr>
        <a:xfrm>
          <a:off x="5856243" y="533917"/>
          <a:ext cx="453116" cy="453116"/>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kern="1200" noProof="0" dirty="0"/>
        </a:p>
      </dsp:txBody>
      <dsp:txXfrm>
        <a:off x="5958194" y="533917"/>
        <a:ext cx="249214" cy="340970"/>
      </dsp:txXfrm>
    </dsp:sp>
    <dsp:sp modelId="{62CDC391-C65A-45E6-879F-3E79622C9524}">
      <dsp:nvSpPr>
        <dsp:cNvPr id="0" name=""/>
        <dsp:cNvSpPr/>
      </dsp:nvSpPr>
      <dsp:spPr>
        <a:xfrm>
          <a:off x="6384651" y="1357766"/>
          <a:ext cx="453116" cy="453116"/>
        </a:xfrm>
        <a:prstGeom prst="downArrow">
          <a:avLst>
            <a:gd name="adj1" fmla="val 55000"/>
            <a:gd name="adj2" fmla="val 45000"/>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kern="1200" noProof="0" dirty="0"/>
        </a:p>
      </dsp:txBody>
      <dsp:txXfrm>
        <a:off x="6486602" y="1357766"/>
        <a:ext cx="249214" cy="340970"/>
      </dsp:txXfrm>
    </dsp:sp>
    <dsp:sp modelId="{E5599EC8-0484-4DE9-BB3E-79BB125EC73D}">
      <dsp:nvSpPr>
        <dsp:cNvPr id="0" name=""/>
        <dsp:cNvSpPr/>
      </dsp:nvSpPr>
      <dsp:spPr>
        <a:xfrm>
          <a:off x="6905174" y="2181615"/>
          <a:ext cx="453116" cy="453116"/>
        </a:xfrm>
        <a:prstGeom prst="downArrow">
          <a:avLst>
            <a:gd name="adj1" fmla="val 55000"/>
            <a:gd name="adj2" fmla="val 45000"/>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GB" sz="2100" kern="1200" noProof="0" dirty="0"/>
        </a:p>
      </dsp:txBody>
      <dsp:txXfrm>
        <a:off x="7007125" y="2181615"/>
        <a:ext cx="249214" cy="340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274E3-3F6D-4235-96AD-42389D8C60DD}">
      <dsp:nvSpPr>
        <dsp:cNvPr id="0" name=""/>
        <dsp:cNvSpPr/>
      </dsp:nvSpPr>
      <dsp:spPr>
        <a:xfrm>
          <a:off x="1659" y="0"/>
          <a:ext cx="2581853" cy="36796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sl-SI" sz="2000" kern="1200" dirty="0"/>
        </a:p>
        <a:p>
          <a:pPr marL="0" lvl="0" indent="0" algn="ctr" defTabSz="889000">
            <a:lnSpc>
              <a:spcPct val="90000"/>
            </a:lnSpc>
            <a:spcBef>
              <a:spcPts val="1200"/>
            </a:spcBef>
            <a:spcAft>
              <a:spcPct val="35000"/>
            </a:spcAft>
            <a:buNone/>
          </a:pPr>
          <a:r>
            <a:rPr lang="sl-SI" sz="2000" kern="1200" dirty="0"/>
            <a:t>Integracija podatkov</a:t>
          </a:r>
        </a:p>
        <a:p>
          <a:pPr marL="0" lvl="0" indent="0" algn="ctr" defTabSz="889000">
            <a:lnSpc>
              <a:spcPct val="90000"/>
            </a:lnSpc>
            <a:spcBef>
              <a:spcPct val="0"/>
            </a:spcBef>
            <a:spcAft>
              <a:spcPct val="35000"/>
            </a:spcAft>
            <a:buNone/>
          </a:pPr>
          <a:r>
            <a:rPr lang="sl-SI" sz="1500" b="0" i="0" kern="1200" dirty="0">
              <a:solidFill>
                <a:schemeClr val="tx1"/>
              </a:solidFill>
            </a:rPr>
            <a:t>Podrobna analiza zgodovinskih podatkov o gospodinjskih anketah za odkrivanje skupnih značilnosti in posebnosti sodelujočih in tistih, ki ne odgovarjajo</a:t>
          </a:r>
          <a:endParaRPr lang="sl-SI" sz="1500" kern="1200" dirty="0">
            <a:solidFill>
              <a:schemeClr val="tx1"/>
            </a:solidFill>
          </a:endParaRPr>
        </a:p>
      </dsp:txBody>
      <dsp:txXfrm>
        <a:off x="1659" y="1471840"/>
        <a:ext cx="2581853" cy="1471840"/>
      </dsp:txXfrm>
    </dsp:sp>
    <dsp:sp modelId="{EEB1BB7B-E61A-409B-BA02-863C5199815E}">
      <dsp:nvSpPr>
        <dsp:cNvPr id="0" name=""/>
        <dsp:cNvSpPr/>
      </dsp:nvSpPr>
      <dsp:spPr>
        <a:xfrm>
          <a:off x="679932" y="220775"/>
          <a:ext cx="1225306" cy="1225306"/>
        </a:xfrm>
        <a:prstGeom prst="ellipse">
          <a:avLst/>
        </a:prstGeom>
        <a:blipFill dpi="0" rotWithShape="1">
          <a:blip xmlns:r="http://schemas.openxmlformats.org/officeDocument/2006/relationships">
            <a:duotone>
              <a:prstClr val="black"/>
              <a:schemeClr val="accent4">
                <a:tint val="45000"/>
                <a:satMod val="400000"/>
              </a:schemeClr>
            </a:duotone>
            <a:alphaModFix amt="97000"/>
            <a:extLst>
              <a:ext uri="{96DAC541-7B7A-43D3-8B79-37D633B846F1}">
                <asvg:svgBlip xmlns:asvg="http://schemas.microsoft.com/office/drawing/2016/SVG/main" r:embed="rId1"/>
              </a:ext>
            </a:extLst>
          </a:blip>
          <a:srcRect/>
          <a:stretch>
            <a:fillRect l="16971" t="12467" r="16971" b="12467"/>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9B194E-67D3-4877-800E-27A45713AFEF}">
      <dsp:nvSpPr>
        <dsp:cNvPr id="0" name=""/>
        <dsp:cNvSpPr/>
      </dsp:nvSpPr>
      <dsp:spPr>
        <a:xfrm>
          <a:off x="2660968" y="0"/>
          <a:ext cx="2581853" cy="3679600"/>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sl-SI" sz="2000" kern="1200" dirty="0"/>
        </a:p>
        <a:p>
          <a:pPr marL="0" lvl="0" indent="0" algn="ctr" defTabSz="889000">
            <a:lnSpc>
              <a:spcPct val="90000"/>
            </a:lnSpc>
            <a:spcBef>
              <a:spcPct val="0"/>
            </a:spcBef>
            <a:spcAft>
              <a:spcPct val="35000"/>
            </a:spcAft>
            <a:buNone/>
          </a:pPr>
          <a:r>
            <a:rPr lang="sl-SI" sz="2000" kern="1200" dirty="0"/>
            <a:t>Analize obnašanja</a:t>
          </a:r>
        </a:p>
        <a:p>
          <a:pPr marL="0" lvl="0" indent="0" algn="ctr" defTabSz="889000">
            <a:lnSpc>
              <a:spcPct val="90000"/>
            </a:lnSpc>
            <a:spcBef>
              <a:spcPct val="0"/>
            </a:spcBef>
            <a:spcAft>
              <a:spcPct val="35000"/>
            </a:spcAft>
            <a:buNone/>
          </a:pPr>
          <a:r>
            <a:rPr lang="sl-SI" sz="1600" kern="1200" dirty="0">
              <a:solidFill>
                <a:schemeClr val="tx1"/>
              </a:solidFill>
            </a:rPr>
            <a:t>Uporaba različnih tehnik za prepoznavanje vzorcev, kako različni ljudje odgovarjajo na različna povabila k anketi</a:t>
          </a:r>
        </a:p>
      </dsp:txBody>
      <dsp:txXfrm>
        <a:off x="2660968" y="1471840"/>
        <a:ext cx="2581853" cy="1471840"/>
      </dsp:txXfrm>
    </dsp:sp>
    <dsp:sp modelId="{5732FA65-869C-4D4A-9795-352FAA6205DD}">
      <dsp:nvSpPr>
        <dsp:cNvPr id="0" name=""/>
        <dsp:cNvSpPr/>
      </dsp:nvSpPr>
      <dsp:spPr>
        <a:xfrm>
          <a:off x="3339241" y="220775"/>
          <a:ext cx="1225306" cy="1225306"/>
        </a:xfrm>
        <a:prstGeom prst="ellipse">
          <a:avLst/>
        </a:prstGeom>
        <a:blipFill dpi="0" rotWithShape="1">
          <a:blip xmlns:r="http://schemas.openxmlformats.org/officeDocument/2006/relationships">
            <a:duotone>
              <a:schemeClr val="accent2">
                <a:shade val="45000"/>
                <a:satMod val="135000"/>
              </a:schemeClr>
              <a:prstClr val="white"/>
            </a:duotone>
            <a:extLst>
              <a:ext uri="{96DAC541-7B7A-43D3-8B79-37D633B846F1}">
                <asvg:svgBlip xmlns:asvg="http://schemas.microsoft.com/office/drawing/2016/SVG/main" r:embed="rId2"/>
              </a:ext>
            </a:extLst>
          </a:blip>
          <a:srcRect/>
          <a:stretch>
            <a:fillRect l="16971" t="9464" r="16971" b="9464"/>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85631B-61BB-4AE6-9128-0D5E0BE650DD}">
      <dsp:nvSpPr>
        <dsp:cNvPr id="0" name=""/>
        <dsp:cNvSpPr/>
      </dsp:nvSpPr>
      <dsp:spPr>
        <a:xfrm>
          <a:off x="5320277" y="0"/>
          <a:ext cx="2581853" cy="3679600"/>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endParaRPr lang="sl-SI" sz="2300" kern="1200" dirty="0"/>
        </a:p>
        <a:p>
          <a:pPr marL="0" lvl="0" indent="0" algn="ctr" defTabSz="1022350">
            <a:lnSpc>
              <a:spcPct val="90000"/>
            </a:lnSpc>
            <a:spcBef>
              <a:spcPct val="0"/>
            </a:spcBef>
            <a:spcAft>
              <a:spcPct val="35000"/>
            </a:spcAft>
            <a:buNone/>
          </a:pPr>
          <a:r>
            <a:rPr lang="sl-SI" sz="2300" kern="1200" dirty="0"/>
            <a:t>Segmentacija</a:t>
          </a:r>
        </a:p>
        <a:p>
          <a:pPr marL="0" lvl="0" indent="0" algn="ctr" defTabSz="1022350">
            <a:lnSpc>
              <a:spcPct val="90000"/>
            </a:lnSpc>
            <a:spcBef>
              <a:spcPct val="0"/>
            </a:spcBef>
            <a:spcAft>
              <a:spcPct val="35000"/>
            </a:spcAft>
            <a:buNone/>
          </a:pPr>
          <a:r>
            <a:rPr lang="sl-SI" sz="1600" kern="1200" dirty="0">
              <a:solidFill>
                <a:schemeClr val="tx1"/>
              </a:solidFill>
            </a:rPr>
            <a:t>Razvrščanje ciljne populacije v različne skupine glede na verjetnost njihovega odziva - persone</a:t>
          </a:r>
        </a:p>
      </dsp:txBody>
      <dsp:txXfrm>
        <a:off x="5320277" y="1471840"/>
        <a:ext cx="2581853" cy="1471840"/>
      </dsp:txXfrm>
    </dsp:sp>
    <dsp:sp modelId="{ABE019B2-95F5-40CE-BACC-B92A5294AFEB}">
      <dsp:nvSpPr>
        <dsp:cNvPr id="0" name=""/>
        <dsp:cNvSpPr/>
      </dsp:nvSpPr>
      <dsp:spPr>
        <a:xfrm>
          <a:off x="5998550" y="220775"/>
          <a:ext cx="1225306" cy="1225306"/>
        </a:xfrm>
        <a:prstGeom prst="ellipse">
          <a:avLst/>
        </a:prstGeom>
        <a:blipFill dpi="0" rotWithShape="1">
          <a:blip xmlns:r="http://schemas.openxmlformats.org/officeDocument/2006/relationships">
            <a:duotone>
              <a:prstClr val="black"/>
              <a:schemeClr val="accent5">
                <a:tint val="45000"/>
                <a:satMod val="400000"/>
              </a:schemeClr>
            </a:duotone>
            <a:extLst>
              <a:ext uri="{96DAC541-7B7A-43D3-8B79-37D633B846F1}">
                <asvg:svgBlip xmlns:asvg="http://schemas.microsoft.com/office/drawing/2016/SVG/main" r:embed="rId3"/>
              </a:ext>
            </a:extLst>
          </a:blip>
          <a:srcRect/>
          <a:stretch>
            <a:fillRect l="16971" t="1958" r="16971" b="1958"/>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D249CA-70F6-4306-938E-9F3E86EE4CAB}">
      <dsp:nvSpPr>
        <dsp:cNvPr id="0" name=""/>
        <dsp:cNvSpPr/>
      </dsp:nvSpPr>
      <dsp:spPr>
        <a:xfrm>
          <a:off x="307571" y="3414523"/>
          <a:ext cx="7271486" cy="185926"/>
        </a:xfrm>
        <a:prstGeom prst="leftRightArrow">
          <a:avLst/>
        </a:prstGeom>
        <a:solidFill>
          <a:schemeClr val="accent4">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CDEEFB-268E-42A2-B7EE-11AE2313A291}">
      <dsp:nvSpPr>
        <dsp:cNvPr id="0" name=""/>
        <dsp:cNvSpPr/>
      </dsp:nvSpPr>
      <dsp:spPr>
        <a:xfrm rot="5400000">
          <a:off x="4870067" y="-1905766"/>
          <a:ext cx="985776" cy="5047488"/>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0" marR="0" lvl="1" indent="0" algn="l"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400" kern="1200" dirty="0"/>
            <a:t> </a:t>
          </a:r>
          <a:r>
            <a:rPr lang="sl-SI" sz="1400" kern="1200" noProof="0" dirty="0"/>
            <a:t>krajšanje besedil v obvestilnih pismih</a:t>
          </a:r>
          <a:endParaRPr lang="en-GB" sz="1400" kern="1200" noProof="0" dirty="0"/>
        </a:p>
        <a:p>
          <a:pPr marL="0" marR="0" lvl="1" indent="0" algn="l"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en-GB" sz="1400" kern="1200" noProof="0" dirty="0"/>
            <a:t> </a:t>
          </a:r>
          <a:r>
            <a:rPr lang="sl-SI" sz="1400" kern="1200" noProof="0" dirty="0"/>
            <a:t>izpostavljanje namena in pomena zbiranja podatkov</a:t>
          </a:r>
          <a:endParaRPr lang="en-GB" sz="1400" kern="1200" noProof="0" dirty="0"/>
        </a:p>
        <a:p>
          <a:pPr marL="0" marR="0" lvl="1" indent="0" algn="l" defTabSz="914400" eaLnBrk="1" fontAlgn="auto" latinLnBrk="0" hangingPunct="1">
            <a:lnSpc>
              <a:spcPct val="100000"/>
            </a:lnSpc>
            <a:spcBef>
              <a:spcPts val="0"/>
            </a:spcBef>
            <a:spcAft>
              <a:spcPts val="1200"/>
            </a:spcAft>
            <a:buClrTx/>
            <a:buSzTx/>
            <a:buFont typeface="Wingdings" panose="05000000000000000000" pitchFamily="2" charset="2"/>
            <a:buChar char="Ø"/>
            <a:tabLst/>
            <a:defRPr/>
          </a:pPr>
          <a:r>
            <a:rPr lang="en-GB" sz="1400" kern="1200" noProof="0" dirty="0"/>
            <a:t> </a:t>
          </a:r>
          <a:r>
            <a:rPr lang="sl-SI" sz="1400" kern="1200" noProof="0" dirty="0"/>
            <a:t>dodajanje grafičnih elementov in vizualizacij</a:t>
          </a:r>
          <a:endParaRPr lang="en-GB" sz="1400" kern="1200" noProof="0" dirty="0"/>
        </a:p>
      </dsp:txBody>
      <dsp:txXfrm rot="-5400000">
        <a:off x="2839211" y="173212"/>
        <a:ext cx="4999366" cy="889532"/>
      </dsp:txXfrm>
    </dsp:sp>
    <dsp:sp modelId="{545AACA6-E132-4202-B512-18E489DB0152}">
      <dsp:nvSpPr>
        <dsp:cNvPr id="0" name=""/>
        <dsp:cNvSpPr/>
      </dsp:nvSpPr>
      <dsp:spPr>
        <a:xfrm>
          <a:off x="0" y="1867"/>
          <a:ext cx="2839212" cy="12322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sl-SI" sz="2300" kern="1200" dirty="0"/>
            <a:t>Preoblikovanje obvestilnih pisem</a:t>
          </a:r>
        </a:p>
      </dsp:txBody>
      <dsp:txXfrm>
        <a:off x="60152" y="62019"/>
        <a:ext cx="2718908" cy="1111916"/>
      </dsp:txXfrm>
    </dsp:sp>
    <dsp:sp modelId="{6255348F-F537-403B-830D-0731B05FA1E3}">
      <dsp:nvSpPr>
        <dsp:cNvPr id="0" name=""/>
        <dsp:cNvSpPr/>
      </dsp:nvSpPr>
      <dsp:spPr>
        <a:xfrm rot="5400000">
          <a:off x="4870067" y="-611935"/>
          <a:ext cx="985776" cy="5047488"/>
        </a:xfrm>
        <a:prstGeom prst="round2SameRect">
          <a:avLst/>
        </a:prstGeom>
        <a:solidFill>
          <a:schemeClr val="accent4">
            <a:tint val="40000"/>
            <a:alpha val="90000"/>
            <a:hueOff val="-1972855"/>
            <a:satOff val="11079"/>
            <a:lumOff val="704"/>
            <a:alphaOff val="0"/>
          </a:schemeClr>
        </a:solidFill>
        <a:ln w="25400" cap="flat" cmpd="sng" algn="ctr">
          <a:solidFill>
            <a:schemeClr val="accent4">
              <a:tint val="40000"/>
              <a:alpha val="90000"/>
              <a:hueOff val="-1972855"/>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100000"/>
            </a:lnSpc>
            <a:spcBef>
              <a:spcPct val="0"/>
            </a:spcBef>
            <a:spcAft>
              <a:spcPts val="600"/>
            </a:spcAft>
            <a:buFont typeface="Wingdings" panose="05000000000000000000" pitchFamily="2" charset="2"/>
            <a:buChar char="Ø"/>
          </a:pPr>
          <a:r>
            <a:rPr lang="en-GB" sz="1200" kern="1200" dirty="0"/>
            <a:t> </a:t>
          </a:r>
          <a:r>
            <a:rPr lang="sl-SI" sz="1200" kern="1200" noProof="0" dirty="0"/>
            <a:t>priprava kratkih, izobraževalnih video</a:t>
          </a:r>
          <a:endParaRPr lang="en-GB" sz="1200" kern="1200" noProof="0" dirty="0"/>
        </a:p>
        <a:p>
          <a:pPr marL="114300" lvl="1" indent="-114300" algn="l" defTabSz="533400">
            <a:lnSpc>
              <a:spcPct val="100000"/>
            </a:lnSpc>
            <a:spcBef>
              <a:spcPct val="0"/>
            </a:spcBef>
            <a:spcAft>
              <a:spcPts val="600"/>
            </a:spcAft>
            <a:buFont typeface="Wingdings" panose="05000000000000000000" pitchFamily="2" charset="2"/>
            <a:buChar char="Ø"/>
          </a:pPr>
          <a:r>
            <a:rPr lang="en-GB" sz="1200" kern="1200" noProof="0" dirty="0"/>
            <a:t> </a:t>
          </a:r>
          <a:r>
            <a:rPr lang="sl-SI" sz="1200" kern="1200" noProof="0" dirty="0"/>
            <a:t>priprava poenostavljenih povzetkov ključnih informacij o raziskanju</a:t>
          </a:r>
          <a:endParaRPr lang="en-GB" sz="1200" kern="1200" noProof="0" dirty="0"/>
        </a:p>
        <a:p>
          <a:pPr marL="114300" lvl="1" indent="-114300" algn="l" defTabSz="533400">
            <a:lnSpc>
              <a:spcPct val="100000"/>
            </a:lnSpc>
            <a:spcBef>
              <a:spcPct val="0"/>
            </a:spcBef>
            <a:spcAft>
              <a:spcPts val="600"/>
            </a:spcAft>
            <a:buFont typeface="Wingdings" panose="05000000000000000000" pitchFamily="2" charset="2"/>
            <a:buChar char="Ø"/>
          </a:pPr>
          <a:r>
            <a:rPr lang="pl-PL" sz="1200" kern="1200" noProof="0" dirty="0"/>
            <a:t> informacije o značilnostih posameznih starostnih skupin</a:t>
          </a:r>
          <a:endParaRPr lang="en-GB" sz="1200" kern="1200" noProof="0" dirty="0"/>
        </a:p>
      </dsp:txBody>
      <dsp:txXfrm rot="-5400000">
        <a:off x="2839211" y="1467043"/>
        <a:ext cx="4999366" cy="889532"/>
      </dsp:txXfrm>
    </dsp:sp>
    <dsp:sp modelId="{9A2734E3-2881-4530-AF81-412B1D1F8AE8}">
      <dsp:nvSpPr>
        <dsp:cNvPr id="0" name=""/>
        <dsp:cNvSpPr/>
      </dsp:nvSpPr>
      <dsp:spPr>
        <a:xfrm>
          <a:off x="0" y="1295698"/>
          <a:ext cx="2839212" cy="1232220"/>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sl-SI" sz="2300" kern="1200" dirty="0"/>
            <a:t>Prenova gradiv in usposabljanj za anketarje</a:t>
          </a:r>
        </a:p>
      </dsp:txBody>
      <dsp:txXfrm>
        <a:off x="60152" y="1355850"/>
        <a:ext cx="2718908" cy="1111916"/>
      </dsp:txXfrm>
    </dsp:sp>
    <dsp:sp modelId="{B20E2CC7-6F3F-4677-8AEA-8919B9EE96D7}">
      <dsp:nvSpPr>
        <dsp:cNvPr id="0" name=""/>
        <dsp:cNvSpPr/>
      </dsp:nvSpPr>
      <dsp:spPr>
        <a:xfrm rot="5400000">
          <a:off x="4870067" y="681895"/>
          <a:ext cx="985776" cy="5047488"/>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82563" marR="0" lvl="0" indent="-182563" algn="l"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200" kern="1200" noProof="0" dirty="0"/>
            <a:t>uvajanje enotne celostne grafične podobe gradiv in simboličnih promocijskih daril</a:t>
          </a:r>
          <a:endParaRPr lang="en-GB" sz="1200" kern="1200" noProof="0" dirty="0"/>
        </a:p>
        <a:p>
          <a:pPr marL="0" marR="0" lvl="0" indent="0" algn="l"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sl-SI" sz="1200" kern="1200" noProof="0" dirty="0"/>
            <a:t> IKT-GOSP </a:t>
          </a:r>
          <a:r>
            <a:rPr lang="en-GB" sz="1200" kern="1200" noProof="0" dirty="0"/>
            <a:t>2025</a:t>
          </a:r>
        </a:p>
        <a:p>
          <a:pPr marL="0" marR="0" lvl="0" indent="0" algn="l" defTabSz="914400" eaLnBrk="1" fontAlgn="auto" latinLnBrk="0" hangingPunct="1">
            <a:lnSpc>
              <a:spcPct val="100000"/>
            </a:lnSpc>
            <a:spcBef>
              <a:spcPts val="0"/>
            </a:spcBef>
            <a:spcAft>
              <a:spcPts val="600"/>
            </a:spcAft>
            <a:buClrTx/>
            <a:buSzTx/>
            <a:buFont typeface="Wingdings" panose="05000000000000000000" pitchFamily="2" charset="2"/>
            <a:buChar char="Ø"/>
            <a:tabLst/>
            <a:defRPr/>
          </a:pPr>
          <a:r>
            <a:rPr lang="en-GB" sz="1200" kern="1200" noProof="0" dirty="0"/>
            <a:t> </a:t>
          </a:r>
          <a:r>
            <a:rPr lang="sl-SI" sz="1200" kern="1200" noProof="0" dirty="0"/>
            <a:t>Anketa o porabi v gospodinjstvih </a:t>
          </a:r>
          <a:r>
            <a:rPr lang="en-GB" sz="1200" kern="1200" noProof="0" dirty="0"/>
            <a:t>2026 </a:t>
          </a:r>
        </a:p>
      </dsp:txBody>
      <dsp:txXfrm rot="-5400000">
        <a:off x="2839211" y="2760873"/>
        <a:ext cx="4999366" cy="889532"/>
      </dsp:txXfrm>
    </dsp:sp>
    <dsp:sp modelId="{1DF8E991-3871-4DE5-993A-165A7A1DB5B5}">
      <dsp:nvSpPr>
        <dsp:cNvPr id="0" name=""/>
        <dsp:cNvSpPr/>
      </dsp:nvSpPr>
      <dsp:spPr>
        <a:xfrm>
          <a:off x="0" y="2589529"/>
          <a:ext cx="2839212" cy="123222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sl-SI" sz="2300" kern="1200" dirty="0"/>
            <a:t>Vpeljava sprememb v praksi</a:t>
          </a:r>
        </a:p>
      </dsp:txBody>
      <dsp:txXfrm>
        <a:off x="60152" y="2649681"/>
        <a:ext cx="2718908" cy="111191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1</cdr:x>
      <cdr:y>0.93333</cdr:y>
    </cdr:from>
    <cdr:to>
      <cdr:x>1</cdr:x>
      <cdr:y>1</cdr:y>
    </cdr:to>
    <cdr:cxnSp macro="">
      <cdr:nvCxnSpPr>
        <cdr:cNvPr id="2" name="Raven povezovalnik 1">
          <a:extLst xmlns:a="http://schemas.openxmlformats.org/drawingml/2006/main">
            <a:ext uri="{FF2B5EF4-FFF2-40B4-BE49-F238E27FC236}">
              <a16:creationId xmlns:a16="http://schemas.microsoft.com/office/drawing/2014/main" id="{04EBD778-4220-0BD7-3B58-E81C52A061F1}"/>
            </a:ext>
          </a:extLst>
        </cdr:cNvPr>
        <cdr:cNvCxnSpPr/>
      </cdr:nvCxnSpPr>
      <cdr:spPr>
        <a:xfrm xmlns:a="http://schemas.openxmlformats.org/drawingml/2006/main">
          <a:off x="7215088" y="3270622"/>
          <a:ext cx="0" cy="216023"/>
        </a:xfrm>
        <a:prstGeom xmlns:a="http://schemas.openxmlformats.org/drawingml/2006/main" prst="line">
          <a:avLst/>
        </a:prstGeom>
        <a:ln xmlns:a="http://schemas.openxmlformats.org/drawingml/2006/main">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400" cy="496808"/>
          </a:xfrm>
          <a:prstGeom prst="rect">
            <a:avLst/>
          </a:prstGeom>
        </p:spPr>
        <p:txBody>
          <a:bodyPr vert="horz" lIns="91422" tIns="45711" rIns="91422" bIns="45711" rtlCol="0"/>
          <a:lstStyle>
            <a:lvl1pPr algn="l">
              <a:defRPr sz="1200"/>
            </a:lvl1pPr>
          </a:lstStyle>
          <a:p>
            <a:endParaRPr lang="en-MY"/>
          </a:p>
        </p:txBody>
      </p:sp>
      <p:sp>
        <p:nvSpPr>
          <p:cNvPr id="3" name="Date Placeholder 2"/>
          <p:cNvSpPr>
            <a:spLocks noGrp="1"/>
          </p:cNvSpPr>
          <p:nvPr>
            <p:ph type="dt" sz="quarter" idx="1"/>
          </p:nvPr>
        </p:nvSpPr>
        <p:spPr>
          <a:xfrm>
            <a:off x="3849688" y="0"/>
            <a:ext cx="2946400" cy="496808"/>
          </a:xfrm>
          <a:prstGeom prst="rect">
            <a:avLst/>
          </a:prstGeom>
        </p:spPr>
        <p:txBody>
          <a:bodyPr vert="horz" lIns="91422" tIns="45711" rIns="91422" bIns="45711" rtlCol="0"/>
          <a:lstStyle>
            <a:lvl1pPr algn="r">
              <a:defRPr sz="1200"/>
            </a:lvl1pPr>
          </a:lstStyle>
          <a:p>
            <a:fld id="{1F278CE9-5917-4316-B7C1-682957B290C9}" type="datetimeFigureOut">
              <a:rPr lang="en-MY" smtClean="0"/>
              <a:pPr/>
              <a:t>8/9/2026</a:t>
            </a:fld>
            <a:endParaRPr lang="en-MY"/>
          </a:p>
        </p:txBody>
      </p:sp>
      <p:sp>
        <p:nvSpPr>
          <p:cNvPr id="4" name="Footer Placeholder 3"/>
          <p:cNvSpPr>
            <a:spLocks noGrp="1"/>
          </p:cNvSpPr>
          <p:nvPr>
            <p:ph type="ftr" sz="quarter" idx="2"/>
          </p:nvPr>
        </p:nvSpPr>
        <p:spPr>
          <a:xfrm>
            <a:off x="1" y="9428243"/>
            <a:ext cx="2946400" cy="496808"/>
          </a:xfrm>
          <a:prstGeom prst="rect">
            <a:avLst/>
          </a:prstGeom>
        </p:spPr>
        <p:txBody>
          <a:bodyPr vert="horz" lIns="91422" tIns="45711" rIns="91422" bIns="45711" rtlCol="0" anchor="b"/>
          <a:lstStyle>
            <a:lvl1pPr algn="l">
              <a:defRPr sz="1200"/>
            </a:lvl1pPr>
          </a:lstStyle>
          <a:p>
            <a:endParaRPr lang="en-MY"/>
          </a:p>
        </p:txBody>
      </p:sp>
      <p:sp>
        <p:nvSpPr>
          <p:cNvPr id="5" name="Slide Number Placeholder 4"/>
          <p:cNvSpPr>
            <a:spLocks noGrp="1"/>
          </p:cNvSpPr>
          <p:nvPr>
            <p:ph type="sldNum" sz="quarter" idx="3"/>
          </p:nvPr>
        </p:nvSpPr>
        <p:spPr>
          <a:xfrm>
            <a:off x="3849688" y="9428243"/>
            <a:ext cx="2946400" cy="496808"/>
          </a:xfrm>
          <a:prstGeom prst="rect">
            <a:avLst/>
          </a:prstGeom>
        </p:spPr>
        <p:txBody>
          <a:bodyPr vert="horz" lIns="91422" tIns="45711" rIns="91422" bIns="45711" rtlCol="0" anchor="b"/>
          <a:lstStyle>
            <a:lvl1pPr algn="r">
              <a:defRPr sz="1200"/>
            </a:lvl1pPr>
          </a:lstStyle>
          <a:p>
            <a:fld id="{8F357F79-2D78-4404-8C6C-8B4D7C34168D}" type="slidenum">
              <a:rPr lang="en-MY" smtClean="0"/>
              <a:pPr/>
              <a:t>‹#›</a:t>
            </a:fld>
            <a:endParaRPr lang="en-MY"/>
          </a:p>
        </p:txBody>
      </p:sp>
    </p:spTree>
    <p:extLst>
      <p:ext uri="{BB962C8B-B14F-4D97-AF65-F5344CB8AC3E}">
        <p14:creationId xmlns:p14="http://schemas.microsoft.com/office/powerpoint/2010/main" val="664992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22" tIns="45711" rIns="91422" bIns="45711"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22" tIns="45711" rIns="91422" bIns="45711" rtlCol="0"/>
          <a:lstStyle>
            <a:lvl1pPr algn="r">
              <a:defRPr sz="1200"/>
            </a:lvl1pPr>
          </a:lstStyle>
          <a:p>
            <a:fld id="{1CC5761C-2C82-498A-A1FF-639FC3E63C5B}" type="datetimeFigureOut">
              <a:rPr lang="en-US" smtClean="0"/>
              <a:pPr/>
              <a:t>9/8/2026</a:t>
            </a:fld>
            <a:endParaRPr lang="en-US"/>
          </a:p>
        </p:txBody>
      </p:sp>
      <p:sp>
        <p:nvSpPr>
          <p:cNvPr id="4" name="Slide Image Placeholder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91422" tIns="45711" rIns="91422" bIns="45711"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22" tIns="45711" rIns="91422" bIns="457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5"/>
            <a:ext cx="2945659" cy="496332"/>
          </a:xfrm>
          <a:prstGeom prst="rect">
            <a:avLst/>
          </a:prstGeom>
        </p:spPr>
        <p:txBody>
          <a:bodyPr vert="horz" lIns="91422" tIns="45711" rIns="91422" bIns="45711"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6332"/>
          </a:xfrm>
          <a:prstGeom prst="rect">
            <a:avLst/>
          </a:prstGeom>
        </p:spPr>
        <p:txBody>
          <a:bodyPr vert="horz" lIns="91422" tIns="45711" rIns="91422" bIns="45711" rtlCol="0" anchor="b"/>
          <a:lstStyle>
            <a:lvl1pPr algn="r">
              <a:defRPr sz="1200"/>
            </a:lvl1pPr>
          </a:lstStyle>
          <a:p>
            <a:fld id="{5A93FC07-ECD2-43F1-A7CE-B9FAC24C43B5}" type="slidenum">
              <a:rPr lang="en-US" smtClean="0"/>
              <a:pPr/>
              <a:t>‹#›</a:t>
            </a:fld>
            <a:endParaRPr lang="en-US"/>
          </a:p>
        </p:txBody>
      </p:sp>
    </p:spTree>
    <p:extLst>
      <p:ext uri="{BB962C8B-B14F-4D97-AF65-F5344CB8AC3E}">
        <p14:creationId xmlns:p14="http://schemas.microsoft.com/office/powerpoint/2010/main" val="1042496254"/>
      </p:ext>
    </p:extLst>
  </p:cSld>
  <p:clrMap bg1="lt1" tx1="dk1" bg2="lt2" tx2="dk2" accent1="accent1" accent2="accent2" accent3="accent3" accent4="accent4" accent5="accent5" accent6="accent6" hlink="hlink" folHlink="folHlink"/>
  <p:notesStyle>
    <a:lvl1pPr marL="0" algn="l" defTabSz="913737" rtl="0" eaLnBrk="1" latinLnBrk="0" hangingPunct="1">
      <a:defRPr sz="1200" kern="1200">
        <a:solidFill>
          <a:schemeClr val="tx1"/>
        </a:solidFill>
        <a:latin typeface="+mn-lt"/>
        <a:ea typeface="+mn-ea"/>
        <a:cs typeface="+mn-cs"/>
      </a:defRPr>
    </a:lvl1pPr>
    <a:lvl2pPr marL="456866" algn="l" defTabSz="913737" rtl="0" eaLnBrk="1" latinLnBrk="0" hangingPunct="1">
      <a:defRPr sz="1200" kern="1200">
        <a:solidFill>
          <a:schemeClr val="tx1"/>
        </a:solidFill>
        <a:latin typeface="+mn-lt"/>
        <a:ea typeface="+mn-ea"/>
        <a:cs typeface="+mn-cs"/>
      </a:defRPr>
    </a:lvl2pPr>
    <a:lvl3pPr marL="913737" algn="l" defTabSz="913737" rtl="0" eaLnBrk="1" latinLnBrk="0" hangingPunct="1">
      <a:defRPr sz="1200" kern="1200">
        <a:solidFill>
          <a:schemeClr val="tx1"/>
        </a:solidFill>
        <a:latin typeface="+mn-lt"/>
        <a:ea typeface="+mn-ea"/>
        <a:cs typeface="+mn-cs"/>
      </a:defRPr>
    </a:lvl3pPr>
    <a:lvl4pPr marL="1370604" algn="l" defTabSz="913737" rtl="0" eaLnBrk="1" latinLnBrk="0" hangingPunct="1">
      <a:defRPr sz="1200" kern="1200">
        <a:solidFill>
          <a:schemeClr val="tx1"/>
        </a:solidFill>
        <a:latin typeface="+mn-lt"/>
        <a:ea typeface="+mn-ea"/>
        <a:cs typeface="+mn-cs"/>
      </a:defRPr>
    </a:lvl4pPr>
    <a:lvl5pPr marL="1827473" algn="l" defTabSz="913737" rtl="0" eaLnBrk="1" latinLnBrk="0" hangingPunct="1">
      <a:defRPr sz="1200" kern="1200">
        <a:solidFill>
          <a:schemeClr val="tx1"/>
        </a:solidFill>
        <a:latin typeface="+mn-lt"/>
        <a:ea typeface="+mn-ea"/>
        <a:cs typeface="+mn-cs"/>
      </a:defRPr>
    </a:lvl5pPr>
    <a:lvl6pPr marL="2284340" algn="l" defTabSz="913737" rtl="0" eaLnBrk="1" latinLnBrk="0" hangingPunct="1">
      <a:defRPr sz="1200" kern="1200">
        <a:solidFill>
          <a:schemeClr val="tx1"/>
        </a:solidFill>
        <a:latin typeface="+mn-lt"/>
        <a:ea typeface="+mn-ea"/>
        <a:cs typeface="+mn-cs"/>
      </a:defRPr>
    </a:lvl6pPr>
    <a:lvl7pPr marL="2741207" algn="l" defTabSz="913737" rtl="0" eaLnBrk="1" latinLnBrk="0" hangingPunct="1">
      <a:defRPr sz="1200" kern="1200">
        <a:solidFill>
          <a:schemeClr val="tx1"/>
        </a:solidFill>
        <a:latin typeface="+mn-lt"/>
        <a:ea typeface="+mn-ea"/>
        <a:cs typeface="+mn-cs"/>
      </a:defRPr>
    </a:lvl7pPr>
    <a:lvl8pPr marL="3198073" algn="l" defTabSz="913737" rtl="0" eaLnBrk="1" latinLnBrk="0" hangingPunct="1">
      <a:defRPr sz="1200" kern="1200">
        <a:solidFill>
          <a:schemeClr val="tx1"/>
        </a:solidFill>
        <a:latin typeface="+mn-lt"/>
        <a:ea typeface="+mn-ea"/>
        <a:cs typeface="+mn-cs"/>
      </a:defRPr>
    </a:lvl8pPr>
    <a:lvl9pPr marL="3654943" algn="l" defTabSz="91373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Pozdravljeni, moje ime je EM in sem vodja sektorja za zbiranje podatkov na SURS, Danes vam bom predstavila, kako smo naslovili vedno večje težave z upadanjem sodelovanja v gospodinjskih anketah, katere aktivnosti smo izvajali in kako se je to odrazilo potem na rezultatih.</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1</a:t>
            </a:fld>
            <a:endParaRPr lang="en-US"/>
          </a:p>
        </p:txBody>
      </p:sp>
    </p:spTree>
    <p:extLst>
      <p:ext uri="{BB962C8B-B14F-4D97-AF65-F5344CB8AC3E}">
        <p14:creationId xmlns:p14="http://schemas.microsoft.com/office/powerpoint/2010/main" val="105209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Osnovo in zakonski okvir za izvedbo statističnih raziskovanj, torej tudi raziskovanj oseb in gospodinjstev, nam predstavljata Zakon o državni statistiki in letni program stat raziskovanj. V posameznem letu izvedemo med 9-12/13 raziskovanj, v katerih k sodelovanju povabimo osebe, gospodinjstva in družinske kmetije. To pomeni, da k sodelovanju povabimo v povprečju 140.000 izbranih enot/leto, od katerih dobimo dobrih 60.000 odgovorov. V posameznem letu, ko izvajamo velike ankete ali je anket več, je tudi sodelujočih več, imamo pa tudi več težav. Več težav je tudi v volilnih letih. Sodelovanje v vseh osebnih anketah je prostovoljno, vsi podatki se zbirajo s pomočjo zunanjih sodelavcev. To so praviloma anketarji, v nekaterih primerih, ko gre za večja večletna raziskovanju, pa zbiranje izvedemo s pomočjo podjetij, ki se ukvarjajo z anketiranjem. V večini primerom uporabimo več načinov zbiranja, in sicer kombinacijo ali teren-telefon, splet-teren. </a:t>
            </a:r>
          </a:p>
          <a:p>
            <a:r>
              <a:rPr lang="sl-SI" dirty="0"/>
              <a:t>Na desni je prikazano, kolikšen delež odgovorov zberemo s posameznim načinom. Delež odgovorov pridobljenih po telefonu je visok predvsem na račun kmetijskih raziskovanj, kjer je izvedba praviloma le po telefonu. </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2</a:t>
            </a:fld>
            <a:endParaRPr lang="en-US"/>
          </a:p>
        </p:txBody>
      </p:sp>
    </p:spTree>
    <p:extLst>
      <p:ext uri="{BB962C8B-B14F-4D97-AF65-F5344CB8AC3E}">
        <p14:creationId xmlns:p14="http://schemas.microsoft.com/office/powerpoint/2010/main" val="1581853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Zlasti po covidu pa smo se soočali z vse večjim upadanjem pripravljenosti za sodelovanje s strani oseb in gospodinjstev. Ker je to seveda vse bolj vplivalo na stopnje odgovora in s tem na kakovost podatkov, je bilo potrebno poiskati nekatere nove načine in sprejeti določene ukrepe. Vse bolj je bilo jasno, da dosedanji, tradicionalni pristop „enako za vse“ ni več dovolj in, da se bo potrebno vse bolj in čim hitreje prilagajati posamezniku, razmeram, spremembam</a:t>
            </a:r>
          </a:p>
          <a:p>
            <a:endParaRPr lang="sl-SI" dirty="0"/>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3</a:t>
            </a:fld>
            <a:endParaRPr lang="en-US"/>
          </a:p>
        </p:txBody>
      </p:sp>
    </p:spTree>
    <p:extLst>
      <p:ext uri="{BB962C8B-B14F-4D97-AF65-F5344CB8AC3E}">
        <p14:creationId xmlns:p14="http://schemas.microsoft.com/office/powerpoint/2010/main" val="2285552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V 2023 smo se tako odločili, da naredimo korak naprej in začnemo/poskusimo še z nečim novim. K sodelovanju smo povabili zunanjega partnerja in začeli s projektom profiliranja in </a:t>
            </a:r>
            <a:r>
              <a:rPr lang="sl-SI" dirty="0" err="1"/>
              <a:t>segmentriranja</a:t>
            </a:r>
            <a:r>
              <a:rPr lang="sl-SI" dirty="0"/>
              <a:t> anketirancev. V okviru projekta smo kombinirali več pristopov, tako smo izvedli analizo zgodovinski podatkov o (ne)sodelovanju anketirancev v gospodinjskih anketah, za mnenje smo vprašali naše anketarje in tudi izvedli manjšo pilotno raziskavo. Iz vseh teh podatkov in informacij smo naredili analize obnašanja posameznih skupin, kdo sodeluje, kaj so razlogi za nesodelovanje ali imajo kakšne skupne demografske značilnosti, Lahko na podlagi nekih skupnih značilnosti, posebnosti oblikujemo neke skupine, persone. </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4</a:t>
            </a:fld>
            <a:endParaRPr lang="en-US"/>
          </a:p>
        </p:txBody>
      </p:sp>
    </p:spTree>
    <p:extLst>
      <p:ext uri="{BB962C8B-B14F-4D97-AF65-F5344CB8AC3E}">
        <p14:creationId xmlns:p14="http://schemas.microsoft.com/office/powerpoint/2010/main" val="1104919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Kot rezultat se nam je oblikovalo 6-7 skupin (ne)sodelujočih, ki jih lahko v razdelimo v 3 glavne kategorije: sodelujoči, </a:t>
            </a:r>
            <a:r>
              <a:rPr lang="sl-SI" dirty="0" err="1"/>
              <a:t>nesodelujoči</a:t>
            </a:r>
            <a:r>
              <a:rPr lang="sl-SI" dirty="0"/>
              <a:t> in še ne povabljeni. Pokazalo se je, da kar velik del populacije še nikoli ni bil povabljen k sodelovanju v naših raziskovanjih. Vsaka posamezna kategorija potem vključuje tipične persone. Persone se med seboj razlikujejo glede demografske značilnosti oseb, njihovo pripravljenost/motivacijo za sodelovanje, kateri način sodelovanja jim najbolj ustreza. V naših </a:t>
            </a:r>
            <a:r>
              <a:rPr lang="sl-SI" dirty="0" err="1"/>
              <a:t>nadaljnih</a:t>
            </a:r>
            <a:r>
              <a:rPr lang="sl-SI" dirty="0"/>
              <a:t> aktivnostih smo potem pozornost usmerili predvsem </a:t>
            </a:r>
            <a:r>
              <a:rPr lang="sl-SI" dirty="0" err="1"/>
              <a:t>nesodelujoče</a:t>
            </a:r>
            <a:r>
              <a:rPr lang="sl-SI" dirty="0"/>
              <a:t> in tiste sodelujoče, ki omahujejo</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5</a:t>
            </a:fld>
            <a:endParaRPr lang="en-US"/>
          </a:p>
        </p:txBody>
      </p:sp>
    </p:spTree>
    <p:extLst>
      <p:ext uri="{BB962C8B-B14F-4D97-AF65-F5344CB8AC3E}">
        <p14:creationId xmlns:p14="http://schemas.microsoft.com/office/powerpoint/2010/main" val="29864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Ugotovitve iz projekta smo potem v 2024 začeli vpeljevati v prakso. Tako smo se lotili prenove, preoblikovanja obvestilnih pisem. Skrajšali smo besedilo, izpostavili in poudarili namen in pomen zbiranja podatkov, dodali grafične elemente, barve, poudarke besedila. </a:t>
            </a:r>
          </a:p>
          <a:p>
            <a:r>
              <a:rPr lang="sl-SI" dirty="0"/>
              <a:t>Lotili smo se tudi prenove gradiv in usposabljanj za anketarje, pripravili smo jim tudi kratke, izobraževalne videe, poenostavljene povzetke s ključnimi </a:t>
            </a:r>
            <a:r>
              <a:rPr lang="sl-SI" dirty="0" err="1"/>
              <a:t>info</a:t>
            </a:r>
            <a:r>
              <a:rPr lang="sl-SI" dirty="0"/>
              <a:t> o raziskovanju, ugotovitve in persone iz projekta, značilnosti posameznih generacij. Za večjo prepoznavnost in vidnost smo prešli na enotno grafično podobo za vsa gradiva od izkaznic za anketarje, map, obvestil o obisku do navodil. </a:t>
            </a:r>
          </a:p>
          <a:p>
            <a:r>
              <a:rPr lang="sl-SI" dirty="0"/>
              <a:t>Vse te spremembe postopno začeli uvajati naj v raziskovanja tj. IKT-GOSP in APG</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6</a:t>
            </a:fld>
            <a:endParaRPr lang="en-US"/>
          </a:p>
        </p:txBody>
      </p:sp>
    </p:spTree>
    <p:extLst>
      <p:ext uri="{BB962C8B-B14F-4D97-AF65-F5344CB8AC3E}">
        <p14:creationId xmlns:p14="http://schemas.microsoft.com/office/powerpoint/2010/main" val="2986381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Na prosojnici je primer obvestilnega pisma pred in po spremembi</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7</a:t>
            </a:fld>
            <a:endParaRPr lang="en-US"/>
          </a:p>
        </p:txBody>
      </p:sp>
    </p:spTree>
    <p:extLst>
      <p:ext uri="{BB962C8B-B14F-4D97-AF65-F5344CB8AC3E}">
        <p14:creationId xmlns:p14="http://schemas.microsoft.com/office/powerpoint/2010/main" val="3750978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Kot sem že omenila, je bilo eno raziskovanj, v katerega smo vpeljali spremembe, raziskovanje o uporabi IKT v gospodinjstvih. Njegov namen je merjenje digitalnih veščin, uporabe internet in druge informacijsko-komunikacijske tehnologije v gospodinjstvih ter s tem spremljanje razvoja digitalne družbe v SLO. V tem primeru je bil še dodaten razlog, saj so spremembe EU zakonodaje in zahteve uporabnikov prinesle, da se z letom 2025 v opazovanje vključi tudi starostno skupino od 75 do 89 let. Ker je zaradi kompleksnosti vsebine raziskovanja, tehničnih pojmov, ki zlasti starejšim niso poznani, obstajala velika bojazen, nevarnost, da to lahko povzroči veliko zavrnitev, smo se odločili za dodatne prilagoditve in spremembe. Še nekoliko smo prenovili pisma, omogočili možnost sodelovanja po telefonu, v usposabljanja anketarjev vključili dodatne zadeve kot so enostavne razlage osnovnih IKT pojmov, zlata pravila za delo s starejšimi…</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8</a:t>
            </a:fld>
            <a:endParaRPr lang="en-US"/>
          </a:p>
        </p:txBody>
      </p:sp>
    </p:spTree>
    <p:extLst>
      <p:ext uri="{BB962C8B-B14F-4D97-AF65-F5344CB8AC3E}">
        <p14:creationId xmlns:p14="http://schemas.microsoft.com/office/powerpoint/2010/main" val="550582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In rezultat, učinek teh sprememb na koncu je bil naslednji. Sicer je bila skupna stopnja odgovora za 2025 malenkost nižja kot leto prej, a za to novo starostno skupino zelo dobra, skoraj 67%. So se nam pa potrdile nekatere pričakovane značilnosti za to skupino. In sicer da so starejši bolj naklonjeni osebnemu anketiranju, da osebno anketiranje prevladuje na </a:t>
            </a:r>
            <a:r>
              <a:rPr lang="sl-SI" dirty="0" err="1"/>
              <a:t>neurbanih</a:t>
            </a:r>
            <a:r>
              <a:rPr lang="sl-SI" dirty="0"/>
              <a:t> območjih. Da jih je kar nekaj izrazilo željo za sodelovanju po telefonu, med njimi je več žensk. V primeru, da pa so vprašalnik izpolnili na spletu, pa so za to nekoliko rajši izbrali osebni računalnik kot pametni telefon.</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9</a:t>
            </a:fld>
            <a:endParaRPr lang="en-US"/>
          </a:p>
        </p:txBody>
      </p:sp>
    </p:spTree>
    <p:extLst>
      <p:ext uri="{BB962C8B-B14F-4D97-AF65-F5344CB8AC3E}">
        <p14:creationId xmlns:p14="http://schemas.microsoft.com/office/powerpoint/2010/main" val="2431546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Če pa pogledamo še z drugega vidika, so bile tudi kar precejšnje razlike med spoloma. In sicer so rajši odgovarjali moški, čeprav pa je bilo lažje kontaktirati ženske, a so te prej zavrnile sodelovanje. Pri moških je bila stopnja odgovora za dobrih 5 odsotnih točk višja kot pri ženskah, ti so tudi nekoliko raje kot ženske sodelovali po spletu, med tem ko pa so ženske raje sodelovale po telefonu</a:t>
            </a:r>
          </a:p>
          <a:p>
            <a:r>
              <a:rPr lang="sl-SI" dirty="0"/>
              <a:t>Zanimivi sta še 2 ugotovitvi. Pri tej starostni skupini je povprečno št. poskusov vzpostavitve stike pričakovano nižje kot pri preostali populaciji, kjer se je rabilo 1,6 poskusov za vzpostavitev stika. Pričakovano je bil tudi povprečni čas anketiranja za to starostno skupino precej nižji, ker manj uporabljajo IKT, pri ostali populaciji je bil 14,7 min</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10</a:t>
            </a:fld>
            <a:endParaRPr lang="en-US"/>
          </a:p>
        </p:txBody>
      </p:sp>
    </p:spTree>
    <p:extLst>
      <p:ext uri="{BB962C8B-B14F-4D97-AF65-F5344CB8AC3E}">
        <p14:creationId xmlns:p14="http://schemas.microsoft.com/office/powerpoint/2010/main" val="1337486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Če pa rezultate za 2025 primerjamo z 2024 pa vidimo, da med populacijama ni večjih razlik.</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11</a:t>
            </a:fld>
            <a:endParaRPr lang="en-US"/>
          </a:p>
        </p:txBody>
      </p:sp>
    </p:spTree>
    <p:extLst>
      <p:ext uri="{BB962C8B-B14F-4D97-AF65-F5344CB8AC3E}">
        <p14:creationId xmlns:p14="http://schemas.microsoft.com/office/powerpoint/2010/main" val="3759897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Če povzamem - kot </a:t>
            </a:r>
            <a:r>
              <a:rPr lang="sl-SI" b="1" dirty="0"/>
              <a:t>pozitiven učinek, delovanje v pravo smer </a:t>
            </a:r>
            <a:r>
              <a:rPr lang="sl-SI" dirty="0"/>
              <a:t>se nam je pokazalo, da smo spremenili strategijo/pristop in se usmerili na anketiranca , upoštevali njegove značilnosti, želje, zahteve, prilagodili ton komuniciranja. Pozitiven učinek je imelo, da smo prilagodili proces izvedbe, s tem da smo omogočili dodaten način sodelovanja, vizualno naredili gradiva privlačnejša. </a:t>
            </a:r>
          </a:p>
          <a:p>
            <a:r>
              <a:rPr lang="sl-SI" dirty="0"/>
              <a:t>Ker so anketarji eden ključnih dejavnikov vsake izvedbe, je bilo zelo dobro, da smo jih dodatno usposobili, jim dali dodatne </a:t>
            </a:r>
            <a:r>
              <a:rPr lang="sl-SI" dirty="0" err="1"/>
              <a:t>info</a:t>
            </a:r>
            <a:endParaRPr lang="sl-SI" dirty="0"/>
          </a:p>
          <a:p>
            <a:r>
              <a:rPr lang="sl-SI" dirty="0"/>
              <a:t>Določen + učinek je imelo tudi večje ozaveščanje javnosti in promocija</a:t>
            </a:r>
          </a:p>
          <a:p>
            <a:r>
              <a:rPr lang="sl-SI" dirty="0"/>
              <a:t>Sprememba pristopa od „enako za vse“ k pristopu „osredotočenem na anketiranca“</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12</a:t>
            </a:fld>
            <a:endParaRPr lang="en-US"/>
          </a:p>
        </p:txBody>
      </p:sp>
    </p:spTree>
    <p:extLst>
      <p:ext uri="{BB962C8B-B14F-4D97-AF65-F5344CB8AC3E}">
        <p14:creationId xmlns:p14="http://schemas.microsoft.com/office/powerpoint/2010/main" val="2024587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Tudi za naprej bomo še naprej delali na komunikaciji, da bodo naša sporočila, zahteve čim bolj jasna, da bomo uporabljali razumljiv jezik, si prizadevali za videz in vsebino, ki pritegne ter še naprej delali na čim boljšem </a:t>
            </a:r>
            <a:r>
              <a:rPr lang="sl-SI" dirty="0" err="1"/>
              <a:t>opolnomočenju</a:t>
            </a:r>
            <a:r>
              <a:rPr lang="sl-SI" dirty="0"/>
              <a:t> anketarjev, gradnji čim bolj stabilne </a:t>
            </a:r>
            <a:r>
              <a:rPr lang="sl-SI" dirty="0" err="1"/>
              <a:t>anketarske</a:t>
            </a:r>
            <a:r>
              <a:rPr lang="sl-SI" dirty="0"/>
              <a:t> mreže.</a:t>
            </a:r>
          </a:p>
          <a:p>
            <a:r>
              <a:rPr lang="sl-SI" dirty="0"/>
              <a:t>Sprotno spremljali (ne)odziv, kaj se nam dogaja na terenu tudi za prilagodljivo prehajanje med načini zbiranja</a:t>
            </a:r>
          </a:p>
          <a:p>
            <a:r>
              <a:rPr lang="sl-SI" dirty="0"/>
              <a:t>Se zavzemali za pregled, optimiziranje vprašalnikov, tudi izbora enot, števila raziskovanj v posameznem letu, časa izvedbe. Letos, ko izvajamo več raziskovanj, so težave z anketarji, zasičenostjo anketirancev z anketami. Izvedba anket v letu, ko so volitve ali kakšni drugi veliki negativni dogodki precej negativno vpliva na odzivnost. </a:t>
            </a:r>
          </a:p>
          <a:p>
            <a:r>
              <a:rPr lang="sl-SI" dirty="0"/>
              <a:t>V naslednjih dveh letih bomo prešli na nov IS osa</a:t>
            </a:r>
          </a:p>
        </p:txBody>
      </p:sp>
      <p:sp>
        <p:nvSpPr>
          <p:cNvPr id="4" name="Označba mesta številke diapozitiva 3"/>
          <p:cNvSpPr>
            <a:spLocks noGrp="1"/>
          </p:cNvSpPr>
          <p:nvPr>
            <p:ph type="sldNum" sz="quarter" idx="5"/>
          </p:nvPr>
        </p:nvSpPr>
        <p:spPr/>
        <p:txBody>
          <a:bodyPr/>
          <a:lstStyle/>
          <a:p>
            <a:fld id="{5A93FC07-ECD2-43F1-A7CE-B9FAC24C43B5}" type="slidenum">
              <a:rPr lang="en-US" smtClean="0"/>
              <a:pPr/>
              <a:t>13</a:t>
            </a:fld>
            <a:endParaRPr lang="en-US"/>
          </a:p>
        </p:txBody>
      </p:sp>
    </p:spTree>
    <p:extLst>
      <p:ext uri="{BB962C8B-B14F-4D97-AF65-F5344CB8AC3E}">
        <p14:creationId xmlns:p14="http://schemas.microsoft.com/office/powerpoint/2010/main" val="3692167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Naslovni diapozitiv">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3653" y="3672907"/>
            <a:ext cx="6400800" cy="681042"/>
          </a:xfrm>
        </p:spPr>
        <p:txBody>
          <a:bodyPr/>
          <a:lstStyle>
            <a:lvl1pPr marL="0" indent="0" algn="l">
              <a:buNone/>
              <a:defRPr>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l-SI" dirty="0"/>
              <a:t>Avtor</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78320"/>
            <a:ext cx="5940660" cy="2827754"/>
          </a:xfrm>
          <a:prstGeom prst="rect">
            <a:avLst/>
          </a:prstGeom>
        </p:spPr>
      </p:pic>
      <p:sp>
        <p:nvSpPr>
          <p:cNvPr id="8" name="Title 7"/>
          <p:cNvSpPr>
            <a:spLocks noGrp="1"/>
          </p:cNvSpPr>
          <p:nvPr>
            <p:ph type="title"/>
          </p:nvPr>
        </p:nvSpPr>
        <p:spPr>
          <a:xfrm>
            <a:off x="457200" y="2815657"/>
            <a:ext cx="8229600" cy="857250"/>
          </a:xfrm>
        </p:spPr>
        <p:txBody>
          <a:bodyPr/>
          <a:lstStyle>
            <a:lvl1pPr algn="l">
              <a:defRPr/>
            </a:lvl1pPr>
          </a:lstStyle>
          <a:p>
            <a:r>
              <a:rPr lang="sl-SI"/>
              <a:t>Kliknite, če želite urediti slog naslova matrice</a:t>
            </a:r>
          </a:p>
        </p:txBody>
      </p:sp>
    </p:spTree>
    <p:extLst>
      <p:ext uri="{BB962C8B-B14F-4D97-AF65-F5344CB8AC3E}">
        <p14:creationId xmlns:p14="http://schemas.microsoft.com/office/powerpoint/2010/main" val="7059545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3695178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sl-SI"/>
              <a:t>Kliknite, če želite urediti slog naslova matrice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sl-SI"/>
              <a:t>Kliknite za urejanje slogov besedila matrice</a:t>
            </a:r>
          </a:p>
        </p:txBody>
      </p:sp>
    </p:spTree>
    <p:extLst>
      <p:ext uri="{BB962C8B-B14F-4D97-AF65-F5344CB8AC3E}">
        <p14:creationId xmlns:p14="http://schemas.microsoft.com/office/powerpoint/2010/main" val="3109563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p>
        </p:txBody>
      </p:sp>
      <p:sp>
        <p:nvSpPr>
          <p:cNvPr id="3" name="Content Placeholder 2"/>
          <p:cNvSpPr>
            <a:spLocks noGrp="1"/>
          </p:cNvSpPr>
          <p:nvPr>
            <p:ph sz="half" idx="1"/>
          </p:nvPr>
        </p:nvSpPr>
        <p:spPr>
          <a:xfrm>
            <a:off x="457200" y="1599642"/>
            <a:ext cx="4038600" cy="29949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Content Placeholder 3"/>
          <p:cNvSpPr>
            <a:spLocks noGrp="1"/>
          </p:cNvSpPr>
          <p:nvPr>
            <p:ph sz="half" idx="2"/>
          </p:nvPr>
        </p:nvSpPr>
        <p:spPr>
          <a:xfrm>
            <a:off x="4648200" y="1599642"/>
            <a:ext cx="4038600" cy="2994981"/>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171671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a:t>Kliknite, če želite urediti slog naslova matrice</a:t>
            </a:r>
          </a:p>
        </p:txBody>
      </p:sp>
      <p:sp>
        <p:nvSpPr>
          <p:cNvPr id="3" name="Text Placeholder 2"/>
          <p:cNvSpPr>
            <a:spLocks noGrp="1"/>
          </p:cNvSpPr>
          <p:nvPr>
            <p:ph type="body" idx="1"/>
          </p:nvPr>
        </p:nvSpPr>
        <p:spPr>
          <a:xfrm>
            <a:off x="457200" y="163141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l-SI"/>
              <a:t>Kliknite za urejanje slogov besedila matrice</a:t>
            </a:r>
          </a:p>
        </p:txBody>
      </p:sp>
      <p:sp>
        <p:nvSpPr>
          <p:cNvPr id="4" name="Content Placeholder 3"/>
          <p:cNvSpPr>
            <a:spLocks noGrp="1"/>
          </p:cNvSpPr>
          <p:nvPr>
            <p:ph sz="half" idx="2"/>
          </p:nvPr>
        </p:nvSpPr>
        <p:spPr>
          <a:xfrm>
            <a:off x="457200" y="2305028"/>
            <a:ext cx="4040188" cy="228959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Text Placeholder 4"/>
          <p:cNvSpPr>
            <a:spLocks noGrp="1"/>
          </p:cNvSpPr>
          <p:nvPr>
            <p:ph type="body" sz="quarter" idx="3"/>
          </p:nvPr>
        </p:nvSpPr>
        <p:spPr>
          <a:xfrm>
            <a:off x="4645026" y="163141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l-SI"/>
              <a:t>Kliknite za urejanje slogov besedila matrice</a:t>
            </a:r>
          </a:p>
        </p:txBody>
      </p:sp>
      <p:sp>
        <p:nvSpPr>
          <p:cNvPr id="6" name="Content Placeholder 5"/>
          <p:cNvSpPr>
            <a:spLocks noGrp="1"/>
          </p:cNvSpPr>
          <p:nvPr>
            <p:ph sz="quarter" idx="4"/>
          </p:nvPr>
        </p:nvSpPr>
        <p:spPr>
          <a:xfrm>
            <a:off x="4645026" y="2305028"/>
            <a:ext cx="4041775" cy="228959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192277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p>
        </p:txBody>
      </p:sp>
    </p:spTree>
    <p:extLst>
      <p:ext uri="{BB962C8B-B14F-4D97-AF65-F5344CB8AC3E}">
        <p14:creationId xmlns:p14="http://schemas.microsoft.com/office/powerpoint/2010/main" val="112993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58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Title 1"/>
          <p:cNvSpPr>
            <a:spLocks noGrp="1"/>
          </p:cNvSpPr>
          <p:nvPr>
            <p:ph type="title"/>
          </p:nvPr>
        </p:nvSpPr>
        <p:spPr>
          <a:xfrm>
            <a:off x="457201" y="627534"/>
            <a:ext cx="3008313" cy="448791"/>
          </a:xfrm>
        </p:spPr>
        <p:txBody>
          <a:bodyPr anchor="b"/>
          <a:lstStyle>
            <a:lvl1pPr algn="l">
              <a:defRPr sz="1500" b="1"/>
            </a:lvl1pPr>
          </a:lstStyle>
          <a:p>
            <a:r>
              <a:rPr lang="sl-SI"/>
              <a:t>Kliknite, če želite urediti slog naslova matrice</a:t>
            </a:r>
          </a:p>
        </p:txBody>
      </p:sp>
      <p:sp>
        <p:nvSpPr>
          <p:cNvPr id="3" name="Content Placeholder 2"/>
          <p:cNvSpPr>
            <a:spLocks noGrp="1"/>
          </p:cNvSpPr>
          <p:nvPr>
            <p:ph idx="1"/>
          </p:nvPr>
        </p:nvSpPr>
        <p:spPr>
          <a:xfrm>
            <a:off x="3575050" y="1329612"/>
            <a:ext cx="5111750" cy="326501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Text Placeholder 3"/>
          <p:cNvSpPr>
            <a:spLocks noGrp="1"/>
          </p:cNvSpPr>
          <p:nvPr>
            <p:ph type="body" sz="half" idx="2"/>
          </p:nvPr>
        </p:nvSpPr>
        <p:spPr>
          <a:xfrm>
            <a:off x="457201" y="1329612"/>
            <a:ext cx="3008313" cy="326501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l-SI"/>
              <a:t>Kliknite za urejanje slogov besedila matrice</a:t>
            </a:r>
          </a:p>
        </p:txBody>
      </p:sp>
    </p:spTree>
    <p:extLst>
      <p:ext uri="{BB962C8B-B14F-4D97-AF65-F5344CB8AC3E}">
        <p14:creationId xmlns:p14="http://schemas.microsoft.com/office/powerpoint/2010/main" val="1194610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sl-SI"/>
              <a:t>Kliknite, če želite urediti slog naslova matrice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l-SI"/>
              <a:t>Kliknite ikono, če želite dodati sliko</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l-SI"/>
              <a:t>Kliknite za urejanje slogov besedila matrice</a:t>
            </a:r>
          </a:p>
        </p:txBody>
      </p:sp>
    </p:spTree>
    <p:extLst>
      <p:ext uri="{BB962C8B-B14F-4D97-AF65-F5344CB8AC3E}">
        <p14:creationId xmlns:p14="http://schemas.microsoft.com/office/powerpoint/2010/main" val="557247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p>
        </p:txBody>
      </p:sp>
      <p:sp>
        <p:nvSpPr>
          <p:cNvPr id="3" name="Vertical Text Placeholder 2"/>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646733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27534"/>
            <a:ext cx="2057400" cy="3967089"/>
          </a:xfrm>
        </p:spPr>
        <p:txBody>
          <a:bodyPr vert="eaVert"/>
          <a:lstStyle/>
          <a:p>
            <a:r>
              <a:rPr lang="sl-SI"/>
              <a:t>Kliknite, če želite urediti slog naslova matrice</a:t>
            </a:r>
          </a:p>
        </p:txBody>
      </p:sp>
      <p:sp>
        <p:nvSpPr>
          <p:cNvPr id="3" name="Vertical Text Placeholder 2"/>
          <p:cNvSpPr>
            <a:spLocks noGrp="1"/>
          </p:cNvSpPr>
          <p:nvPr>
            <p:ph type="body" orient="vert" idx="1"/>
          </p:nvPr>
        </p:nvSpPr>
        <p:spPr>
          <a:xfrm>
            <a:off x="457200" y="627534"/>
            <a:ext cx="6019800" cy="3967089"/>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829383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41FD25-48B4-47CF-2986-B9DB4CF06930}"/>
              </a:ext>
            </a:extLst>
          </p:cNvPr>
          <p:cNvSpPr>
            <a:spLocks noGrp="1"/>
          </p:cNvSpPr>
          <p:nvPr>
            <p:ph type="title" hasCustomPrompt="1"/>
          </p:nvPr>
        </p:nvSpPr>
        <p:spPr>
          <a:xfrm>
            <a:off x="457200" y="483518"/>
            <a:ext cx="8229600" cy="756084"/>
          </a:xfrm>
        </p:spPr>
        <p:txBody>
          <a:bodyPr>
            <a:normAutofit/>
          </a:bodyPr>
          <a:lstStyle>
            <a:lvl1pPr>
              <a:defRPr sz="2400"/>
            </a:lvl1pPr>
          </a:lstStyle>
          <a:p>
            <a:r>
              <a:rPr lang="nl-NL" dirty="0"/>
              <a:t>KLIK OM STIJL TE BEWERKEN</a:t>
            </a:r>
          </a:p>
        </p:txBody>
      </p:sp>
      <p:sp>
        <p:nvSpPr>
          <p:cNvPr id="3" name="Tijdelijke aanduiding voor dianummer 2">
            <a:extLst>
              <a:ext uri="{FF2B5EF4-FFF2-40B4-BE49-F238E27FC236}">
                <a16:creationId xmlns:a16="http://schemas.microsoft.com/office/drawing/2014/main" id="{5A405B94-A175-7C9A-C9C7-C121FEE7515D}"/>
              </a:ext>
            </a:extLst>
          </p:cNvPr>
          <p:cNvSpPr>
            <a:spLocks noGrp="1"/>
          </p:cNvSpPr>
          <p:nvPr>
            <p:ph type="sldNum" sz="quarter" idx="10"/>
          </p:nvPr>
        </p:nvSpPr>
        <p:spPr/>
        <p:txBody>
          <a:bodyPr/>
          <a:lstStyle/>
          <a:p>
            <a:pPr algn="l"/>
            <a:fld id="{7B083ABF-5999-4B52-95CD-E808C66F7A5E}" type="slidenum">
              <a:rPr lang="nl-NL" smtClean="0"/>
              <a:pPr algn="l"/>
              <a:t>‹#›</a:t>
            </a:fld>
            <a:endParaRPr lang="nl-NL" dirty="0"/>
          </a:p>
        </p:txBody>
      </p:sp>
      <p:sp>
        <p:nvSpPr>
          <p:cNvPr id="5" name="Tijdelijke aanduiding voor inhoud 4">
            <a:extLst>
              <a:ext uri="{FF2B5EF4-FFF2-40B4-BE49-F238E27FC236}">
                <a16:creationId xmlns:a16="http://schemas.microsoft.com/office/drawing/2014/main" id="{4CE42647-9CA1-A77D-12FA-CCFC1EB58507}"/>
              </a:ext>
            </a:extLst>
          </p:cNvPr>
          <p:cNvSpPr>
            <a:spLocks noGrp="1"/>
          </p:cNvSpPr>
          <p:nvPr>
            <p:ph sz="quarter" idx="11"/>
          </p:nvPr>
        </p:nvSpPr>
        <p:spPr>
          <a:xfrm>
            <a:off x="628650" y="1419225"/>
            <a:ext cx="7886700" cy="3168650"/>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479410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1996A8-25D2-445B-CE21-09B7D02D3AF4}"/>
              </a:ext>
            </a:extLst>
          </p:cNvPr>
          <p:cNvSpPr>
            <a:spLocks noGrp="1"/>
          </p:cNvSpPr>
          <p:nvPr>
            <p:ph type="title" hasCustomPrompt="1"/>
          </p:nvPr>
        </p:nvSpPr>
        <p:spPr/>
        <p:txBody>
          <a:bodyPr>
            <a:normAutofit/>
          </a:bodyPr>
          <a:lstStyle>
            <a:lvl1pPr>
              <a:defRPr sz="2400"/>
            </a:lvl1pPr>
          </a:lstStyle>
          <a:p>
            <a:r>
              <a:rPr lang="nl-NL" dirty="0"/>
              <a:t>KLIK OM STIJL TE BEWERKEN</a:t>
            </a:r>
          </a:p>
        </p:txBody>
      </p:sp>
      <p:sp>
        <p:nvSpPr>
          <p:cNvPr id="3" name="Tijdelijke aanduiding voor dianummer 2">
            <a:extLst>
              <a:ext uri="{FF2B5EF4-FFF2-40B4-BE49-F238E27FC236}">
                <a16:creationId xmlns:a16="http://schemas.microsoft.com/office/drawing/2014/main" id="{EE305440-0C52-12BE-7932-EE5622CEFDC0}"/>
              </a:ext>
            </a:extLst>
          </p:cNvPr>
          <p:cNvSpPr>
            <a:spLocks noGrp="1"/>
          </p:cNvSpPr>
          <p:nvPr>
            <p:ph type="sldNum" sz="quarter" idx="10"/>
          </p:nvPr>
        </p:nvSpPr>
        <p:spPr/>
        <p:txBody>
          <a:bodyPr/>
          <a:lstStyle/>
          <a:p>
            <a:pPr algn="l"/>
            <a:fld id="{7B083ABF-5999-4B52-95CD-E808C66F7A5E}" type="slidenum">
              <a:rPr lang="nl-NL" smtClean="0"/>
              <a:pPr algn="l"/>
              <a:t>‹#›</a:t>
            </a:fld>
            <a:endParaRPr lang="nl-NL" dirty="0"/>
          </a:p>
        </p:txBody>
      </p:sp>
      <p:sp>
        <p:nvSpPr>
          <p:cNvPr id="5" name="Tijdelijke aanduiding voor inhoud 4">
            <a:extLst>
              <a:ext uri="{FF2B5EF4-FFF2-40B4-BE49-F238E27FC236}">
                <a16:creationId xmlns:a16="http://schemas.microsoft.com/office/drawing/2014/main" id="{29295A0D-905F-6A74-5D47-37BA4558E733}"/>
              </a:ext>
            </a:extLst>
          </p:cNvPr>
          <p:cNvSpPr>
            <a:spLocks noGrp="1"/>
          </p:cNvSpPr>
          <p:nvPr>
            <p:ph sz="quarter" idx="11"/>
          </p:nvPr>
        </p:nvSpPr>
        <p:spPr>
          <a:xfrm>
            <a:off x="628650" y="1419225"/>
            <a:ext cx="3943350" cy="3240088"/>
          </a:xfrm>
        </p:spPr>
        <p:txBody>
          <a:bodyPr/>
          <a:lstStyle>
            <a:lvl1pPr>
              <a:defRPr sz="1600"/>
            </a:lvl1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7" name="Tijdelijke aanduiding voor inhoud 6">
            <a:extLst>
              <a:ext uri="{FF2B5EF4-FFF2-40B4-BE49-F238E27FC236}">
                <a16:creationId xmlns:a16="http://schemas.microsoft.com/office/drawing/2014/main" id="{C51623F1-B064-9A73-6B47-B1D863567350}"/>
              </a:ext>
            </a:extLst>
          </p:cNvPr>
          <p:cNvSpPr>
            <a:spLocks noGrp="1"/>
          </p:cNvSpPr>
          <p:nvPr>
            <p:ph sz="quarter" idx="12"/>
          </p:nvPr>
        </p:nvSpPr>
        <p:spPr>
          <a:xfrm>
            <a:off x="4716463" y="1419225"/>
            <a:ext cx="3798887" cy="3240088"/>
          </a:xfrm>
        </p:spPr>
        <p:txBody>
          <a:bodyPr/>
          <a:lstStyle>
            <a:lvl1pPr>
              <a:defRPr sz="1600"/>
            </a:lvl1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96984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7514" y="205979"/>
            <a:ext cx="1019556" cy="187452"/>
          </a:xfrm>
          <a:prstGeom prst="rect">
            <a:avLst/>
          </a:prstGeom>
        </p:spPr>
      </p:pic>
      <p:sp>
        <p:nvSpPr>
          <p:cNvPr id="2" name="Title Placeholder 1"/>
          <p:cNvSpPr>
            <a:spLocks noGrp="1"/>
          </p:cNvSpPr>
          <p:nvPr>
            <p:ph type="title"/>
          </p:nvPr>
        </p:nvSpPr>
        <p:spPr>
          <a:xfrm>
            <a:off x="457200" y="681540"/>
            <a:ext cx="8229600" cy="756084"/>
          </a:xfrm>
          <a:prstGeom prst="rect">
            <a:avLst/>
          </a:prstGeom>
        </p:spPr>
        <p:txBody>
          <a:bodyPr vert="horz" lIns="91440" tIns="45720" rIns="91440" bIns="45720" rtlCol="0" anchor="ctr">
            <a:normAutofit/>
          </a:bodyPr>
          <a:lstStyle/>
          <a:p>
            <a:r>
              <a:rPr lang="sl-SI"/>
              <a:t>Kliknite, če želite urediti slog naslova matrice</a:t>
            </a:r>
            <a:endParaRPr lang="sl-SI" dirty="0"/>
          </a:p>
        </p:txBody>
      </p:sp>
      <p:sp>
        <p:nvSpPr>
          <p:cNvPr id="3" name="Text Placeholder 2"/>
          <p:cNvSpPr>
            <a:spLocks noGrp="1"/>
          </p:cNvSpPr>
          <p:nvPr>
            <p:ph type="body" idx="1"/>
          </p:nvPr>
        </p:nvSpPr>
        <p:spPr>
          <a:xfrm>
            <a:off x="457200" y="1599642"/>
            <a:ext cx="8229600" cy="2994981"/>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endParaRPr lang="sl-SI" dirty="0"/>
          </a:p>
        </p:txBody>
      </p:sp>
    </p:spTree>
    <p:extLst>
      <p:ext uri="{BB962C8B-B14F-4D97-AF65-F5344CB8AC3E}">
        <p14:creationId xmlns:p14="http://schemas.microsoft.com/office/powerpoint/2010/main" val="3385108019"/>
      </p:ext>
    </p:extLst>
  </p:cSld>
  <p:clrMap bg1="dk1" tx1="lt1" bg2="dk2" tx2="lt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9" r:id="rId12"/>
    <p:sldLayoutId id="2147483940" r:id="rId13"/>
  </p:sldLayoutIdLst>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bg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bg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sl-S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4011910"/>
            <a:ext cx="6400800" cy="681042"/>
          </a:xfrm>
        </p:spPr>
        <p:txBody>
          <a:bodyPr>
            <a:normAutofit fontScale="70000" lnSpcReduction="20000"/>
          </a:bodyPr>
          <a:lstStyle/>
          <a:p>
            <a:r>
              <a:rPr lang="en-GB" sz="2600" dirty="0"/>
              <a:t>Ema Mišić, </a:t>
            </a:r>
            <a:r>
              <a:rPr lang="sl-SI" sz="2600" dirty="0"/>
              <a:t>vodja sektorja za zbiranje podatkov</a:t>
            </a:r>
            <a:br>
              <a:rPr lang="en-GB" sz="3200" dirty="0"/>
            </a:br>
            <a:r>
              <a:rPr lang="sl-SI" sz="1900" dirty="0"/>
              <a:t>Statistični urad RS</a:t>
            </a:r>
            <a:br>
              <a:rPr lang="en-GB" dirty="0"/>
            </a:br>
            <a:endParaRPr lang="sl-SI" dirty="0"/>
          </a:p>
        </p:txBody>
      </p:sp>
      <p:sp>
        <p:nvSpPr>
          <p:cNvPr id="2" name="Title 1"/>
          <p:cNvSpPr>
            <a:spLocks noGrp="1"/>
          </p:cNvSpPr>
          <p:nvPr>
            <p:ph type="title"/>
          </p:nvPr>
        </p:nvSpPr>
        <p:spPr>
          <a:xfrm>
            <a:off x="457200" y="2643758"/>
            <a:ext cx="8229600" cy="1124245"/>
          </a:xfrm>
        </p:spPr>
        <p:txBody>
          <a:bodyPr>
            <a:noAutofit/>
          </a:bodyPr>
          <a:lstStyle/>
          <a:p>
            <a:r>
              <a:rPr lang="sl-SI" sz="2400" dirty="0"/>
              <a:t>Kako s profiliranjem anketirancev izboljšati sodelovanje v anketah gospodinjstev? </a:t>
            </a:r>
            <a:br>
              <a:rPr lang="sl-SI" sz="2400" dirty="0"/>
            </a:br>
            <a:r>
              <a:rPr lang="sl-SI" sz="2000" dirty="0"/>
              <a:t>Primer starostne skupine 75–89 let v Sloveniji</a:t>
            </a:r>
            <a:endParaRPr lang="sl-SI" sz="2400" dirty="0"/>
          </a:p>
        </p:txBody>
      </p:sp>
    </p:spTree>
    <p:extLst>
      <p:ext uri="{BB962C8B-B14F-4D97-AF65-F5344CB8AC3E}">
        <p14:creationId xmlns:p14="http://schemas.microsoft.com/office/powerpoint/2010/main" val="4827423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53991AD-DD73-FD7E-8CF2-1AD5FE6D86C6}"/>
              </a:ext>
            </a:extLst>
          </p:cNvPr>
          <p:cNvSpPr>
            <a:spLocks noGrp="1"/>
          </p:cNvSpPr>
          <p:nvPr>
            <p:ph type="title"/>
          </p:nvPr>
        </p:nvSpPr>
        <p:spPr>
          <a:xfrm>
            <a:off x="457200" y="411510"/>
            <a:ext cx="8229600" cy="756084"/>
          </a:xfrm>
        </p:spPr>
        <p:txBody>
          <a:bodyPr>
            <a:normAutofit/>
          </a:bodyPr>
          <a:lstStyle/>
          <a:p>
            <a:r>
              <a:rPr lang="sl-SI" sz="2800" noProof="0" dirty="0"/>
              <a:t>Zbiranje podatkov na SURS</a:t>
            </a:r>
            <a:endParaRPr lang="en-GB" sz="2800" noProof="0" dirty="0"/>
          </a:p>
        </p:txBody>
      </p:sp>
      <p:sp>
        <p:nvSpPr>
          <p:cNvPr id="4" name="Označba mesta vsebine 3">
            <a:extLst>
              <a:ext uri="{FF2B5EF4-FFF2-40B4-BE49-F238E27FC236}">
                <a16:creationId xmlns:a16="http://schemas.microsoft.com/office/drawing/2014/main" id="{569B15D9-9292-3A19-D054-F5CC9CBAF881}"/>
              </a:ext>
            </a:extLst>
          </p:cNvPr>
          <p:cNvSpPr>
            <a:spLocks noGrp="1"/>
          </p:cNvSpPr>
          <p:nvPr>
            <p:ph sz="quarter" idx="11"/>
          </p:nvPr>
        </p:nvSpPr>
        <p:spPr>
          <a:xfrm>
            <a:off x="628649" y="1419224"/>
            <a:ext cx="4087813" cy="3384773"/>
          </a:xfrm>
        </p:spPr>
        <p:txBody>
          <a:bodyPr>
            <a:normAutofit/>
          </a:bodyPr>
          <a:lstStyle/>
          <a:p>
            <a:r>
              <a:rPr lang="sl-SI" b="0" noProof="0" dirty="0"/>
              <a:t>Zakon o statistiki</a:t>
            </a:r>
            <a:r>
              <a:rPr lang="en-GB" b="0" noProof="0" dirty="0"/>
              <a:t> &amp; </a:t>
            </a:r>
            <a:r>
              <a:rPr lang="sl-SI" b="0" noProof="0" dirty="0"/>
              <a:t>Letni program statističnih raziskovanj</a:t>
            </a:r>
            <a:endParaRPr lang="en-GB" b="0" noProof="0" dirty="0"/>
          </a:p>
          <a:p>
            <a:r>
              <a:rPr lang="sl-SI" noProof="0" dirty="0"/>
              <a:t>Letno izvedenih </a:t>
            </a:r>
            <a:r>
              <a:rPr lang="en-GB" noProof="0" dirty="0"/>
              <a:t>9 – 12 </a:t>
            </a:r>
            <a:r>
              <a:rPr lang="sl-SI" b="0" noProof="0" dirty="0"/>
              <a:t>raziskovanj oseb in gospodinjstev</a:t>
            </a:r>
            <a:endParaRPr lang="en-GB" b="0" noProof="0" dirty="0"/>
          </a:p>
          <a:p>
            <a:r>
              <a:rPr lang="sl-SI" b="0" noProof="0" dirty="0"/>
              <a:t>Okrog </a:t>
            </a:r>
            <a:r>
              <a:rPr lang="en-GB" b="0" dirty="0"/>
              <a:t>14</a:t>
            </a:r>
            <a:r>
              <a:rPr lang="en-GB" b="0" noProof="0" dirty="0"/>
              <a:t>0.000 </a:t>
            </a:r>
            <a:r>
              <a:rPr lang="sl-SI" b="0" noProof="0" dirty="0"/>
              <a:t>izbranih enot na leto</a:t>
            </a:r>
            <a:r>
              <a:rPr lang="en-GB" b="0" noProof="0" dirty="0"/>
              <a:t> </a:t>
            </a:r>
            <a:r>
              <a:rPr lang="en-GB" b="0" noProof="0" dirty="0">
                <a:sym typeface="Wingdings 3" panose="05040102010807070707" pitchFamily="18" charset="2"/>
              </a:rPr>
              <a:t></a:t>
            </a:r>
            <a:r>
              <a:rPr lang="en-GB" b="0" noProof="0" dirty="0"/>
              <a:t> </a:t>
            </a:r>
            <a:r>
              <a:rPr lang="en-GB" noProof="0" dirty="0"/>
              <a:t>65.000 </a:t>
            </a:r>
            <a:r>
              <a:rPr lang="sl-SI" noProof="0" dirty="0"/>
              <a:t>odgovorov</a:t>
            </a:r>
            <a:endParaRPr lang="en-GB" noProof="0" dirty="0"/>
          </a:p>
          <a:p>
            <a:r>
              <a:rPr lang="sl-SI" b="0" dirty="0"/>
              <a:t>Podatki se zbirajo s pomočjo zunanjih sodelavcev </a:t>
            </a:r>
            <a:r>
              <a:rPr lang="en-GB" b="0" dirty="0"/>
              <a:t>(</a:t>
            </a:r>
            <a:r>
              <a:rPr lang="sl-SI" b="0" dirty="0"/>
              <a:t>anketarji</a:t>
            </a:r>
            <a:r>
              <a:rPr lang="en-GB" b="0" dirty="0"/>
              <a:t> </a:t>
            </a:r>
            <a:r>
              <a:rPr lang="sl-SI" b="0" dirty="0"/>
              <a:t>ali podjetja, ki izvajajo anketiranje</a:t>
            </a:r>
            <a:r>
              <a:rPr lang="en-GB" b="0" dirty="0"/>
              <a:t>)</a:t>
            </a:r>
            <a:endParaRPr lang="en-GB" b="0" noProof="0" dirty="0"/>
          </a:p>
          <a:p>
            <a:r>
              <a:rPr lang="sl-SI" dirty="0"/>
              <a:t>Uporaba več načinov zbiranja –</a:t>
            </a:r>
            <a:r>
              <a:rPr lang="en-GB" b="0" dirty="0"/>
              <a:t> </a:t>
            </a:r>
            <a:r>
              <a:rPr lang="sl-SI" b="0" dirty="0"/>
              <a:t>kombiniranje </a:t>
            </a:r>
            <a:r>
              <a:rPr lang="en-GB" b="0" dirty="0"/>
              <a:t>CATI, CAWI, </a:t>
            </a:r>
            <a:r>
              <a:rPr lang="sl-SI" b="0" dirty="0"/>
              <a:t>in</a:t>
            </a:r>
            <a:r>
              <a:rPr lang="en-GB" b="0" dirty="0"/>
              <a:t> CAPI </a:t>
            </a:r>
            <a:r>
              <a:rPr lang="sl-SI" b="0" dirty="0"/>
              <a:t>načinov</a:t>
            </a:r>
            <a:endParaRPr lang="en-GB" b="0" dirty="0"/>
          </a:p>
          <a:p>
            <a:endParaRPr lang="en-GB" noProof="0" dirty="0"/>
          </a:p>
        </p:txBody>
      </p:sp>
      <p:graphicFrame>
        <p:nvGraphicFramePr>
          <p:cNvPr id="9" name="Označba mesta vsebine 8">
            <a:extLst>
              <a:ext uri="{FF2B5EF4-FFF2-40B4-BE49-F238E27FC236}">
                <a16:creationId xmlns:a16="http://schemas.microsoft.com/office/drawing/2014/main" id="{C888E949-D39A-159D-F94F-0B83A59FB2A7}"/>
              </a:ext>
            </a:extLst>
          </p:cNvPr>
          <p:cNvGraphicFramePr>
            <a:graphicFrameLocks noGrp="1"/>
          </p:cNvGraphicFramePr>
          <p:nvPr>
            <p:ph sz="quarter" idx="12"/>
            <p:extLst>
              <p:ext uri="{D42A27DB-BD31-4B8C-83A1-F6EECF244321}">
                <p14:modId xmlns:p14="http://schemas.microsoft.com/office/powerpoint/2010/main" val="1003908353"/>
              </p:ext>
            </p:extLst>
          </p:nvPr>
        </p:nvGraphicFramePr>
        <p:xfrm>
          <a:off x="4877569" y="1395983"/>
          <a:ext cx="3798887" cy="32400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683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2EAD7-B978-BD3D-9478-FBCC0A7F8408}"/>
              </a:ext>
            </a:extLst>
          </p:cNvPr>
          <p:cNvSpPr>
            <a:spLocks noGrp="1"/>
          </p:cNvSpPr>
          <p:nvPr>
            <p:ph type="title"/>
          </p:nvPr>
        </p:nvSpPr>
        <p:spPr>
          <a:xfrm>
            <a:off x="457200" y="411510"/>
            <a:ext cx="8229600" cy="756084"/>
          </a:xfrm>
        </p:spPr>
        <p:txBody>
          <a:bodyPr>
            <a:normAutofit/>
          </a:bodyPr>
          <a:lstStyle/>
          <a:p>
            <a:r>
              <a:rPr lang="sl-SI" sz="2800" noProof="0" dirty="0"/>
              <a:t>Izzivi pri zbiranju podatkov</a:t>
            </a:r>
            <a:endParaRPr lang="en-GB" sz="2800" noProof="0" dirty="0"/>
          </a:p>
        </p:txBody>
      </p:sp>
      <p:graphicFrame>
        <p:nvGraphicFramePr>
          <p:cNvPr id="4" name="Content Placeholder 3">
            <a:extLst>
              <a:ext uri="{FF2B5EF4-FFF2-40B4-BE49-F238E27FC236}">
                <a16:creationId xmlns:a16="http://schemas.microsoft.com/office/drawing/2014/main" id="{12D9A787-DB28-1BDB-F730-5CFE2FC4660C}"/>
              </a:ext>
            </a:extLst>
          </p:cNvPr>
          <p:cNvGraphicFramePr>
            <a:graphicFrameLocks noGrp="1"/>
          </p:cNvGraphicFramePr>
          <p:nvPr>
            <p:ph sz="quarter" idx="11"/>
            <p:extLst>
              <p:ext uri="{D42A27DB-BD31-4B8C-83A1-F6EECF244321}">
                <p14:modId xmlns:p14="http://schemas.microsoft.com/office/powerpoint/2010/main" val="1911462271"/>
              </p:ext>
            </p:extLst>
          </p:nvPr>
        </p:nvGraphicFramePr>
        <p:xfrm>
          <a:off x="628650" y="1419225"/>
          <a:ext cx="7886700" cy="316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6760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a:extLst>
              <a:ext uri="{FF2B5EF4-FFF2-40B4-BE49-F238E27FC236}">
                <a16:creationId xmlns:a16="http://schemas.microsoft.com/office/drawing/2014/main" id="{E379B9A4-561E-9AA2-BE30-840C10CA03EB}"/>
              </a:ext>
            </a:extLst>
          </p:cNvPr>
          <p:cNvSpPr>
            <a:spLocks noGrp="1"/>
          </p:cNvSpPr>
          <p:nvPr>
            <p:ph type="title"/>
          </p:nvPr>
        </p:nvSpPr>
        <p:spPr>
          <a:xfrm>
            <a:off x="628650" y="411511"/>
            <a:ext cx="7831782" cy="648072"/>
          </a:xfrm>
        </p:spPr>
        <p:txBody>
          <a:bodyPr>
            <a:normAutofit/>
          </a:bodyPr>
          <a:lstStyle/>
          <a:p>
            <a:r>
              <a:rPr lang="sl-SI" sz="2800" dirty="0"/>
              <a:t>Projekt profiliranja in </a:t>
            </a:r>
            <a:r>
              <a:rPr lang="sl-SI" sz="2800" dirty="0" err="1"/>
              <a:t>segmentiranja</a:t>
            </a:r>
            <a:r>
              <a:rPr lang="sl-SI" sz="2800" dirty="0"/>
              <a:t> anketirancev</a:t>
            </a:r>
            <a:endParaRPr lang="sl-SI" b="0" i="1" dirty="0">
              <a:solidFill>
                <a:schemeClr val="accent1"/>
              </a:solidFill>
            </a:endParaRPr>
          </a:p>
        </p:txBody>
      </p:sp>
      <p:graphicFrame>
        <p:nvGraphicFramePr>
          <p:cNvPr id="16" name="Označba mesta vsebine 15">
            <a:extLst>
              <a:ext uri="{FF2B5EF4-FFF2-40B4-BE49-F238E27FC236}">
                <a16:creationId xmlns:a16="http://schemas.microsoft.com/office/drawing/2014/main" id="{9D59BB90-E76D-FD33-15D6-DC9022C38F4A}"/>
              </a:ext>
            </a:extLst>
          </p:cNvPr>
          <p:cNvGraphicFramePr>
            <a:graphicFrameLocks noGrp="1"/>
          </p:cNvGraphicFramePr>
          <p:nvPr>
            <p:ph sz="quarter" idx="11"/>
            <p:extLst>
              <p:ext uri="{D42A27DB-BD31-4B8C-83A1-F6EECF244321}">
                <p14:modId xmlns:p14="http://schemas.microsoft.com/office/powerpoint/2010/main" val="3629231267"/>
              </p:ext>
            </p:extLst>
          </p:nvPr>
        </p:nvGraphicFramePr>
        <p:xfrm>
          <a:off x="628650" y="1268414"/>
          <a:ext cx="7903790" cy="367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774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BCBFC3E-503A-E7B4-1CFB-D8F8E0FB234C}"/>
              </a:ext>
            </a:extLst>
          </p:cNvPr>
          <p:cNvSpPr>
            <a:spLocks noGrp="1"/>
          </p:cNvSpPr>
          <p:nvPr>
            <p:ph type="title"/>
          </p:nvPr>
        </p:nvSpPr>
        <p:spPr>
          <a:xfrm>
            <a:off x="457200" y="411510"/>
            <a:ext cx="8229600" cy="720080"/>
          </a:xfrm>
        </p:spPr>
        <p:txBody>
          <a:bodyPr>
            <a:normAutofit fontScale="90000"/>
          </a:bodyPr>
          <a:lstStyle/>
          <a:p>
            <a:r>
              <a:rPr lang="sl-SI" sz="3100" noProof="0" dirty="0"/>
              <a:t>Rezultati projekta profiliranja</a:t>
            </a:r>
            <a:br>
              <a:rPr lang="sl-SI" noProof="0" dirty="0"/>
            </a:br>
            <a:r>
              <a:rPr lang="sl-SI" sz="1800" b="0" i="1" dirty="0">
                <a:solidFill>
                  <a:schemeClr val="accent1"/>
                </a:solidFill>
              </a:rPr>
              <a:t>Skupine (ne)sodelujočih </a:t>
            </a:r>
            <a:r>
              <a:rPr lang="en-US" sz="1800" b="0" i="1" dirty="0">
                <a:solidFill>
                  <a:schemeClr val="accent1"/>
                </a:solidFill>
              </a:rPr>
              <a:t>&amp; </a:t>
            </a:r>
            <a:r>
              <a:rPr lang="sl-SI" sz="1800" i="1" dirty="0">
                <a:solidFill>
                  <a:schemeClr val="accent1"/>
                </a:solidFill>
              </a:rPr>
              <a:t>glavne značilnosti</a:t>
            </a:r>
            <a:endParaRPr lang="en-GB" b="0" i="1" noProof="0" dirty="0">
              <a:solidFill>
                <a:schemeClr val="accent1"/>
              </a:solidFill>
            </a:endParaRPr>
          </a:p>
        </p:txBody>
      </p:sp>
      <p:sp>
        <p:nvSpPr>
          <p:cNvPr id="5" name="Označba mesta vsebine 4">
            <a:extLst>
              <a:ext uri="{FF2B5EF4-FFF2-40B4-BE49-F238E27FC236}">
                <a16:creationId xmlns:a16="http://schemas.microsoft.com/office/drawing/2014/main" id="{48E81814-3365-E476-D92E-C720D95CDB7C}"/>
              </a:ext>
            </a:extLst>
          </p:cNvPr>
          <p:cNvSpPr>
            <a:spLocks noGrp="1"/>
          </p:cNvSpPr>
          <p:nvPr>
            <p:ph sz="quarter" idx="11"/>
          </p:nvPr>
        </p:nvSpPr>
        <p:spPr/>
        <p:txBody>
          <a:bodyPr/>
          <a:lstStyle/>
          <a:p>
            <a:endParaRPr lang="sl-SI"/>
          </a:p>
        </p:txBody>
      </p:sp>
      <p:pic>
        <p:nvPicPr>
          <p:cNvPr id="7" name="Slika 6">
            <a:extLst>
              <a:ext uri="{FF2B5EF4-FFF2-40B4-BE49-F238E27FC236}">
                <a16:creationId xmlns:a16="http://schemas.microsoft.com/office/drawing/2014/main" id="{AC8239B5-913E-7472-6B03-12ADAE5D5AC4}"/>
              </a:ext>
            </a:extLst>
          </p:cNvPr>
          <p:cNvPicPr>
            <a:picLocks noChangeAspect="1"/>
          </p:cNvPicPr>
          <p:nvPr/>
        </p:nvPicPr>
        <p:blipFill>
          <a:blip r:embed="rId3"/>
          <a:stretch>
            <a:fillRect/>
          </a:stretch>
        </p:blipFill>
        <p:spPr>
          <a:xfrm>
            <a:off x="457200" y="1203598"/>
            <a:ext cx="8147248" cy="3816424"/>
          </a:xfrm>
          <a:prstGeom prst="rect">
            <a:avLst/>
          </a:prstGeom>
        </p:spPr>
      </p:pic>
      <p:sp>
        <p:nvSpPr>
          <p:cNvPr id="3" name="Pravokotnik: zaokroženi vogali 2">
            <a:extLst>
              <a:ext uri="{FF2B5EF4-FFF2-40B4-BE49-F238E27FC236}">
                <a16:creationId xmlns:a16="http://schemas.microsoft.com/office/drawing/2014/main" id="{1B3DE283-5260-D494-7CE7-434FD25E6E24}"/>
              </a:ext>
            </a:extLst>
          </p:cNvPr>
          <p:cNvSpPr/>
          <p:nvPr/>
        </p:nvSpPr>
        <p:spPr>
          <a:xfrm rot="670002">
            <a:off x="6484431" y="3456402"/>
            <a:ext cx="2145818" cy="1368793"/>
          </a:xfrm>
          <a:prstGeom prst="roundRect">
            <a:avLst/>
          </a:prstGeom>
          <a:solidFill>
            <a:srgbClr val="0070C0"/>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600"/>
              <a:t>Vedenjsko</a:t>
            </a:r>
            <a:r>
              <a:rPr lang="en-US" sz="1600"/>
              <a:t> </a:t>
            </a:r>
            <a:r>
              <a:rPr lang="sl-SI" sz="1600"/>
              <a:t>&amp;</a:t>
            </a:r>
            <a:r>
              <a:rPr lang="en-US" sz="1600"/>
              <a:t> demogra</a:t>
            </a:r>
            <a:r>
              <a:rPr lang="sl-SI" sz="1600"/>
              <a:t>fsko</a:t>
            </a:r>
            <a:r>
              <a:rPr lang="en-US" sz="1600"/>
              <a:t> segment</a:t>
            </a:r>
            <a:r>
              <a:rPr lang="sl-SI" sz="1600"/>
              <a:t>iranje</a:t>
            </a:r>
            <a:endParaRPr lang="en-US" sz="1600" dirty="0"/>
          </a:p>
        </p:txBody>
      </p:sp>
    </p:spTree>
    <p:extLst>
      <p:ext uri="{BB962C8B-B14F-4D97-AF65-F5344CB8AC3E}">
        <p14:creationId xmlns:p14="http://schemas.microsoft.com/office/powerpoint/2010/main" val="136175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087AE8C-0F0F-29E9-5DF6-9B0088B16BCF}"/>
              </a:ext>
            </a:extLst>
          </p:cNvPr>
          <p:cNvSpPr>
            <a:spLocks noGrp="1"/>
          </p:cNvSpPr>
          <p:nvPr>
            <p:ph type="title"/>
          </p:nvPr>
        </p:nvSpPr>
        <p:spPr>
          <a:xfrm>
            <a:off x="457200" y="411510"/>
            <a:ext cx="8229600" cy="648072"/>
          </a:xfrm>
        </p:spPr>
        <p:txBody>
          <a:bodyPr>
            <a:normAutofit/>
          </a:bodyPr>
          <a:lstStyle/>
          <a:p>
            <a:r>
              <a:rPr lang="sl-SI" sz="2800" dirty="0"/>
              <a:t>Prilagajanje pristopa v praksi</a:t>
            </a:r>
          </a:p>
        </p:txBody>
      </p:sp>
      <p:graphicFrame>
        <p:nvGraphicFramePr>
          <p:cNvPr id="8" name="Diagram 7">
            <a:extLst>
              <a:ext uri="{FF2B5EF4-FFF2-40B4-BE49-F238E27FC236}">
                <a16:creationId xmlns:a16="http://schemas.microsoft.com/office/drawing/2014/main" id="{CA1FE6FE-41C0-710C-2E05-361A72245EE3}"/>
              </a:ext>
            </a:extLst>
          </p:cNvPr>
          <p:cNvGraphicFramePr/>
          <p:nvPr>
            <p:extLst>
              <p:ext uri="{D42A27DB-BD31-4B8C-83A1-F6EECF244321}">
                <p14:modId xmlns:p14="http://schemas.microsoft.com/office/powerpoint/2010/main" val="3272896525"/>
              </p:ext>
            </p:extLst>
          </p:nvPr>
        </p:nvGraphicFramePr>
        <p:xfrm>
          <a:off x="657528" y="1131590"/>
          <a:ext cx="7886700" cy="3823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7700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36549B4-E252-C9E1-50D6-733CD40EE13D}"/>
              </a:ext>
            </a:extLst>
          </p:cNvPr>
          <p:cNvSpPr>
            <a:spLocks noGrp="1"/>
          </p:cNvSpPr>
          <p:nvPr>
            <p:ph type="title"/>
          </p:nvPr>
        </p:nvSpPr>
        <p:spPr>
          <a:xfrm>
            <a:off x="628650" y="411510"/>
            <a:ext cx="7886700" cy="576064"/>
          </a:xfrm>
        </p:spPr>
        <p:txBody>
          <a:bodyPr>
            <a:normAutofit/>
          </a:bodyPr>
          <a:lstStyle/>
          <a:p>
            <a:r>
              <a:rPr lang="sl-SI" sz="2800" dirty="0"/>
              <a:t>Spremembe v obvestilnem pismu</a:t>
            </a:r>
          </a:p>
        </p:txBody>
      </p:sp>
      <p:pic>
        <p:nvPicPr>
          <p:cNvPr id="4" name="Picture 3">
            <a:extLst>
              <a:ext uri="{FF2B5EF4-FFF2-40B4-BE49-F238E27FC236}">
                <a16:creationId xmlns:a16="http://schemas.microsoft.com/office/drawing/2014/main" id="{57B106A8-05E2-175A-164E-8A9D5A0BC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189836"/>
            <a:ext cx="2880320" cy="3830186"/>
          </a:xfrm>
          <a:prstGeom prst="rect">
            <a:avLst/>
          </a:prstGeom>
        </p:spPr>
      </p:pic>
      <p:pic>
        <p:nvPicPr>
          <p:cNvPr id="5" name="Picture 1">
            <a:extLst>
              <a:ext uri="{FF2B5EF4-FFF2-40B4-BE49-F238E27FC236}">
                <a16:creationId xmlns:a16="http://schemas.microsoft.com/office/drawing/2014/main" id="{4BCDD246-0A54-7BE1-0D93-CA4093487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190677"/>
            <a:ext cx="2880320" cy="3809022"/>
          </a:xfrm>
          <a:prstGeom prst="rect">
            <a:avLst/>
          </a:prstGeom>
        </p:spPr>
      </p:pic>
      <p:sp>
        <p:nvSpPr>
          <p:cNvPr id="7" name="Pravokotnik: zaokroženi vogali 6">
            <a:extLst>
              <a:ext uri="{FF2B5EF4-FFF2-40B4-BE49-F238E27FC236}">
                <a16:creationId xmlns:a16="http://schemas.microsoft.com/office/drawing/2014/main" id="{1B497507-0566-1878-FDB8-80EEC1E7B8ED}"/>
              </a:ext>
            </a:extLst>
          </p:cNvPr>
          <p:cNvSpPr/>
          <p:nvPr/>
        </p:nvSpPr>
        <p:spPr>
          <a:xfrm>
            <a:off x="7380312" y="1923678"/>
            <a:ext cx="986408" cy="576064"/>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dirty="0">
                <a:solidFill>
                  <a:schemeClr val="bg1"/>
                </a:solidFill>
              </a:rPr>
              <a:t>Potem</a:t>
            </a:r>
          </a:p>
        </p:txBody>
      </p:sp>
      <p:sp>
        <p:nvSpPr>
          <p:cNvPr id="9" name="Pravokotnik: zaokroženi vogali 8">
            <a:extLst>
              <a:ext uri="{FF2B5EF4-FFF2-40B4-BE49-F238E27FC236}">
                <a16:creationId xmlns:a16="http://schemas.microsoft.com/office/drawing/2014/main" id="{6CE7C2EF-84AC-4FF4-9D18-07A9F76C0F8C}"/>
              </a:ext>
            </a:extLst>
          </p:cNvPr>
          <p:cNvSpPr/>
          <p:nvPr/>
        </p:nvSpPr>
        <p:spPr>
          <a:xfrm>
            <a:off x="493961" y="1923678"/>
            <a:ext cx="986408" cy="576064"/>
          </a:xfrm>
          <a:prstGeom prst="round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dirty="0">
                <a:solidFill>
                  <a:schemeClr val="bg1"/>
                </a:solidFill>
              </a:rPr>
              <a:t>Prej</a:t>
            </a:r>
          </a:p>
        </p:txBody>
      </p:sp>
    </p:spTree>
    <p:extLst>
      <p:ext uri="{BB962C8B-B14F-4D97-AF65-F5344CB8AC3E}">
        <p14:creationId xmlns:p14="http://schemas.microsoft.com/office/powerpoint/2010/main" val="146200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16D441F-C2B2-553F-73C1-3D55E6C89BDD}"/>
              </a:ext>
            </a:extLst>
          </p:cNvPr>
          <p:cNvSpPr>
            <a:spLocks noGrp="1"/>
          </p:cNvSpPr>
          <p:nvPr>
            <p:ph type="title"/>
          </p:nvPr>
        </p:nvSpPr>
        <p:spPr>
          <a:xfrm>
            <a:off x="628650" y="411113"/>
            <a:ext cx="7886700" cy="803474"/>
          </a:xfrm>
        </p:spPr>
        <p:txBody>
          <a:bodyPr/>
          <a:lstStyle/>
          <a:p>
            <a:r>
              <a:rPr lang="sl-SI" dirty="0"/>
              <a:t>Spremembe pri IKT-GOSP 2025</a:t>
            </a:r>
            <a:br>
              <a:rPr lang="sl-SI" noProof="0" dirty="0"/>
            </a:br>
            <a:r>
              <a:rPr lang="sl-SI" sz="1800" b="0" i="1" dirty="0">
                <a:solidFill>
                  <a:schemeClr val="accent1"/>
                </a:solidFill>
              </a:rPr>
              <a:t>Strateška vključitev starostne skupine 7</a:t>
            </a:r>
            <a:r>
              <a:rPr lang="sl-SI" sz="1800" i="1" dirty="0">
                <a:solidFill>
                  <a:schemeClr val="accent1"/>
                </a:solidFill>
              </a:rPr>
              <a:t>5</a:t>
            </a:r>
            <a:r>
              <a:rPr lang="sl-SI" sz="1800" b="0" i="1" dirty="0">
                <a:solidFill>
                  <a:schemeClr val="accent1"/>
                </a:solidFill>
              </a:rPr>
              <a:t>-89 let</a:t>
            </a:r>
            <a:endParaRPr lang="en-GB" sz="1800" b="0" i="1" dirty="0">
              <a:solidFill>
                <a:schemeClr val="accent1"/>
              </a:solidFill>
            </a:endParaRPr>
          </a:p>
        </p:txBody>
      </p:sp>
      <p:sp>
        <p:nvSpPr>
          <p:cNvPr id="5" name="Tijdelijke aanduiding voor inhoud 4">
            <a:extLst>
              <a:ext uri="{FF2B5EF4-FFF2-40B4-BE49-F238E27FC236}">
                <a16:creationId xmlns:a16="http://schemas.microsoft.com/office/drawing/2014/main" id="{74C27719-5573-823E-4C94-488B464C78B9}"/>
              </a:ext>
            </a:extLst>
          </p:cNvPr>
          <p:cNvSpPr>
            <a:spLocks noGrp="1"/>
          </p:cNvSpPr>
          <p:nvPr>
            <p:ph sz="quarter" idx="11"/>
          </p:nvPr>
        </p:nvSpPr>
        <p:spPr>
          <a:xfrm>
            <a:off x="628650" y="1347614"/>
            <a:ext cx="3943350" cy="3384773"/>
          </a:xfrm>
        </p:spPr>
        <p:txBody>
          <a:bodyPr/>
          <a:lstStyle/>
          <a:p>
            <a:pPr marL="0" indent="0">
              <a:buNone/>
            </a:pPr>
            <a:r>
              <a:rPr lang="sl-SI" dirty="0">
                <a:solidFill>
                  <a:schemeClr val="bg2"/>
                </a:solidFill>
                <a:sym typeface="Wingdings 2" panose="05020102010507070707" pitchFamily="18" charset="2"/>
              </a:rPr>
              <a:t>Namen raziskovanja </a:t>
            </a:r>
            <a:r>
              <a:rPr lang="sl-SI" dirty="0">
                <a:solidFill>
                  <a:schemeClr val="bg2"/>
                </a:solidFill>
                <a:sym typeface="Wingdings" panose="05000000000000000000" pitchFamily="2" charset="2"/>
              </a:rPr>
              <a:t></a:t>
            </a:r>
            <a:endParaRPr lang="sl-SI" dirty="0">
              <a:solidFill>
                <a:schemeClr val="bg2"/>
              </a:solidFill>
              <a:sym typeface="Wingdings 2" panose="05020102010507070707" pitchFamily="18" charset="2"/>
            </a:endParaRPr>
          </a:p>
          <a:p>
            <a:pPr marL="541338" indent="0">
              <a:buNone/>
            </a:pPr>
            <a:r>
              <a:rPr lang="sl-SI" sz="1400" dirty="0">
                <a:sym typeface="Wingdings 2" panose="05020102010507070707" pitchFamily="18" charset="2"/>
              </a:rPr>
              <a:t>merjenje digitalnih veščin, uporabe interneta v gospodinjstvih, razvoj digitalne družbe v Sloveniji</a:t>
            </a:r>
          </a:p>
          <a:p>
            <a:pPr marL="0" indent="0">
              <a:buNone/>
            </a:pPr>
            <a:endParaRPr lang="sl-SI" dirty="0"/>
          </a:p>
          <a:p>
            <a:pPr marL="0" indent="0">
              <a:buNone/>
            </a:pPr>
            <a:r>
              <a:rPr lang="sl-SI" dirty="0">
                <a:solidFill>
                  <a:schemeClr val="bg2"/>
                </a:solidFill>
              </a:rPr>
              <a:t>Sprememba - razširitev zajema:</a:t>
            </a:r>
            <a:endParaRPr lang="en-US" dirty="0">
              <a:solidFill>
                <a:schemeClr val="bg2"/>
              </a:solidFill>
            </a:endParaRPr>
          </a:p>
          <a:p>
            <a:pPr marL="446088" indent="0">
              <a:buNone/>
            </a:pPr>
            <a:r>
              <a:rPr lang="sl-SI" sz="1400" dirty="0"/>
              <a:t>Nova starostna skupina 75-89 let </a:t>
            </a:r>
            <a:r>
              <a:rPr lang="sl-SI" sz="1400" dirty="0">
                <a:sym typeface="Wingdings" panose="05000000000000000000" pitchFamily="2" charset="2"/>
              </a:rPr>
              <a:t></a:t>
            </a:r>
            <a:endParaRPr lang="en-US" sz="1400" b="0" dirty="0"/>
          </a:p>
          <a:p>
            <a:pPr marL="446088" indent="0">
              <a:buNone/>
            </a:pPr>
            <a:r>
              <a:rPr lang="sl-SI" sz="1400" dirty="0"/>
              <a:t>povečanje vzorca za 500 oseb</a:t>
            </a:r>
            <a:r>
              <a:rPr lang="en-US" sz="1400" b="0" dirty="0"/>
              <a:t> </a:t>
            </a:r>
            <a:r>
              <a:rPr lang="sl-SI" sz="1400" b="0" dirty="0"/>
              <a:t>(na skupaj 5.000 oseb</a:t>
            </a:r>
            <a:r>
              <a:rPr lang="en-US" sz="1400" b="0" dirty="0"/>
              <a:t>)</a:t>
            </a:r>
          </a:p>
          <a:p>
            <a:endParaRPr lang="en-GB" noProof="0" dirty="0"/>
          </a:p>
        </p:txBody>
      </p:sp>
      <p:sp>
        <p:nvSpPr>
          <p:cNvPr id="2" name="Pravokotnik: zaokroženi vogali 1">
            <a:extLst>
              <a:ext uri="{FF2B5EF4-FFF2-40B4-BE49-F238E27FC236}">
                <a16:creationId xmlns:a16="http://schemas.microsoft.com/office/drawing/2014/main" id="{8EAFA189-E3F1-751C-8175-513254F1A9F4}"/>
              </a:ext>
            </a:extLst>
          </p:cNvPr>
          <p:cNvSpPr/>
          <p:nvPr/>
        </p:nvSpPr>
        <p:spPr>
          <a:xfrm>
            <a:off x="467542" y="3795886"/>
            <a:ext cx="3943349" cy="1152128"/>
          </a:xfrm>
          <a:prstGeom prst="round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sl-SI" sz="1400" i="1" dirty="0"/>
              <a:t>    „Velika bojazen</a:t>
            </a:r>
            <a:r>
              <a:rPr lang="en-US" sz="1400" i="1" dirty="0"/>
              <a:t>, da bi </a:t>
            </a:r>
            <a:r>
              <a:rPr lang="en-US" sz="1400" i="1" dirty="0" err="1"/>
              <a:t>lahko</a:t>
            </a:r>
            <a:r>
              <a:rPr lang="sl-SI" sz="1400" i="1" dirty="0"/>
              <a:t> </a:t>
            </a:r>
            <a:r>
              <a:rPr lang="en-US" sz="1400" i="1" dirty="0" err="1"/>
              <a:t>kompleksnost</a:t>
            </a:r>
            <a:r>
              <a:rPr lang="en-US" sz="1400" i="1" dirty="0"/>
              <a:t> </a:t>
            </a:r>
            <a:r>
              <a:rPr lang="en-US" sz="1400" i="1" dirty="0" err="1"/>
              <a:t>vsebine</a:t>
            </a:r>
            <a:r>
              <a:rPr lang="sl-SI" sz="1400" i="1" dirty="0"/>
              <a:t> </a:t>
            </a:r>
            <a:r>
              <a:rPr lang="sl-SI" sz="1400" i="1" dirty="0" err="1"/>
              <a:t>raziskovnja</a:t>
            </a:r>
            <a:r>
              <a:rPr lang="en-US" sz="1400" i="1" dirty="0"/>
              <a:t> in </a:t>
            </a:r>
            <a:r>
              <a:rPr lang="en-US" sz="1400" i="1" dirty="0" err="1"/>
              <a:t>tehničn</a:t>
            </a:r>
            <a:r>
              <a:rPr lang="sl-SI" sz="1400" i="1" dirty="0"/>
              <a:t>i pojmi</a:t>
            </a:r>
            <a:r>
              <a:rPr lang="en-US" sz="1400" i="1" dirty="0"/>
              <a:t> </a:t>
            </a:r>
            <a:r>
              <a:rPr lang="en-US" sz="1400" i="1" dirty="0" err="1"/>
              <a:t>povzročil</a:t>
            </a:r>
            <a:r>
              <a:rPr lang="sl-SI" sz="1400" i="1" dirty="0"/>
              <a:t>i</a:t>
            </a:r>
            <a:r>
              <a:rPr lang="en-US" sz="1400" i="1" dirty="0"/>
              <a:t> </a:t>
            </a:r>
            <a:r>
              <a:rPr lang="en-US" sz="1400" i="1" dirty="0" err="1"/>
              <a:t>več</a:t>
            </a:r>
            <a:r>
              <a:rPr lang="en-US" sz="1400" i="1" dirty="0"/>
              <a:t> </a:t>
            </a:r>
            <a:r>
              <a:rPr lang="en-US" sz="1400" i="1" dirty="0" err="1"/>
              <a:t>zavrnitev</a:t>
            </a:r>
            <a:r>
              <a:rPr lang="en-US" sz="1400" i="1" dirty="0"/>
              <a:t> med </a:t>
            </a:r>
            <a:r>
              <a:rPr lang="en-US" sz="1400" i="1" dirty="0" err="1"/>
              <a:t>vključenimi</a:t>
            </a:r>
            <a:r>
              <a:rPr lang="en-US" sz="1400" i="1" dirty="0"/>
              <a:t> </a:t>
            </a:r>
            <a:r>
              <a:rPr lang="sl-SI" sz="1400" i="1" dirty="0"/>
              <a:t>iz nove </a:t>
            </a:r>
            <a:r>
              <a:rPr lang="en-US" sz="1400" i="1" dirty="0" err="1"/>
              <a:t>starostn</a:t>
            </a:r>
            <a:r>
              <a:rPr lang="sl-SI" sz="1400" i="1" dirty="0"/>
              <a:t>e</a:t>
            </a:r>
            <a:r>
              <a:rPr lang="en-US" sz="1400" i="1" dirty="0"/>
              <a:t> </a:t>
            </a:r>
            <a:r>
              <a:rPr lang="en-US" sz="1400" i="1" dirty="0" err="1"/>
              <a:t>skupin</a:t>
            </a:r>
            <a:r>
              <a:rPr lang="sl-SI" sz="1400" i="1" dirty="0"/>
              <a:t>e</a:t>
            </a:r>
            <a:r>
              <a:rPr lang="en-US" sz="1400" i="1" dirty="0"/>
              <a:t>.</a:t>
            </a:r>
            <a:r>
              <a:rPr lang="sl-SI" sz="1400" i="1" dirty="0"/>
              <a:t>“</a:t>
            </a:r>
            <a:endParaRPr lang="en-US" sz="1400" i="1" dirty="0"/>
          </a:p>
        </p:txBody>
      </p:sp>
      <p:sp>
        <p:nvSpPr>
          <p:cNvPr id="6" name="PoljeZBesedilom 5">
            <a:extLst>
              <a:ext uri="{FF2B5EF4-FFF2-40B4-BE49-F238E27FC236}">
                <a16:creationId xmlns:a16="http://schemas.microsoft.com/office/drawing/2014/main" id="{9C5C71E9-8CE0-8602-7FDD-CE961A61D33C}"/>
              </a:ext>
            </a:extLst>
          </p:cNvPr>
          <p:cNvSpPr txBox="1"/>
          <p:nvPr/>
        </p:nvSpPr>
        <p:spPr>
          <a:xfrm>
            <a:off x="4733107" y="1347614"/>
            <a:ext cx="3943349" cy="3477875"/>
          </a:xfrm>
          <a:prstGeom prst="rect">
            <a:avLst/>
          </a:prstGeom>
          <a:noFill/>
        </p:spPr>
        <p:txBody>
          <a:bodyPr wrap="square">
            <a:spAutoFit/>
          </a:bodyPr>
          <a:lstStyle/>
          <a:p>
            <a:pPr algn="ctr">
              <a:buNone/>
            </a:pPr>
            <a:r>
              <a:rPr lang="sl-SI" b="1" i="0" u="sng" dirty="0">
                <a:solidFill>
                  <a:schemeClr val="bg2"/>
                </a:solidFill>
                <a:effectLst/>
                <a:latin typeface="ui-sans-serif"/>
              </a:rPr>
              <a:t>Prilagoditve na mero raziskovanja</a:t>
            </a:r>
            <a:endParaRPr lang="sl-SI" sz="1600" b="1" i="0" dirty="0">
              <a:solidFill>
                <a:schemeClr val="bg2"/>
              </a:solidFill>
              <a:effectLst/>
              <a:latin typeface="ui-sans-serif"/>
            </a:endParaRPr>
          </a:p>
          <a:p>
            <a:pPr marL="446088" algn="l">
              <a:buNone/>
            </a:pPr>
            <a:endParaRPr lang="sl-SI" sz="1400" b="1" i="0" dirty="0">
              <a:solidFill>
                <a:srgbClr val="1E293B"/>
              </a:solidFill>
              <a:effectLst/>
            </a:endParaRPr>
          </a:p>
          <a:p>
            <a:pPr marL="446088" algn="l">
              <a:buNone/>
            </a:pPr>
            <a:r>
              <a:rPr lang="sl-SI" sz="1400" b="1" i="0" dirty="0">
                <a:solidFill>
                  <a:schemeClr val="bg2"/>
                </a:solidFill>
                <a:effectLst/>
              </a:rPr>
              <a:t>Prenova obvestilnega pisma</a:t>
            </a:r>
            <a:endParaRPr lang="en-US" sz="1400" b="1" i="0" dirty="0">
              <a:solidFill>
                <a:schemeClr val="bg2"/>
              </a:solidFill>
              <a:effectLst/>
            </a:endParaRPr>
          </a:p>
          <a:p>
            <a:pPr marL="446088" algn="l">
              <a:spcAft>
                <a:spcPts val="600"/>
              </a:spcAft>
              <a:buNone/>
            </a:pPr>
            <a:r>
              <a:rPr lang="sl-SI" sz="1400" b="0" i="0" dirty="0">
                <a:solidFill>
                  <a:schemeClr val="bg1"/>
                </a:solidFill>
                <a:effectLst/>
              </a:rPr>
              <a:t>Krajše besedilo, večja pisava in razmiki, poudarjeni deli besedila, </a:t>
            </a:r>
            <a:r>
              <a:rPr lang="sl-SI" sz="1400" dirty="0">
                <a:solidFill>
                  <a:schemeClr val="bg1"/>
                </a:solidFill>
              </a:rPr>
              <a:t>jasnost sporočila, </a:t>
            </a:r>
            <a:r>
              <a:rPr lang="sl-SI" sz="1400" b="0" i="0" dirty="0">
                <a:solidFill>
                  <a:schemeClr val="bg1"/>
                </a:solidFill>
                <a:effectLst/>
              </a:rPr>
              <a:t>grafični elementi…</a:t>
            </a:r>
            <a:endParaRPr lang="sl-SI" sz="1400" b="1" i="0" dirty="0">
              <a:solidFill>
                <a:schemeClr val="bg1"/>
              </a:solidFill>
              <a:effectLst/>
            </a:endParaRPr>
          </a:p>
          <a:p>
            <a:pPr marL="446088" algn="l">
              <a:spcBef>
                <a:spcPts val="600"/>
              </a:spcBef>
              <a:buNone/>
            </a:pPr>
            <a:r>
              <a:rPr lang="sl-SI" sz="1400" b="1" i="0" dirty="0">
                <a:solidFill>
                  <a:schemeClr val="bg2"/>
                </a:solidFill>
                <a:effectLst/>
              </a:rPr>
              <a:t>Razširitev načinov zbiranja</a:t>
            </a:r>
            <a:endParaRPr lang="en-US" sz="1400" b="1" i="0" dirty="0">
              <a:solidFill>
                <a:schemeClr val="bg2"/>
              </a:solidFill>
              <a:effectLst/>
            </a:endParaRPr>
          </a:p>
          <a:p>
            <a:pPr marL="446088" algn="l">
              <a:spcAft>
                <a:spcPts val="600"/>
              </a:spcAft>
              <a:buNone/>
            </a:pPr>
            <a:r>
              <a:rPr lang="sl-SI" sz="1400" b="0" i="0" dirty="0">
                <a:solidFill>
                  <a:schemeClr val="bg1"/>
                </a:solidFill>
                <a:effectLst/>
              </a:rPr>
              <a:t>Vpeljava CATI kot 3. načina zbiranja podatkov (poleg WEB in CAPI)</a:t>
            </a:r>
          </a:p>
          <a:p>
            <a:pPr marL="446088" algn="l">
              <a:spcBef>
                <a:spcPts val="600"/>
              </a:spcBef>
              <a:buNone/>
            </a:pPr>
            <a:r>
              <a:rPr lang="sl-SI" sz="1400" b="1" i="0" dirty="0">
                <a:solidFill>
                  <a:schemeClr val="bg2"/>
                </a:solidFill>
                <a:effectLst/>
              </a:rPr>
              <a:t>Posebna usposabljanja za anketarje</a:t>
            </a:r>
            <a:endParaRPr lang="en-US" sz="1400" b="1" i="0" dirty="0">
              <a:solidFill>
                <a:schemeClr val="bg2"/>
              </a:solidFill>
              <a:effectLst/>
            </a:endParaRPr>
          </a:p>
          <a:p>
            <a:pPr marL="446088" algn="l">
              <a:buNone/>
            </a:pPr>
            <a:r>
              <a:rPr lang="sl-SI" sz="1400" b="0" i="0" noProof="0" dirty="0">
                <a:solidFill>
                  <a:schemeClr val="bg1"/>
                </a:solidFill>
                <a:effectLst/>
              </a:rPr>
              <a:t>Poenostavljene razlage osnovnih IKT pojmov, </a:t>
            </a:r>
            <a:r>
              <a:rPr lang="en-GB" sz="1400" b="0" i="0" noProof="0" dirty="0">
                <a:solidFill>
                  <a:schemeClr val="bg1"/>
                </a:solidFill>
                <a:effectLst/>
              </a:rPr>
              <a:t>"10 </a:t>
            </a:r>
            <a:r>
              <a:rPr lang="sl-SI" sz="1400" b="0" i="0" noProof="0" dirty="0">
                <a:solidFill>
                  <a:schemeClr val="bg1"/>
                </a:solidFill>
                <a:effectLst/>
              </a:rPr>
              <a:t>zlatih pravil</a:t>
            </a:r>
            <a:r>
              <a:rPr lang="en-GB" sz="1400" b="0" i="0" noProof="0" dirty="0">
                <a:solidFill>
                  <a:schemeClr val="bg1"/>
                </a:solidFill>
                <a:effectLst/>
              </a:rPr>
              <a:t>" </a:t>
            </a:r>
            <a:r>
              <a:rPr lang="sl-SI" sz="1400" b="0" i="0" noProof="0" dirty="0">
                <a:solidFill>
                  <a:schemeClr val="bg1"/>
                </a:solidFill>
                <a:effectLst/>
              </a:rPr>
              <a:t>za anketiranje starejših oseb, dodatna usposabljanja anketarjev </a:t>
            </a:r>
            <a:endParaRPr lang="en-GB" sz="1400" b="0" i="0" noProof="0" dirty="0">
              <a:solidFill>
                <a:schemeClr val="bg1"/>
              </a:solidFill>
              <a:effectLst/>
            </a:endParaRPr>
          </a:p>
        </p:txBody>
      </p:sp>
      <p:pic>
        <p:nvPicPr>
          <p:cNvPr id="12" name="Grafika 11" descr="Open envelope with solid fill">
            <a:extLst>
              <a:ext uri="{FF2B5EF4-FFF2-40B4-BE49-F238E27FC236}">
                <a16:creationId xmlns:a16="http://schemas.microsoft.com/office/drawing/2014/main" id="{C7B84CDE-8BB9-2444-2B97-83C7895C5C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77035" y="2128713"/>
            <a:ext cx="371029" cy="371029"/>
          </a:xfrm>
          <a:prstGeom prst="rect">
            <a:avLst/>
          </a:prstGeom>
        </p:spPr>
      </p:pic>
      <p:pic>
        <p:nvPicPr>
          <p:cNvPr id="14" name="Grafika 13" descr="Call center with solid fill">
            <a:extLst>
              <a:ext uri="{FF2B5EF4-FFF2-40B4-BE49-F238E27FC236}">
                <a16:creationId xmlns:a16="http://schemas.microsoft.com/office/drawing/2014/main" id="{C411D422-2588-EC60-E159-FD3A68F01E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5448" y="2991222"/>
            <a:ext cx="444624" cy="444624"/>
          </a:xfrm>
          <a:prstGeom prst="rect">
            <a:avLst/>
          </a:prstGeom>
        </p:spPr>
      </p:pic>
      <p:pic>
        <p:nvPicPr>
          <p:cNvPr id="18" name="Grafika 17" descr="Classroom with solid fill">
            <a:extLst>
              <a:ext uri="{FF2B5EF4-FFF2-40B4-BE49-F238E27FC236}">
                <a16:creationId xmlns:a16="http://schemas.microsoft.com/office/drawing/2014/main" id="{F5EAA268-CA17-729D-9EF1-30DA69D6BA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16016" y="4011910"/>
            <a:ext cx="449138" cy="449138"/>
          </a:xfrm>
          <a:prstGeom prst="rect">
            <a:avLst/>
          </a:prstGeom>
        </p:spPr>
      </p:pic>
      <p:pic>
        <p:nvPicPr>
          <p:cNvPr id="20" name="Grafika 19" descr="Work from home Wi-Fi with solid fill">
            <a:extLst>
              <a:ext uri="{FF2B5EF4-FFF2-40B4-BE49-F238E27FC236}">
                <a16:creationId xmlns:a16="http://schemas.microsoft.com/office/drawing/2014/main" id="{6B5CE515-AA16-71B7-D2BC-F4869A975B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568" y="1779662"/>
            <a:ext cx="457200" cy="457200"/>
          </a:xfrm>
          <a:prstGeom prst="rect">
            <a:avLst/>
          </a:prstGeom>
        </p:spPr>
      </p:pic>
      <p:pic>
        <p:nvPicPr>
          <p:cNvPr id="22" name="Grafika 21" descr="Business Growth with solid fill">
            <a:extLst>
              <a:ext uri="{FF2B5EF4-FFF2-40B4-BE49-F238E27FC236}">
                <a16:creationId xmlns:a16="http://schemas.microsoft.com/office/drawing/2014/main" id="{E4E68544-9D0A-8EDF-DBE8-DC1270158F8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8416" y="3050654"/>
            <a:ext cx="457200" cy="457200"/>
          </a:xfrm>
          <a:prstGeom prst="rect">
            <a:avLst/>
          </a:prstGeom>
        </p:spPr>
      </p:pic>
      <p:pic>
        <p:nvPicPr>
          <p:cNvPr id="7" name="Grafika 6" descr="Warning with solid fill">
            <a:extLst>
              <a:ext uri="{FF2B5EF4-FFF2-40B4-BE49-F238E27FC236}">
                <a16:creationId xmlns:a16="http://schemas.microsoft.com/office/drawing/2014/main" id="{E6911F9F-9D37-DFAE-8C79-1310A83B1CC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39552" y="3867894"/>
            <a:ext cx="288032" cy="288032"/>
          </a:xfrm>
          <a:prstGeom prst="rect">
            <a:avLst/>
          </a:prstGeom>
        </p:spPr>
      </p:pic>
    </p:spTree>
    <p:extLst>
      <p:ext uri="{BB962C8B-B14F-4D97-AF65-F5344CB8AC3E}">
        <p14:creationId xmlns:p14="http://schemas.microsoft.com/office/powerpoint/2010/main" val="3754689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a:extLst>
              <a:ext uri="{FF2B5EF4-FFF2-40B4-BE49-F238E27FC236}">
                <a16:creationId xmlns:a16="http://schemas.microsoft.com/office/drawing/2014/main" id="{B3F0DA9D-F172-519E-D376-5599D5F93634}"/>
              </a:ext>
            </a:extLst>
          </p:cNvPr>
          <p:cNvSpPr>
            <a:spLocks noGrp="1"/>
          </p:cNvSpPr>
          <p:nvPr>
            <p:ph type="title"/>
          </p:nvPr>
        </p:nvSpPr>
        <p:spPr>
          <a:xfrm>
            <a:off x="457200" y="411510"/>
            <a:ext cx="8229600" cy="590660"/>
          </a:xfrm>
        </p:spPr>
        <p:txBody>
          <a:bodyPr>
            <a:normAutofit/>
          </a:bodyPr>
          <a:lstStyle/>
          <a:p>
            <a:r>
              <a:rPr lang="sl-SI" sz="2800" dirty="0"/>
              <a:t>Raziskovanje IKT-GOSP 2025</a:t>
            </a:r>
            <a:r>
              <a:rPr lang="en-US" sz="2800" dirty="0">
                <a:sym typeface="Poppins"/>
              </a:rPr>
              <a:t>:</a:t>
            </a:r>
            <a:r>
              <a:rPr lang="sl-SI" sz="2800" dirty="0">
                <a:sym typeface="Poppins"/>
              </a:rPr>
              <a:t> rezultati </a:t>
            </a:r>
            <a:endParaRPr lang="sl-SI" sz="2800" dirty="0"/>
          </a:p>
        </p:txBody>
      </p:sp>
      <p:graphicFrame>
        <p:nvGraphicFramePr>
          <p:cNvPr id="9" name="Označba mesta vsebine 8">
            <a:extLst>
              <a:ext uri="{FF2B5EF4-FFF2-40B4-BE49-F238E27FC236}">
                <a16:creationId xmlns:a16="http://schemas.microsoft.com/office/drawing/2014/main" id="{33A81080-61AC-5569-2078-6F1A29B31384}"/>
              </a:ext>
            </a:extLst>
          </p:cNvPr>
          <p:cNvGraphicFramePr>
            <a:graphicFrameLocks noGrp="1"/>
          </p:cNvGraphicFramePr>
          <p:nvPr>
            <p:ph sz="quarter" idx="11"/>
            <p:extLst>
              <p:ext uri="{D42A27DB-BD31-4B8C-83A1-F6EECF244321}">
                <p14:modId xmlns:p14="http://schemas.microsoft.com/office/powerpoint/2010/main" val="616255063"/>
              </p:ext>
            </p:extLst>
          </p:nvPr>
        </p:nvGraphicFramePr>
        <p:xfrm>
          <a:off x="556642" y="1275606"/>
          <a:ext cx="3943350" cy="35283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značba mesta vsebine 6">
            <a:extLst>
              <a:ext uri="{FF2B5EF4-FFF2-40B4-BE49-F238E27FC236}">
                <a16:creationId xmlns:a16="http://schemas.microsoft.com/office/drawing/2014/main" id="{F84207BC-A6B8-0280-D64B-DA22251272B8}"/>
              </a:ext>
            </a:extLst>
          </p:cNvPr>
          <p:cNvGraphicFramePr>
            <a:graphicFrameLocks noGrp="1"/>
          </p:cNvGraphicFramePr>
          <p:nvPr>
            <p:ph sz="quarter" idx="12"/>
            <p:extLst>
              <p:ext uri="{D42A27DB-BD31-4B8C-83A1-F6EECF244321}">
                <p14:modId xmlns:p14="http://schemas.microsoft.com/office/powerpoint/2010/main" val="1595069609"/>
              </p:ext>
            </p:extLst>
          </p:nvPr>
        </p:nvGraphicFramePr>
        <p:xfrm>
          <a:off x="4788024" y="987574"/>
          <a:ext cx="3727326" cy="3240088"/>
        </p:xfrm>
        <a:graphic>
          <a:graphicData uri="http://schemas.openxmlformats.org/drawingml/2006/chart">
            <c:chart xmlns:c="http://schemas.openxmlformats.org/drawingml/2006/chart" xmlns:r="http://schemas.openxmlformats.org/officeDocument/2006/relationships" r:id="rId4"/>
          </a:graphicData>
        </a:graphic>
      </p:graphicFrame>
      <p:sp>
        <p:nvSpPr>
          <p:cNvPr id="13" name="Pravokotnik: zaokroženi vogali 12">
            <a:extLst>
              <a:ext uri="{FF2B5EF4-FFF2-40B4-BE49-F238E27FC236}">
                <a16:creationId xmlns:a16="http://schemas.microsoft.com/office/drawing/2014/main" id="{D7003638-969B-CAE4-FB73-1F5FCBDE27EB}"/>
              </a:ext>
            </a:extLst>
          </p:cNvPr>
          <p:cNvSpPr/>
          <p:nvPr/>
        </p:nvSpPr>
        <p:spPr>
          <a:xfrm>
            <a:off x="4788022" y="3435846"/>
            <a:ext cx="1296146" cy="1223468"/>
          </a:xfrm>
          <a:prstGeom prst="round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dirty="0">
                <a:solidFill>
                  <a:schemeClr val="bg1"/>
                </a:solidFill>
              </a:rPr>
              <a:t>Prevladujoč način v </a:t>
            </a:r>
            <a:r>
              <a:rPr lang="sl-SI" sz="1200" dirty="0" err="1">
                <a:solidFill>
                  <a:schemeClr val="bg1"/>
                </a:solidFill>
              </a:rPr>
              <a:t>neurbanih</a:t>
            </a:r>
            <a:r>
              <a:rPr lang="sl-SI" sz="1200" dirty="0">
                <a:solidFill>
                  <a:schemeClr val="bg1"/>
                </a:solidFill>
              </a:rPr>
              <a:t> območjih (63 %)</a:t>
            </a:r>
          </a:p>
        </p:txBody>
      </p:sp>
      <p:sp>
        <p:nvSpPr>
          <p:cNvPr id="16" name="Pravokotnik: zaokroženi vogali 15">
            <a:extLst>
              <a:ext uri="{FF2B5EF4-FFF2-40B4-BE49-F238E27FC236}">
                <a16:creationId xmlns:a16="http://schemas.microsoft.com/office/drawing/2014/main" id="{41664545-C886-D8E0-2991-FF65D2478A1C}"/>
              </a:ext>
            </a:extLst>
          </p:cNvPr>
          <p:cNvSpPr/>
          <p:nvPr/>
        </p:nvSpPr>
        <p:spPr>
          <a:xfrm>
            <a:off x="7715810" y="3435845"/>
            <a:ext cx="1104662" cy="1223468"/>
          </a:xfrm>
          <a:prstGeom prst="round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dirty="0">
                <a:solidFill>
                  <a:schemeClr val="bg1"/>
                </a:solidFill>
              </a:rPr>
              <a:t>Ni razlik med starostnimi skupinami</a:t>
            </a:r>
            <a:r>
              <a:rPr lang="en-GB" sz="1200" dirty="0">
                <a:solidFill>
                  <a:schemeClr val="bg1"/>
                </a:solidFill>
              </a:rPr>
              <a:t>, </a:t>
            </a:r>
            <a:r>
              <a:rPr lang="sl-SI" sz="1200" dirty="0">
                <a:solidFill>
                  <a:schemeClr val="bg1"/>
                </a:solidFill>
              </a:rPr>
              <a:t>več žensk</a:t>
            </a:r>
          </a:p>
        </p:txBody>
      </p:sp>
      <p:cxnSp>
        <p:nvCxnSpPr>
          <p:cNvPr id="18" name="Raven povezovalnik 17">
            <a:extLst>
              <a:ext uri="{FF2B5EF4-FFF2-40B4-BE49-F238E27FC236}">
                <a16:creationId xmlns:a16="http://schemas.microsoft.com/office/drawing/2014/main" id="{72F391B8-D70A-D829-9605-ABECCA2FB1C9}"/>
              </a:ext>
            </a:extLst>
          </p:cNvPr>
          <p:cNvCxnSpPr/>
          <p:nvPr/>
        </p:nvCxnSpPr>
        <p:spPr>
          <a:xfrm>
            <a:off x="5364088" y="3219822"/>
            <a:ext cx="0" cy="2160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Pravokotnik: zaokroženi vogali 18">
            <a:extLst>
              <a:ext uri="{FF2B5EF4-FFF2-40B4-BE49-F238E27FC236}">
                <a16:creationId xmlns:a16="http://schemas.microsoft.com/office/drawing/2014/main" id="{72E32FC9-79F9-99A7-7541-F8A83A265552}"/>
              </a:ext>
            </a:extLst>
          </p:cNvPr>
          <p:cNvSpPr/>
          <p:nvPr/>
        </p:nvSpPr>
        <p:spPr>
          <a:xfrm>
            <a:off x="6341825" y="3451110"/>
            <a:ext cx="1254511" cy="1223468"/>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dirty="0">
                <a:solidFill>
                  <a:schemeClr val="bg1"/>
                </a:solidFill>
              </a:rPr>
              <a:t>Raje so  sodelovali prek </a:t>
            </a:r>
            <a:r>
              <a:rPr lang="en-GB" sz="1200" dirty="0">
                <a:solidFill>
                  <a:schemeClr val="bg1"/>
                </a:solidFill>
              </a:rPr>
              <a:t>PC</a:t>
            </a:r>
            <a:r>
              <a:rPr lang="sl-SI" sz="1200" dirty="0">
                <a:solidFill>
                  <a:schemeClr val="bg1"/>
                </a:solidFill>
              </a:rPr>
              <a:t> kot prek pametnega telefona</a:t>
            </a:r>
            <a:endParaRPr lang="en-GB" sz="1200" dirty="0">
              <a:solidFill>
                <a:schemeClr val="bg1"/>
              </a:solidFill>
            </a:endParaRPr>
          </a:p>
        </p:txBody>
      </p:sp>
      <p:cxnSp>
        <p:nvCxnSpPr>
          <p:cNvPr id="20" name="Raven povezovalnik 19">
            <a:extLst>
              <a:ext uri="{FF2B5EF4-FFF2-40B4-BE49-F238E27FC236}">
                <a16:creationId xmlns:a16="http://schemas.microsoft.com/office/drawing/2014/main" id="{04EBD778-4220-0BD7-3B58-E81C52A061F1}"/>
              </a:ext>
            </a:extLst>
          </p:cNvPr>
          <p:cNvCxnSpPr/>
          <p:nvPr/>
        </p:nvCxnSpPr>
        <p:spPr>
          <a:xfrm>
            <a:off x="7164288" y="3219822"/>
            <a:ext cx="0" cy="2160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 name="Raven povezovalnik 2">
            <a:extLst>
              <a:ext uri="{FF2B5EF4-FFF2-40B4-BE49-F238E27FC236}">
                <a16:creationId xmlns:a16="http://schemas.microsoft.com/office/drawing/2014/main" id="{8E34BF3E-605E-1EBE-8569-7ACADB2A4264}"/>
              </a:ext>
            </a:extLst>
          </p:cNvPr>
          <p:cNvCxnSpPr/>
          <p:nvPr/>
        </p:nvCxnSpPr>
        <p:spPr>
          <a:xfrm>
            <a:off x="8388424" y="3219822"/>
            <a:ext cx="0" cy="2160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852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6B3900A-15B3-E022-FB23-17D310052A71}"/>
              </a:ext>
            </a:extLst>
          </p:cNvPr>
          <p:cNvSpPr>
            <a:spLocks noGrp="1"/>
          </p:cNvSpPr>
          <p:nvPr>
            <p:ph type="title"/>
          </p:nvPr>
        </p:nvSpPr>
        <p:spPr>
          <a:xfrm>
            <a:off x="457200" y="411510"/>
            <a:ext cx="8229600" cy="660442"/>
          </a:xfrm>
        </p:spPr>
        <p:txBody>
          <a:bodyPr>
            <a:normAutofit/>
          </a:bodyPr>
          <a:lstStyle/>
          <a:p>
            <a:r>
              <a:rPr lang="sl-SI" sz="2800" dirty="0"/>
              <a:t>IKT-GOSP 2025</a:t>
            </a:r>
            <a:r>
              <a:rPr lang="en-US" sz="2800" dirty="0">
                <a:sym typeface="Poppins"/>
              </a:rPr>
              <a:t>:</a:t>
            </a:r>
            <a:r>
              <a:rPr lang="sl-SI" sz="2800" dirty="0">
                <a:sym typeface="Poppins"/>
              </a:rPr>
              <a:t> rezultati za skupino 75-89 let</a:t>
            </a:r>
            <a:endParaRPr lang="en-GB" sz="2800" noProof="0" dirty="0"/>
          </a:p>
        </p:txBody>
      </p:sp>
      <p:sp>
        <p:nvSpPr>
          <p:cNvPr id="4" name="Označba mesta vsebine 3">
            <a:extLst>
              <a:ext uri="{FF2B5EF4-FFF2-40B4-BE49-F238E27FC236}">
                <a16:creationId xmlns:a16="http://schemas.microsoft.com/office/drawing/2014/main" id="{31133BBA-53FB-7704-8027-B2396B043FFF}"/>
              </a:ext>
            </a:extLst>
          </p:cNvPr>
          <p:cNvSpPr>
            <a:spLocks noGrp="1"/>
          </p:cNvSpPr>
          <p:nvPr>
            <p:ph sz="quarter" idx="11"/>
          </p:nvPr>
        </p:nvSpPr>
        <p:spPr>
          <a:xfrm>
            <a:off x="628650" y="1268413"/>
            <a:ext cx="3943350" cy="3463577"/>
          </a:xfrm>
        </p:spPr>
        <p:txBody>
          <a:bodyPr>
            <a:normAutofit/>
          </a:bodyPr>
          <a:lstStyle/>
          <a:p>
            <a:pPr marL="0" indent="0">
              <a:lnSpc>
                <a:spcPct val="110000"/>
              </a:lnSpc>
              <a:spcAft>
                <a:spcPts val="600"/>
              </a:spcAft>
              <a:buNone/>
            </a:pPr>
            <a:r>
              <a:rPr lang="sl-SI" sz="1800" b="1" dirty="0">
                <a:solidFill>
                  <a:schemeClr val="bg2"/>
                </a:solidFill>
                <a:ea typeface="Lato"/>
                <a:cs typeface="Lato"/>
                <a:sym typeface="Lato"/>
              </a:rPr>
              <a:t>Razlike med spoloma</a:t>
            </a:r>
          </a:p>
          <a:p>
            <a:pPr marL="0" indent="0">
              <a:buNone/>
            </a:pPr>
            <a:r>
              <a:rPr lang="sl-SI" dirty="0">
                <a:latin typeface="+mn-lt"/>
                <a:ea typeface="Lato"/>
                <a:cs typeface="Lato"/>
                <a:sym typeface="Lato"/>
              </a:rPr>
              <a:t>Respondenti - moški:</a:t>
            </a:r>
          </a:p>
          <a:p>
            <a:pPr marL="0" indent="0" algn="ctr">
              <a:buNone/>
            </a:pPr>
            <a:r>
              <a:rPr lang="sl-SI" dirty="0">
                <a:latin typeface="+mn-lt"/>
                <a:ea typeface="Lato"/>
                <a:cs typeface="Lato"/>
                <a:sym typeface="Lato"/>
              </a:rPr>
              <a:t>Angažirani </a:t>
            </a:r>
            <a:r>
              <a:rPr lang="sl-SI" dirty="0" err="1">
                <a:latin typeface="+mn-lt"/>
                <a:ea typeface="Lato"/>
                <a:cs typeface="Lato"/>
                <a:sym typeface="Lato"/>
              </a:rPr>
              <a:t>digitalci</a:t>
            </a:r>
            <a:endParaRPr lang="sl-SI" dirty="0">
              <a:latin typeface="+mn-lt"/>
              <a:ea typeface="Lato"/>
              <a:cs typeface="Lato"/>
              <a:sym typeface="Lato"/>
            </a:endParaRPr>
          </a:p>
          <a:p>
            <a:pPr marL="0" indent="0" algn="ctr">
              <a:buNone/>
            </a:pPr>
            <a:r>
              <a:rPr lang="en-US" dirty="0">
                <a:latin typeface="+mn-lt"/>
                <a:ea typeface="Lato"/>
                <a:cs typeface="Lato"/>
                <a:sym typeface="Lato"/>
              </a:rPr>
              <a:t>69</a:t>
            </a:r>
            <a:r>
              <a:rPr lang="sl-SI" dirty="0">
                <a:latin typeface="+mn-lt"/>
                <a:ea typeface="Lato"/>
                <a:cs typeface="Lato"/>
                <a:sym typeface="Lato"/>
              </a:rPr>
              <a:t>,</a:t>
            </a:r>
            <a:r>
              <a:rPr lang="en-US" dirty="0">
                <a:latin typeface="+mn-lt"/>
                <a:ea typeface="Lato"/>
                <a:cs typeface="Lato"/>
                <a:sym typeface="Lato"/>
              </a:rPr>
              <a:t>7</a:t>
            </a:r>
            <a:r>
              <a:rPr lang="sl-SI" dirty="0">
                <a:latin typeface="+mn-lt"/>
                <a:ea typeface="Lato"/>
                <a:cs typeface="Lato"/>
                <a:sym typeface="Lato"/>
              </a:rPr>
              <a:t> </a:t>
            </a:r>
            <a:r>
              <a:rPr lang="en-US" dirty="0">
                <a:latin typeface="+mn-lt"/>
                <a:ea typeface="Lato"/>
                <a:cs typeface="Lato"/>
                <a:sym typeface="Lato"/>
              </a:rPr>
              <a:t>% </a:t>
            </a:r>
            <a:r>
              <a:rPr lang="sl-SI" dirty="0">
                <a:latin typeface="+mn-lt"/>
                <a:ea typeface="Lato"/>
                <a:cs typeface="Lato"/>
                <a:sym typeface="Lato"/>
              </a:rPr>
              <a:t>stopnja odziva         </a:t>
            </a:r>
          </a:p>
          <a:p>
            <a:pPr marL="0" indent="0" algn="ctr">
              <a:buNone/>
            </a:pPr>
            <a:r>
              <a:rPr lang="en-US" sz="1400" dirty="0">
                <a:latin typeface="+mn-lt"/>
                <a:ea typeface="Lato"/>
                <a:cs typeface="Lato"/>
                <a:sym typeface="Lato"/>
              </a:rPr>
              <a:t>38</a:t>
            </a:r>
            <a:r>
              <a:rPr lang="sl-SI" sz="1400" dirty="0">
                <a:latin typeface="+mn-lt"/>
                <a:ea typeface="Lato"/>
                <a:cs typeface="Lato"/>
                <a:sym typeface="Lato"/>
              </a:rPr>
              <a:t> </a:t>
            </a:r>
            <a:r>
              <a:rPr lang="en-US" sz="1400" dirty="0">
                <a:latin typeface="+mn-lt"/>
                <a:ea typeface="Lato"/>
                <a:cs typeface="Lato"/>
                <a:sym typeface="Lato"/>
              </a:rPr>
              <a:t>% </a:t>
            </a:r>
            <a:r>
              <a:rPr lang="sl-SI" sz="1400" dirty="0">
                <a:latin typeface="+mn-lt"/>
                <a:ea typeface="Lato"/>
                <a:cs typeface="Lato"/>
                <a:sym typeface="Lato"/>
              </a:rPr>
              <a:t>jih je sodelovalo po spletu</a:t>
            </a:r>
          </a:p>
          <a:p>
            <a:pPr marL="0" indent="0" algn="ctr">
              <a:buNone/>
            </a:pPr>
            <a:endParaRPr lang="sl-SI" dirty="0">
              <a:solidFill>
                <a:srgbClr val="2563EB"/>
              </a:solidFill>
              <a:latin typeface="+mn-lt"/>
              <a:ea typeface="Lato"/>
              <a:cs typeface="Lato"/>
              <a:sym typeface="Lato"/>
            </a:endParaRPr>
          </a:p>
          <a:p>
            <a:pPr marL="0" indent="0">
              <a:buNone/>
            </a:pPr>
            <a:r>
              <a:rPr lang="sl-SI" dirty="0">
                <a:latin typeface="+mn-lt"/>
                <a:ea typeface="Lato"/>
                <a:cs typeface="Lato"/>
                <a:sym typeface="Lato"/>
              </a:rPr>
              <a:t>Respondenti - ženske</a:t>
            </a:r>
            <a:r>
              <a:rPr lang="en-US" dirty="0">
                <a:latin typeface="+mn-lt"/>
                <a:ea typeface="Lato"/>
                <a:cs typeface="Lato"/>
                <a:sym typeface="Lato"/>
              </a:rPr>
              <a:t>: </a:t>
            </a:r>
            <a:endParaRPr lang="sl-SI" dirty="0">
              <a:latin typeface="+mn-lt"/>
              <a:ea typeface="Lato"/>
              <a:cs typeface="Lato"/>
              <a:sym typeface="Lato"/>
            </a:endParaRPr>
          </a:p>
          <a:p>
            <a:pPr marL="0" indent="0" algn="ctr">
              <a:buNone/>
            </a:pPr>
            <a:r>
              <a:rPr lang="sl-SI" b="0" dirty="0">
                <a:latin typeface="+mn-lt"/>
                <a:ea typeface="Lato"/>
                <a:cs typeface="Lato"/>
                <a:sym typeface="Lato"/>
              </a:rPr>
              <a:t>Dostopne tradicionalistke</a:t>
            </a:r>
          </a:p>
          <a:p>
            <a:pPr marL="0" indent="0" algn="ctr">
              <a:buNone/>
            </a:pPr>
            <a:r>
              <a:rPr lang="en-US" dirty="0">
                <a:latin typeface="+mn-lt"/>
                <a:ea typeface="Lato"/>
                <a:cs typeface="Lato"/>
                <a:sym typeface="Lato"/>
              </a:rPr>
              <a:t>64</a:t>
            </a:r>
            <a:r>
              <a:rPr lang="sl-SI" dirty="0">
                <a:latin typeface="+mn-lt"/>
                <a:ea typeface="Lato"/>
                <a:cs typeface="Lato"/>
                <a:sym typeface="Lato"/>
              </a:rPr>
              <a:t>,</a:t>
            </a:r>
            <a:r>
              <a:rPr lang="en-US" dirty="0">
                <a:latin typeface="+mn-lt"/>
                <a:ea typeface="Lato"/>
                <a:cs typeface="Lato"/>
                <a:sym typeface="Lato"/>
              </a:rPr>
              <a:t>1</a:t>
            </a:r>
            <a:r>
              <a:rPr lang="sl-SI" dirty="0">
                <a:latin typeface="+mn-lt"/>
                <a:ea typeface="Lato"/>
                <a:cs typeface="Lato"/>
                <a:sym typeface="Lato"/>
              </a:rPr>
              <a:t> </a:t>
            </a:r>
            <a:r>
              <a:rPr lang="en-US" dirty="0">
                <a:latin typeface="+mn-lt"/>
                <a:ea typeface="Lato"/>
                <a:cs typeface="Lato"/>
                <a:sym typeface="Lato"/>
              </a:rPr>
              <a:t>% </a:t>
            </a:r>
            <a:r>
              <a:rPr lang="sl-SI" dirty="0">
                <a:latin typeface="+mn-lt"/>
                <a:ea typeface="Lato"/>
                <a:cs typeface="Lato"/>
                <a:sym typeface="Lato"/>
              </a:rPr>
              <a:t>stopnja odziva</a:t>
            </a:r>
          </a:p>
          <a:p>
            <a:pPr marL="0" indent="0" algn="ctr">
              <a:buNone/>
            </a:pPr>
            <a:r>
              <a:rPr lang="sl-SI" sz="1400" dirty="0">
                <a:latin typeface="+mn-lt"/>
                <a:ea typeface="Lato"/>
                <a:cs typeface="Lato"/>
                <a:sym typeface="Lato"/>
              </a:rPr>
              <a:t>Raje sodelujejo po telefonu</a:t>
            </a:r>
            <a:endParaRPr lang="en-US" sz="1800" dirty="0">
              <a:latin typeface="+mn-lt"/>
            </a:endParaRPr>
          </a:p>
          <a:p>
            <a:pPr marL="269875" indent="0">
              <a:buNone/>
            </a:pPr>
            <a:r>
              <a:rPr lang="sl-SI" sz="1200" i="1" dirty="0">
                <a:solidFill>
                  <a:srgbClr val="475569"/>
                </a:solidFill>
                <a:latin typeface="+mn-lt"/>
                <a:ea typeface="Lato"/>
                <a:cs typeface="Lato"/>
                <a:sym typeface="Lato"/>
              </a:rPr>
              <a:t>Ženske je bilo lažje kontaktirati, so pa v nadaljevanju pogosteje zavrnile sodelovanje</a:t>
            </a:r>
            <a:endParaRPr lang="en-US" sz="1100" dirty="0">
              <a:latin typeface="+mn-lt"/>
            </a:endParaRPr>
          </a:p>
          <a:p>
            <a:pPr marL="0" indent="0">
              <a:buNone/>
            </a:pPr>
            <a:endParaRPr lang="en-US" dirty="0"/>
          </a:p>
          <a:p>
            <a:endParaRPr lang="sl-SI" dirty="0"/>
          </a:p>
        </p:txBody>
      </p:sp>
      <p:sp>
        <p:nvSpPr>
          <p:cNvPr id="5" name="Označba mesta vsebine 4">
            <a:extLst>
              <a:ext uri="{FF2B5EF4-FFF2-40B4-BE49-F238E27FC236}">
                <a16:creationId xmlns:a16="http://schemas.microsoft.com/office/drawing/2014/main" id="{3A22A950-5298-F89D-BD05-D0043FB75A5B}"/>
              </a:ext>
            </a:extLst>
          </p:cNvPr>
          <p:cNvSpPr>
            <a:spLocks noGrp="1"/>
          </p:cNvSpPr>
          <p:nvPr>
            <p:ph sz="quarter" idx="12"/>
          </p:nvPr>
        </p:nvSpPr>
        <p:spPr>
          <a:xfrm>
            <a:off x="4716463" y="1268413"/>
            <a:ext cx="3943350" cy="3535585"/>
          </a:xfrm>
        </p:spPr>
        <p:txBody>
          <a:bodyPr>
            <a:normAutofit/>
          </a:bodyPr>
          <a:lstStyle/>
          <a:p>
            <a:pPr marL="0" indent="0">
              <a:buNone/>
            </a:pPr>
            <a:r>
              <a:rPr lang="sl-SI" sz="1800" b="1" dirty="0">
                <a:solidFill>
                  <a:schemeClr val="bg2"/>
                </a:solidFill>
                <a:ea typeface="Lato"/>
                <a:cs typeface="Lato"/>
                <a:sym typeface="Lato"/>
              </a:rPr>
              <a:t>Učinkovitost</a:t>
            </a:r>
          </a:p>
          <a:p>
            <a:pPr marL="0" indent="0">
              <a:buNone/>
            </a:pPr>
            <a:endParaRPr lang="sl-SI" dirty="0">
              <a:ea typeface="Lato"/>
              <a:cs typeface="Lato"/>
              <a:sym typeface="Lato"/>
            </a:endParaRPr>
          </a:p>
          <a:p>
            <a:pPr marL="0" indent="0">
              <a:buNone/>
            </a:pPr>
            <a:endParaRPr lang="sl-SI" dirty="0">
              <a:ea typeface="Lato"/>
              <a:cs typeface="Lato"/>
              <a:sym typeface="Lato"/>
            </a:endParaRPr>
          </a:p>
          <a:p>
            <a:pPr marL="0" indent="0">
              <a:buNone/>
            </a:pPr>
            <a:endParaRPr lang="sl-SI" dirty="0">
              <a:ea typeface="Lato"/>
              <a:cs typeface="Lato"/>
              <a:sym typeface="Lato"/>
            </a:endParaRPr>
          </a:p>
          <a:p>
            <a:pPr marL="0" indent="0">
              <a:spcBef>
                <a:spcPts val="1200"/>
              </a:spcBef>
              <a:spcAft>
                <a:spcPts val="600"/>
              </a:spcAft>
              <a:buNone/>
            </a:pPr>
            <a:endParaRPr lang="sl-SI" dirty="0">
              <a:ea typeface="Lato"/>
              <a:cs typeface="Lato"/>
              <a:sym typeface="Lato"/>
            </a:endParaRPr>
          </a:p>
          <a:p>
            <a:pPr marL="0" indent="0">
              <a:spcBef>
                <a:spcPts val="1200"/>
              </a:spcBef>
              <a:spcAft>
                <a:spcPts val="600"/>
              </a:spcAft>
              <a:buNone/>
            </a:pPr>
            <a:r>
              <a:rPr lang="sl-SI" sz="1800" b="1" dirty="0">
                <a:solidFill>
                  <a:schemeClr val="bg2"/>
                </a:solidFill>
                <a:ea typeface="Lato"/>
                <a:cs typeface="Lato"/>
                <a:sym typeface="Lato"/>
              </a:rPr>
              <a:t>Omejitve &amp; dostopnost</a:t>
            </a:r>
            <a:endParaRPr lang="en-US" sz="1800" b="1" dirty="0">
              <a:solidFill>
                <a:schemeClr val="bg2"/>
              </a:solidFill>
            </a:endParaRPr>
          </a:p>
          <a:p>
            <a:pPr>
              <a:spcBef>
                <a:spcPts val="0"/>
              </a:spcBef>
            </a:pPr>
            <a:r>
              <a:rPr lang="sl-SI" sz="1400" b="0" noProof="0" dirty="0">
                <a:solidFill>
                  <a:srgbClr val="000000"/>
                </a:solidFill>
                <a:latin typeface="+mn-lt"/>
                <a:ea typeface="Lato"/>
                <a:cs typeface="Lato"/>
                <a:sym typeface="Lato"/>
              </a:rPr>
              <a:t>17 % je zavrnilo sodelovanje zaradi zdravstvenih razlogov</a:t>
            </a:r>
          </a:p>
          <a:p>
            <a:pPr>
              <a:lnSpc>
                <a:spcPct val="70000"/>
              </a:lnSpc>
              <a:spcBef>
                <a:spcPts val="0"/>
              </a:spcBef>
            </a:pPr>
            <a:endParaRPr lang="sl-SI" sz="900" i="1" noProof="0" dirty="0">
              <a:solidFill>
                <a:srgbClr val="475569"/>
              </a:solidFill>
              <a:latin typeface="+mn-lt"/>
              <a:ea typeface="Lato"/>
              <a:cs typeface="Lato"/>
              <a:sym typeface="Lato"/>
            </a:endParaRPr>
          </a:p>
          <a:p>
            <a:pPr>
              <a:lnSpc>
                <a:spcPct val="70000"/>
              </a:lnSpc>
            </a:pPr>
            <a:r>
              <a:rPr lang="sl-SI" sz="1400" noProof="0" dirty="0">
                <a:ea typeface="Lato"/>
                <a:cs typeface="Lato"/>
                <a:sym typeface="Lato"/>
              </a:rPr>
              <a:t>Starejši posamezniki z manj znanja o IKT so potrebovali več pomoči anketarjev, da so se spopadli z vprašalnikom in sodelovali.</a:t>
            </a:r>
            <a:endParaRPr lang="sl-SI" noProof="0" dirty="0"/>
          </a:p>
        </p:txBody>
      </p:sp>
      <p:pic>
        <p:nvPicPr>
          <p:cNvPr id="8" name="Grafika 7" descr="Man with solid fill">
            <a:extLst>
              <a:ext uri="{FF2B5EF4-FFF2-40B4-BE49-F238E27FC236}">
                <a16:creationId xmlns:a16="http://schemas.microsoft.com/office/drawing/2014/main" id="{3B7E981B-2270-BEE6-C944-BD0456D11E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120" y="2121345"/>
            <a:ext cx="450405" cy="450405"/>
          </a:xfrm>
          <a:prstGeom prst="rect">
            <a:avLst/>
          </a:prstGeom>
        </p:spPr>
      </p:pic>
      <p:pic>
        <p:nvPicPr>
          <p:cNvPr id="10" name="Grafika 9" descr="Woman with solid fill">
            <a:extLst>
              <a:ext uri="{FF2B5EF4-FFF2-40B4-BE49-F238E27FC236}">
                <a16:creationId xmlns:a16="http://schemas.microsoft.com/office/drawing/2014/main" id="{7E373BEE-FE8C-9DE3-1860-365C6858DD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660" y="3507854"/>
            <a:ext cx="450404" cy="450404"/>
          </a:xfrm>
          <a:prstGeom prst="rect">
            <a:avLst/>
          </a:prstGeom>
        </p:spPr>
      </p:pic>
      <p:sp>
        <p:nvSpPr>
          <p:cNvPr id="13" name="Pravokotnik: zaokroženi vogali 12">
            <a:extLst>
              <a:ext uri="{FF2B5EF4-FFF2-40B4-BE49-F238E27FC236}">
                <a16:creationId xmlns:a16="http://schemas.microsoft.com/office/drawing/2014/main" id="{7ECC3C8D-4052-8021-C966-F83F22369404}"/>
              </a:ext>
            </a:extLst>
          </p:cNvPr>
          <p:cNvSpPr/>
          <p:nvPr/>
        </p:nvSpPr>
        <p:spPr>
          <a:xfrm>
            <a:off x="4860032" y="1635646"/>
            <a:ext cx="1728192" cy="1080786"/>
          </a:xfrm>
          <a:prstGeom prst="round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sl-SI" sz="2000" b="1" dirty="0"/>
              <a:t>1,4</a:t>
            </a:r>
          </a:p>
          <a:p>
            <a:pPr algn="ctr"/>
            <a:r>
              <a:rPr lang="sl-SI" sz="1200" dirty="0"/>
              <a:t>Povprečno število poskusov vzpostavitve stika</a:t>
            </a:r>
          </a:p>
        </p:txBody>
      </p:sp>
      <p:sp>
        <p:nvSpPr>
          <p:cNvPr id="14" name="Pravokotnik: zaokroženi vogali 13">
            <a:extLst>
              <a:ext uri="{FF2B5EF4-FFF2-40B4-BE49-F238E27FC236}">
                <a16:creationId xmlns:a16="http://schemas.microsoft.com/office/drawing/2014/main" id="{2AC810F1-4C12-18EB-0F72-CBB23B0A3276}"/>
              </a:ext>
            </a:extLst>
          </p:cNvPr>
          <p:cNvSpPr/>
          <p:nvPr/>
        </p:nvSpPr>
        <p:spPr>
          <a:xfrm>
            <a:off x="6804248" y="1635646"/>
            <a:ext cx="1728192" cy="1086772"/>
          </a:xfrm>
          <a:prstGeom prst="round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sl-SI" sz="2000" b="1" dirty="0"/>
              <a:t>8,3 min</a:t>
            </a:r>
          </a:p>
          <a:p>
            <a:pPr algn="ctr"/>
            <a:r>
              <a:rPr lang="sl-SI" sz="1200" dirty="0"/>
              <a:t>Povprečni čas izpolnjevanja</a:t>
            </a:r>
          </a:p>
        </p:txBody>
      </p:sp>
    </p:spTree>
    <p:extLst>
      <p:ext uri="{BB962C8B-B14F-4D97-AF65-F5344CB8AC3E}">
        <p14:creationId xmlns:p14="http://schemas.microsoft.com/office/powerpoint/2010/main" val="143472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a:extLst>
              <a:ext uri="{FF2B5EF4-FFF2-40B4-BE49-F238E27FC236}">
                <a16:creationId xmlns:a16="http://schemas.microsoft.com/office/drawing/2014/main" id="{3A1F3287-0FE7-D753-D3F6-F7047EA0D5E7}"/>
              </a:ext>
            </a:extLst>
          </p:cNvPr>
          <p:cNvPicPr>
            <a:picLocks noChangeAspect="1"/>
          </p:cNvPicPr>
          <p:nvPr/>
        </p:nvPicPr>
        <p:blipFill>
          <a:blip r:embed="rId3"/>
          <a:stretch>
            <a:fillRect/>
          </a:stretch>
        </p:blipFill>
        <p:spPr>
          <a:xfrm>
            <a:off x="6156176" y="1275606"/>
            <a:ext cx="353629" cy="425493"/>
          </a:xfrm>
          <a:prstGeom prst="ellipse">
            <a:avLst/>
          </a:prstGeom>
        </p:spPr>
      </p:pic>
      <p:pic>
        <p:nvPicPr>
          <p:cNvPr id="10" name="Picture 4">
            <a:extLst>
              <a:ext uri="{FF2B5EF4-FFF2-40B4-BE49-F238E27FC236}">
                <a16:creationId xmlns:a16="http://schemas.microsoft.com/office/drawing/2014/main" id="{E8F586D0-30CE-A7E0-6E8B-9A8A08769929}"/>
              </a:ext>
            </a:extLst>
          </p:cNvPr>
          <p:cNvPicPr>
            <a:picLocks noChangeAspect="1"/>
          </p:cNvPicPr>
          <p:nvPr/>
        </p:nvPicPr>
        <p:blipFill>
          <a:blip r:embed="rId4"/>
          <a:stretch>
            <a:fillRect/>
          </a:stretch>
        </p:blipFill>
        <p:spPr>
          <a:xfrm>
            <a:off x="4499992" y="1275606"/>
            <a:ext cx="360040" cy="432048"/>
          </a:xfrm>
          <a:prstGeom prst="ellipse">
            <a:avLst/>
          </a:prstGeom>
        </p:spPr>
      </p:pic>
      <p:sp>
        <p:nvSpPr>
          <p:cNvPr id="5" name="Naslov 4">
            <a:extLst>
              <a:ext uri="{FF2B5EF4-FFF2-40B4-BE49-F238E27FC236}">
                <a16:creationId xmlns:a16="http://schemas.microsoft.com/office/drawing/2014/main" id="{1C660D7E-2362-F3F7-0418-BEF5BF222E30}"/>
              </a:ext>
            </a:extLst>
          </p:cNvPr>
          <p:cNvSpPr>
            <a:spLocks noGrp="1"/>
          </p:cNvSpPr>
          <p:nvPr>
            <p:ph type="title"/>
          </p:nvPr>
        </p:nvSpPr>
        <p:spPr>
          <a:xfrm>
            <a:off x="628650" y="411510"/>
            <a:ext cx="8047806" cy="661493"/>
          </a:xfrm>
        </p:spPr>
        <p:txBody>
          <a:bodyPr>
            <a:noAutofit/>
          </a:bodyPr>
          <a:lstStyle/>
          <a:p>
            <a:r>
              <a:rPr lang="sl-SI" dirty="0"/>
              <a:t>IKT-GOSP 2025</a:t>
            </a:r>
            <a:r>
              <a:rPr lang="en-US" dirty="0">
                <a:sym typeface="Poppins"/>
              </a:rPr>
              <a:t>:</a:t>
            </a:r>
            <a:r>
              <a:rPr lang="sl-SI" dirty="0">
                <a:sym typeface="Poppins"/>
              </a:rPr>
              <a:t> primerjava rezultatov med skupinama </a:t>
            </a:r>
            <a:endParaRPr lang="sl-SI" b="0" i="1" dirty="0">
              <a:solidFill>
                <a:schemeClr val="accent1"/>
              </a:solidFill>
            </a:endParaRPr>
          </a:p>
        </p:txBody>
      </p:sp>
      <p:graphicFrame>
        <p:nvGraphicFramePr>
          <p:cNvPr id="7" name="Table 10">
            <a:extLst>
              <a:ext uri="{FF2B5EF4-FFF2-40B4-BE49-F238E27FC236}">
                <a16:creationId xmlns:a16="http://schemas.microsoft.com/office/drawing/2014/main" id="{646F6857-578E-5E30-2362-A4B4E6DCBC92}"/>
              </a:ext>
            </a:extLst>
          </p:cNvPr>
          <p:cNvGraphicFramePr>
            <a:graphicFrameLocks noGrp="1"/>
          </p:cNvGraphicFramePr>
          <p:nvPr>
            <p:extLst>
              <p:ext uri="{D42A27DB-BD31-4B8C-83A1-F6EECF244321}">
                <p14:modId xmlns:p14="http://schemas.microsoft.com/office/powerpoint/2010/main" val="2704250806"/>
              </p:ext>
            </p:extLst>
          </p:nvPr>
        </p:nvGraphicFramePr>
        <p:xfrm>
          <a:off x="628892" y="1275606"/>
          <a:ext cx="8119815" cy="3795418"/>
        </p:xfrm>
        <a:graphic>
          <a:graphicData uri="http://schemas.openxmlformats.org/drawingml/2006/table">
            <a:tbl>
              <a:tblPr firstRow="1" firstCol="1" bandRow="1"/>
              <a:tblGrid>
                <a:gridCol w="3335634">
                  <a:extLst>
                    <a:ext uri="{9D8B030D-6E8A-4147-A177-3AD203B41FA5}">
                      <a16:colId xmlns:a16="http://schemas.microsoft.com/office/drawing/2014/main" val="160276587"/>
                    </a:ext>
                  </a:extLst>
                </a:gridCol>
                <a:gridCol w="1594727">
                  <a:extLst>
                    <a:ext uri="{9D8B030D-6E8A-4147-A177-3AD203B41FA5}">
                      <a16:colId xmlns:a16="http://schemas.microsoft.com/office/drawing/2014/main" val="831981328"/>
                    </a:ext>
                  </a:extLst>
                </a:gridCol>
                <a:gridCol w="1594727">
                  <a:extLst>
                    <a:ext uri="{9D8B030D-6E8A-4147-A177-3AD203B41FA5}">
                      <a16:colId xmlns:a16="http://schemas.microsoft.com/office/drawing/2014/main" val="1334076611"/>
                    </a:ext>
                  </a:extLst>
                </a:gridCol>
                <a:gridCol w="1594727">
                  <a:extLst>
                    <a:ext uri="{9D8B030D-6E8A-4147-A177-3AD203B41FA5}">
                      <a16:colId xmlns:a16="http://schemas.microsoft.com/office/drawing/2014/main" val="154103658"/>
                    </a:ext>
                  </a:extLst>
                </a:gridCol>
              </a:tblGrid>
              <a:tr h="295225">
                <a:tc>
                  <a:txBody>
                    <a:bodyPr/>
                    <a:lstStyle/>
                    <a:p>
                      <a:pPr algn="just"/>
                      <a:r>
                        <a:rPr lang="sl-SI" sz="1200" b="0" i="0" noProof="0" dirty="0">
                          <a:solidFill>
                            <a:srgbClr val="4D4D4D"/>
                          </a:solidFill>
                          <a:effectLst/>
                          <a:latin typeface="Arial Narrow" panose="020B0604020202020204" pitchFamily="34" charset="0"/>
                          <a:ea typeface="Calibri" panose="020F0502020204030204" pitchFamily="34" charset="0"/>
                          <a:cs typeface="Arial Narrow" panose="020B0604020202020204" pitchFamily="34" charset="0"/>
                        </a:rPr>
                        <a:t> </a:t>
                      </a:r>
                      <a:endParaRPr lang="sl-SI" sz="1200" b="0" i="0" noProof="0" dirty="0">
                        <a:solidFill>
                          <a:srgbClr val="4D4D4D"/>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600"/>
                        </a:spcAft>
                      </a:pPr>
                      <a:r>
                        <a:rPr lang="sl-SI" sz="1200" b="1" i="0" noProof="0" dirty="0">
                          <a:solidFill>
                            <a:srgbClr val="0000AF"/>
                          </a:solidFill>
                          <a:effectLst/>
                          <a:latin typeface="Arial Narrow" panose="020B0604020202020204" pitchFamily="34" charset="0"/>
                          <a:ea typeface="Times New Roman" panose="02020603050405020304" pitchFamily="18" charset="0"/>
                          <a:cs typeface="Arial Narrow" panose="020B0604020202020204" pitchFamily="34" charset="0"/>
                        </a:rPr>
                        <a:t>2025</a:t>
                      </a:r>
                    </a:p>
                    <a:p>
                      <a:pPr algn="r">
                        <a:spcAft>
                          <a:spcPts val="600"/>
                        </a:spcAft>
                      </a:pPr>
                      <a:r>
                        <a:rPr lang="sl-SI" sz="1200" b="1" i="0" noProof="0" dirty="0">
                          <a:solidFill>
                            <a:srgbClr val="0000AF"/>
                          </a:solidFill>
                          <a:effectLst/>
                          <a:latin typeface="Arial Narrow" panose="020B0604020202020204" pitchFamily="34" charset="0"/>
                          <a:ea typeface="Times New Roman" panose="02020603050405020304" pitchFamily="18" charset="0"/>
                          <a:cs typeface="Arial Narrow" panose="020B0604020202020204" pitchFamily="34" charset="0"/>
                        </a:rPr>
                        <a:t>75-89 let</a:t>
                      </a:r>
                      <a:endParaRPr lang="sl-SI" sz="1200" b="1" i="0" noProof="0" dirty="0">
                        <a:solidFill>
                          <a:srgbClr val="E6007E"/>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10800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600"/>
                        </a:spcAft>
                      </a:pPr>
                      <a:r>
                        <a:rPr lang="sl-SI" sz="1200" b="1" i="0" noProof="0" dirty="0">
                          <a:solidFill>
                            <a:srgbClr val="00B050"/>
                          </a:solidFill>
                          <a:effectLst/>
                          <a:latin typeface="Arial Narrow" panose="020B0604020202020204" pitchFamily="34" charset="0"/>
                          <a:ea typeface="Times New Roman" panose="02020603050405020304" pitchFamily="18" charset="0"/>
                          <a:cs typeface="Arial Narrow" panose="020B0604020202020204" pitchFamily="34" charset="0"/>
                        </a:rPr>
                        <a:t>2025</a:t>
                      </a:r>
                    </a:p>
                    <a:p>
                      <a:pPr algn="r">
                        <a:spcAft>
                          <a:spcPts val="600"/>
                        </a:spcAft>
                      </a:pPr>
                      <a:r>
                        <a:rPr lang="sl-SI" sz="1200" b="1" i="0" noProof="0" dirty="0">
                          <a:solidFill>
                            <a:srgbClr val="00B050"/>
                          </a:solidFill>
                          <a:effectLst/>
                          <a:latin typeface="Arial Narrow" panose="020B0604020202020204" pitchFamily="34" charset="0"/>
                          <a:ea typeface="Times New Roman" panose="02020603050405020304" pitchFamily="18" charset="0"/>
                          <a:cs typeface="Arial Narrow" panose="020B0604020202020204" pitchFamily="34" charset="0"/>
                        </a:rPr>
                        <a:t>16-74 let</a:t>
                      </a:r>
                    </a:p>
                  </a:txBody>
                  <a:tcPr marL="6858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600"/>
                        </a:spcAft>
                      </a:pP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2024</a:t>
                      </a:r>
                    </a:p>
                    <a:p>
                      <a:pPr algn="r">
                        <a:spcAft>
                          <a:spcPts val="600"/>
                        </a:spcAft>
                      </a:pP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16-74 let</a:t>
                      </a:r>
                    </a:p>
                  </a:txBody>
                  <a:tcPr marL="6858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799656"/>
                  </a:ext>
                </a:extLst>
              </a:tr>
              <a:tr h="717361">
                <a:tc>
                  <a:txBody>
                    <a:bodyPr/>
                    <a:lstStyle/>
                    <a:p>
                      <a:pPr algn="just"/>
                      <a:endParaRPr lang="sl-SI" sz="1200" b="1" i="0" noProof="0" dirty="0">
                        <a:solidFill>
                          <a:srgbClr val="E6007E"/>
                        </a:solidFill>
                        <a:effectLst/>
                        <a:latin typeface="Arial Narrow" panose="020B0604020202020204" pitchFamily="34" charset="0"/>
                        <a:ea typeface="Calibri" panose="020F0502020204030204" pitchFamily="34" charset="0"/>
                        <a:cs typeface="Arial Narrow" panose="020B0604020202020204" pitchFamily="34" charset="0"/>
                      </a:endParaRPr>
                    </a:p>
                    <a:p>
                      <a:pPr algn="just"/>
                      <a:r>
                        <a:rPr lang="sl-SI" sz="1200" b="1" i="0" noProof="0" dirty="0">
                          <a:solidFill>
                            <a:srgbClr val="E6007E"/>
                          </a:solidFill>
                          <a:effectLst/>
                          <a:latin typeface="Arial Narrow" panose="020B0604020202020204" pitchFamily="34" charset="0"/>
                          <a:ea typeface="Calibri" panose="020F0502020204030204" pitchFamily="34" charset="0"/>
                          <a:cs typeface="Arial Narrow" panose="020B0604020202020204" pitchFamily="34" charset="0"/>
                        </a:rPr>
                        <a:t>STOPNJA ODZIVA</a:t>
                      </a:r>
                      <a:endParaRPr lang="sl-SI" sz="1200" b="1" i="0" noProof="0" dirty="0">
                        <a:solidFill>
                          <a:srgbClr val="E6007E"/>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1" i="0" noProof="0" dirty="0">
                          <a:solidFill>
                            <a:srgbClr val="0000AF"/>
                          </a:solidFill>
                          <a:effectLst/>
                          <a:latin typeface="Arial Narrow" panose="020B0604020202020204" pitchFamily="34" charset="0"/>
                          <a:ea typeface="Calibri" panose="020F0502020204030204" pitchFamily="34" charset="0"/>
                          <a:cs typeface="Arial Narrow" panose="020B0604020202020204" pitchFamily="34" charset="0"/>
                        </a:rPr>
                        <a:t>66,5 %</a:t>
                      </a:r>
                    </a:p>
                    <a:p>
                      <a:pPr algn="r">
                        <a:spcBef>
                          <a:spcPts val="300"/>
                        </a:spcBef>
                      </a:pP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moški </a:t>
                      </a: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69,7 %</a:t>
                      </a:r>
                    </a:p>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ženske 64,1 %</a:t>
                      </a:r>
                    </a:p>
                  </a:txBody>
                  <a:tcPr marL="6858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1" i="0" noProof="0" dirty="0">
                          <a:solidFill>
                            <a:srgbClr val="00B050"/>
                          </a:solidFill>
                          <a:effectLst/>
                          <a:latin typeface="Arial Narrow" panose="020B0604020202020204" pitchFamily="34" charset="0"/>
                          <a:ea typeface="Calibri" panose="020F0502020204030204" pitchFamily="34" charset="0"/>
                          <a:cs typeface="Arial Narrow" panose="020B0604020202020204" pitchFamily="34" charset="0"/>
                        </a:rPr>
                        <a:t>64,2 %</a:t>
                      </a:r>
                    </a:p>
                    <a:p>
                      <a:pPr algn="r">
                        <a:spcBef>
                          <a:spcPts val="300"/>
                        </a:spcBef>
                      </a:pP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moški 61,1 %</a:t>
                      </a:r>
                    </a:p>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ženske </a:t>
                      </a: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66,4 %</a:t>
                      </a:r>
                    </a:p>
                  </a:txBody>
                  <a:tcPr marL="6858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64,9 %</a:t>
                      </a:r>
                    </a:p>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moški 61,3 %</a:t>
                      </a:r>
                    </a:p>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ženske 68,7 %</a:t>
                      </a:r>
                    </a:p>
                  </a:txBody>
                  <a:tcPr marL="6858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0329462"/>
                  </a:ext>
                </a:extLst>
              </a:tr>
              <a:tr h="252000">
                <a:tc>
                  <a:txBody>
                    <a:bodyPr/>
                    <a:lstStyle/>
                    <a:p>
                      <a:pPr algn="l">
                        <a:tabLst/>
                      </a:pPr>
                      <a:r>
                        <a:rPr lang="sl-SI" sz="1200" b="1" i="0" noProof="0" dirty="0">
                          <a:solidFill>
                            <a:srgbClr val="E6007E"/>
                          </a:solidFill>
                          <a:effectLst/>
                          <a:latin typeface="Arial Narrow" panose="020B0604020202020204" pitchFamily="34" charset="0"/>
                          <a:ea typeface="Times New Roman" panose="02020603050405020304" pitchFamily="18" charset="0"/>
                          <a:cs typeface="Arial Narrow" panose="020B0604020202020204" pitchFamily="34" charset="0"/>
                        </a:rPr>
                        <a:t>KONTAKTIRANJE SURS PO PREJEMU OBVESTLNEGA PISMA</a:t>
                      </a:r>
                      <a:endParaRPr lang="sl-SI" sz="1200" b="0" i="0" noProof="0" dirty="0">
                        <a:solidFill>
                          <a:srgbClr val="4D4D4D"/>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endParaRPr lang="en-SI" sz="1200" b="1" i="0" kern="1200" dirty="0">
                        <a:solidFill>
                          <a:schemeClr val="accent2"/>
                        </a:solidFill>
                        <a:effectLst/>
                        <a:latin typeface="Arial Narrow" panose="020B0604020202020204" pitchFamily="34" charset="0"/>
                        <a:cs typeface="Arial Narrow" panose="020B0604020202020204" pitchFamily="34" charset="0"/>
                      </a:endParaRP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endParaRPr lang="en-SI" sz="1200" b="0" i="0" kern="1200" dirty="0">
                        <a:solidFill>
                          <a:srgbClr val="4D4D4D"/>
                        </a:solidFill>
                        <a:effectLst/>
                        <a:latin typeface="Arial Narrow" panose="020B0604020202020204" pitchFamily="34" charset="0"/>
                        <a:cs typeface="Arial Narrow" panose="020B0604020202020204" pitchFamily="34" charset="0"/>
                      </a:endParaRP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endParaRPr lang="en-SI" sz="1200" b="0" i="0" kern="1200" dirty="0">
                        <a:solidFill>
                          <a:srgbClr val="4D4D4D"/>
                        </a:solidFill>
                        <a:effectLst/>
                        <a:latin typeface="Arial Narrow" panose="020B0604020202020204" pitchFamily="34" charset="0"/>
                        <a:cs typeface="Arial Narrow" panose="020B0604020202020204" pitchFamily="34" charset="0"/>
                      </a:endParaRP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5792588"/>
                  </a:ext>
                </a:extLst>
              </a:tr>
              <a:tr h="3132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 </a:t>
                      </a: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od števila poslanih pisem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en-SI" sz="1200" b="1" i="0" kern="1200" dirty="0">
                          <a:solidFill>
                            <a:schemeClr val="bg1"/>
                          </a:solidFill>
                          <a:effectLst/>
                          <a:latin typeface="Arial Narrow" panose="020B0604020202020204" pitchFamily="34" charset="0"/>
                          <a:cs typeface="Arial Narrow" panose="020B0604020202020204" pitchFamily="34" charset="0"/>
                        </a:rPr>
                        <a:t>23</a:t>
                      </a:r>
                      <a:r>
                        <a:rPr lang="sl-SI" sz="1200" b="1" i="0" kern="1200" dirty="0">
                          <a:solidFill>
                            <a:schemeClr val="bg1"/>
                          </a:solidFill>
                          <a:effectLst/>
                          <a:latin typeface="Arial Narrow" panose="020B0604020202020204" pitchFamily="34" charset="0"/>
                          <a:cs typeface="Arial Narrow" panose="020B0604020202020204" pitchFamily="34" charset="0"/>
                        </a:rPr>
                        <a:t> </a:t>
                      </a:r>
                      <a:r>
                        <a:rPr lang="en-SI" sz="1200" b="1" i="0" kern="1200" dirty="0">
                          <a:solidFill>
                            <a:schemeClr val="bg1"/>
                          </a:solidFill>
                          <a:effectLst/>
                          <a:latin typeface="Arial Narrow" panose="020B0604020202020204" pitchFamily="34" charset="0"/>
                          <a:cs typeface="Arial Narrow" panose="020B0604020202020204" pitchFamily="34" charset="0"/>
                        </a:rPr>
                        <a:t>%</a:t>
                      </a: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en-SI" sz="1200" b="0" i="0" kern="1200" dirty="0">
                          <a:solidFill>
                            <a:schemeClr val="bg1"/>
                          </a:solidFill>
                          <a:effectLst/>
                          <a:latin typeface="Arial Narrow" panose="020B0604020202020204" pitchFamily="34" charset="0"/>
                          <a:cs typeface="Arial Narrow" panose="020B0604020202020204" pitchFamily="34" charset="0"/>
                        </a:rPr>
                        <a:t>5</a:t>
                      </a:r>
                      <a:r>
                        <a:rPr lang="sl-SI" sz="1200" b="0" i="0" kern="1200" dirty="0">
                          <a:solidFill>
                            <a:schemeClr val="bg1"/>
                          </a:solidFill>
                          <a:effectLst/>
                          <a:latin typeface="Arial Narrow" panose="020B0604020202020204" pitchFamily="34" charset="0"/>
                          <a:cs typeface="Arial Narrow" panose="020B0604020202020204" pitchFamily="34" charset="0"/>
                        </a:rPr>
                        <a:t> </a:t>
                      </a:r>
                      <a:r>
                        <a:rPr lang="en-SI" sz="1200" b="0" i="0" kern="1200" dirty="0">
                          <a:solidFill>
                            <a:schemeClr val="bg1"/>
                          </a:solidFill>
                          <a:effectLst/>
                          <a:latin typeface="Arial Narrow" panose="020B0604020202020204" pitchFamily="34" charset="0"/>
                          <a:cs typeface="Arial Narrow" panose="020B0604020202020204" pitchFamily="34" charset="0"/>
                        </a:rPr>
                        <a:t>%</a:t>
                      </a: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sl-SI" sz="1200" b="0" i="0" kern="1200" dirty="0">
                          <a:solidFill>
                            <a:schemeClr val="bg1"/>
                          </a:solidFill>
                          <a:effectLst/>
                          <a:latin typeface="Arial Narrow" panose="020B0604020202020204" pitchFamily="34" charset="0"/>
                          <a:cs typeface="Arial Narrow" panose="020B0604020202020204" pitchFamily="34" charset="0"/>
                        </a:rPr>
                        <a:t>4 %</a:t>
                      </a:r>
                      <a:endParaRPr lang="en-SI" sz="1200" b="0" i="0" kern="1200" dirty="0">
                        <a:solidFill>
                          <a:schemeClr val="bg1"/>
                        </a:solidFill>
                        <a:effectLst/>
                        <a:latin typeface="Arial Narrow" panose="020B0604020202020204" pitchFamily="34" charset="0"/>
                        <a:cs typeface="Arial Narrow" panose="020B0604020202020204" pitchFamily="34" charset="0"/>
                      </a:endParaRP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819282"/>
                  </a:ext>
                </a:extLst>
              </a:tr>
              <a:tr h="313200">
                <a:tc>
                  <a:txBody>
                    <a:bodyPr/>
                    <a:lstStyle/>
                    <a:p>
                      <a:pPr algn="l"/>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Izražena želja za klic</a:t>
                      </a:r>
                      <a:r>
                        <a:rPr lang="en-US"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 (% </a:t>
                      </a: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oseb, ki so kontaktirale </a:t>
                      </a:r>
                      <a:r>
                        <a:rPr lang="en-US"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SURS)</a:t>
                      </a:r>
                      <a:endPar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en-SI" sz="1200" b="1" i="0" kern="1200" dirty="0">
                          <a:solidFill>
                            <a:schemeClr val="bg1"/>
                          </a:solidFill>
                          <a:effectLst/>
                          <a:latin typeface="Arial Narrow" panose="020B0604020202020204" pitchFamily="34" charset="0"/>
                          <a:cs typeface="Arial Narrow" panose="020B0604020202020204" pitchFamily="34" charset="0"/>
                        </a:rPr>
                        <a:t>33</a:t>
                      </a:r>
                      <a:r>
                        <a:rPr lang="sl-SI" sz="1200" b="1" i="0" kern="1200" dirty="0">
                          <a:solidFill>
                            <a:schemeClr val="bg1"/>
                          </a:solidFill>
                          <a:effectLst/>
                          <a:latin typeface="Arial Narrow" panose="020B0604020202020204" pitchFamily="34" charset="0"/>
                          <a:cs typeface="Arial Narrow" panose="020B0604020202020204" pitchFamily="34" charset="0"/>
                        </a:rPr>
                        <a:t> </a:t>
                      </a:r>
                      <a:r>
                        <a:rPr lang="en-SI" sz="1200" b="1" i="0" kern="1200" dirty="0">
                          <a:solidFill>
                            <a:schemeClr val="bg1"/>
                          </a:solidFill>
                          <a:effectLst/>
                          <a:latin typeface="Arial Narrow" panose="020B0604020202020204" pitchFamily="34" charset="0"/>
                          <a:cs typeface="Arial Narrow" panose="020B0604020202020204" pitchFamily="34" charset="0"/>
                        </a:rPr>
                        <a:t>%</a:t>
                      </a: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en-SI" sz="1200" b="0" i="0" kern="1200" dirty="0">
                          <a:solidFill>
                            <a:schemeClr val="bg1"/>
                          </a:solidFill>
                          <a:effectLst/>
                          <a:latin typeface="Arial Narrow" panose="020B0604020202020204" pitchFamily="34" charset="0"/>
                          <a:cs typeface="Arial Narrow" panose="020B0604020202020204" pitchFamily="34" charset="0"/>
                        </a:rPr>
                        <a:t>28</a:t>
                      </a:r>
                      <a:r>
                        <a:rPr lang="sl-SI" sz="1200" b="0" i="0" kern="1200" dirty="0">
                          <a:solidFill>
                            <a:schemeClr val="bg1"/>
                          </a:solidFill>
                          <a:effectLst/>
                          <a:latin typeface="Arial Narrow" panose="020B0604020202020204" pitchFamily="34" charset="0"/>
                          <a:cs typeface="Arial Narrow" panose="020B0604020202020204" pitchFamily="34" charset="0"/>
                        </a:rPr>
                        <a:t> </a:t>
                      </a:r>
                      <a:r>
                        <a:rPr lang="en-SI" sz="1200" b="0" i="0" kern="1200" dirty="0">
                          <a:solidFill>
                            <a:schemeClr val="bg1"/>
                          </a:solidFill>
                          <a:effectLst/>
                          <a:latin typeface="Arial Narrow" panose="020B0604020202020204" pitchFamily="34" charset="0"/>
                          <a:cs typeface="Arial Narrow" panose="020B0604020202020204" pitchFamily="34" charset="0"/>
                        </a:rPr>
                        <a:t>%</a:t>
                      </a: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457200" rtl="0" eaLnBrk="1" fontAlgn="ctr" latinLnBrk="0" hangingPunct="1">
                        <a:buNone/>
                      </a:pPr>
                      <a:r>
                        <a:rPr lang="sl-SI" sz="1200" b="0" i="0" kern="1200" dirty="0">
                          <a:solidFill>
                            <a:schemeClr val="bg1"/>
                          </a:solidFill>
                          <a:effectLst/>
                          <a:latin typeface="Arial Narrow" panose="020B0604020202020204" pitchFamily="34" charset="0"/>
                          <a:cs typeface="Arial Narrow" panose="020B0604020202020204" pitchFamily="34" charset="0"/>
                        </a:rPr>
                        <a:t>-</a:t>
                      </a:r>
                      <a:endParaRPr lang="en-SI" sz="1200" b="0" i="0" kern="1200" dirty="0">
                        <a:solidFill>
                          <a:schemeClr val="bg1"/>
                        </a:solidFill>
                        <a:effectLst/>
                        <a:latin typeface="Arial Narrow" panose="020B0604020202020204" pitchFamily="34" charset="0"/>
                        <a:cs typeface="Arial Narrow" panose="020B0604020202020204" pitchFamily="34" charset="0"/>
                      </a:endParaRPr>
                    </a:p>
                  </a:txBody>
                  <a:tcPr marL="0" marR="108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4836299"/>
                  </a:ext>
                </a:extLst>
              </a:tr>
              <a:tr h="31275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l-SI" sz="1200" b="1" i="0" u="none" strike="noStrike" kern="1200" cap="none" spc="0" normalizeH="0" baseline="0" noProof="0" dirty="0">
                          <a:ln>
                            <a:noFill/>
                          </a:ln>
                          <a:solidFill>
                            <a:srgbClr val="E6007E"/>
                          </a:solidFill>
                          <a:effectLst/>
                          <a:uLnTx/>
                          <a:uFillTx/>
                          <a:latin typeface="Arial Narrow" panose="020B0604020202020204" pitchFamily="34" charset="0"/>
                          <a:ea typeface="Times New Roman" panose="02020603050405020304" pitchFamily="18" charset="0"/>
                          <a:cs typeface="Arial Narrow" panose="020B0604020202020204" pitchFamily="34" charset="0"/>
                        </a:rPr>
                        <a:t>NAČIN ANKETIRANJA </a:t>
                      </a:r>
                      <a:endParaRPr kumimoji="0" lang="sl-SI" sz="1200" b="1" i="0" u="none" strike="noStrike" kern="1200" cap="none" spc="0" normalizeH="0" baseline="0" noProof="0" dirty="0">
                        <a:ln>
                          <a:noFill/>
                        </a:ln>
                        <a:solidFill>
                          <a:schemeClr val="bg1"/>
                        </a:solidFill>
                        <a:effectLst/>
                        <a:uLnTx/>
                        <a:uFillTx/>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sl-SI" sz="1200" b="0" i="0" noProof="0" dirty="0">
                        <a:solidFill>
                          <a:srgbClr val="4D4D4D"/>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sl-SI" sz="1200" b="0" i="0" noProof="0" dirty="0">
                        <a:solidFill>
                          <a:srgbClr val="4D4D4D"/>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sl-SI" sz="1200" b="0" i="0" noProof="0" dirty="0">
                        <a:solidFill>
                          <a:srgbClr val="4D4D4D"/>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0900569"/>
                  </a:ext>
                </a:extLst>
              </a:tr>
              <a:tr h="312755">
                <a:tc>
                  <a:txBody>
                    <a:bodyPr/>
                    <a:lstStyle/>
                    <a:p>
                      <a:pPr marL="108000" algn="l" defTabSz="457200" rtl="0" eaLnBrk="1" fontAlgn="t" latinLnBrk="0" hangingPunct="1">
                        <a:buNone/>
                      </a:pPr>
                      <a:r>
                        <a:rPr lang="sl-SI" sz="1200" b="0" i="0" kern="1200" noProof="0" dirty="0">
                          <a:solidFill>
                            <a:schemeClr val="bg1"/>
                          </a:solidFill>
                          <a:effectLst/>
                          <a:latin typeface="Arial Narrow" panose="020B0604020202020204" pitchFamily="34" charset="0"/>
                          <a:cs typeface="Arial Narrow" panose="020B0604020202020204" pitchFamily="34" charset="0"/>
                        </a:rPr>
                        <a:t>CAWI</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0" i="0" u="none" strike="noStrike" dirty="0">
                          <a:solidFill>
                            <a:schemeClr val="bg1"/>
                          </a:solidFill>
                          <a:effectLst/>
                          <a:latin typeface="Arial Narrow" panose="020B0604020202020204" pitchFamily="34" charset="0"/>
                        </a:rPr>
                        <a:t>35</a:t>
                      </a:r>
                      <a:r>
                        <a:rPr lang="sl-SI" sz="1200" b="0" i="0" u="none" strike="noStrike" dirty="0">
                          <a:solidFill>
                            <a:schemeClr val="bg1"/>
                          </a:solidFill>
                          <a:effectLst/>
                          <a:latin typeface="Arial Narrow" panose="020B0604020202020204" pitchFamily="34" charset="0"/>
                        </a:rPr>
                        <a:t> </a:t>
                      </a:r>
                      <a:r>
                        <a:rPr lang="en-SI" sz="1200" b="0"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1" i="0" u="none" strike="noStrike" dirty="0">
                          <a:solidFill>
                            <a:schemeClr val="bg1"/>
                          </a:solidFill>
                          <a:effectLst/>
                          <a:latin typeface="Arial Narrow" panose="020B0604020202020204" pitchFamily="34" charset="0"/>
                        </a:rPr>
                        <a:t>55</a:t>
                      </a:r>
                      <a:r>
                        <a:rPr lang="sl-SI" sz="1200" b="1" i="0" u="none" strike="noStrike" dirty="0">
                          <a:solidFill>
                            <a:schemeClr val="bg1"/>
                          </a:solidFill>
                          <a:effectLst/>
                          <a:latin typeface="Arial Narrow" panose="020B0604020202020204" pitchFamily="34" charset="0"/>
                        </a:rPr>
                        <a:t> </a:t>
                      </a:r>
                      <a:r>
                        <a:rPr lang="en-SI" sz="1200" b="1"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sl-SI" sz="1200" b="0" i="0" u="none" strike="noStrike" dirty="0">
                          <a:solidFill>
                            <a:schemeClr val="bg1"/>
                          </a:solidFill>
                          <a:effectLst/>
                          <a:latin typeface="Arial Narrow" panose="020B0604020202020204" pitchFamily="34" charset="0"/>
                        </a:rPr>
                        <a:t>55 %</a:t>
                      </a:r>
                      <a:endParaRPr lang="en-SI" sz="1200" b="0" i="0" u="none" strike="noStrike" dirty="0">
                        <a:solidFill>
                          <a:schemeClr val="bg1"/>
                        </a:solidFill>
                        <a:effectLst/>
                        <a:latin typeface="Arial Narrow" panose="020B0604020202020204" pitchFamily="34" charset="0"/>
                      </a:endParaRP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4337199"/>
                  </a:ext>
                </a:extLst>
              </a:tr>
              <a:tr h="312755">
                <a:tc>
                  <a:txBody>
                    <a:bodyPr/>
                    <a:lstStyle/>
                    <a:p>
                      <a:pPr marL="108000" algn="l" defTabSz="457200" rtl="0" eaLnBrk="1" fontAlgn="t" latinLnBrk="0" hangingPunct="1">
                        <a:buNone/>
                      </a:pPr>
                      <a:r>
                        <a:rPr lang="sl-SI" sz="1200" b="0" i="0" kern="1200" noProof="0" dirty="0">
                          <a:solidFill>
                            <a:schemeClr val="bg1"/>
                          </a:solidFill>
                          <a:effectLst/>
                          <a:latin typeface="Arial Narrow" panose="020B0604020202020204" pitchFamily="34" charset="0"/>
                          <a:cs typeface="Arial Narrow" panose="020B0604020202020204" pitchFamily="34" charset="0"/>
                        </a:rPr>
                        <a:t>Osebno anketiranje (CAPI)</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1" i="0" u="none" strike="noStrike" dirty="0">
                          <a:solidFill>
                            <a:schemeClr val="bg1"/>
                          </a:solidFill>
                          <a:effectLst/>
                          <a:latin typeface="Arial Narrow" panose="020B0604020202020204" pitchFamily="34" charset="0"/>
                        </a:rPr>
                        <a:t>57</a:t>
                      </a:r>
                      <a:r>
                        <a:rPr lang="sl-SI" sz="1200" b="1" i="0" u="none" strike="noStrike" dirty="0">
                          <a:solidFill>
                            <a:schemeClr val="bg1"/>
                          </a:solidFill>
                          <a:effectLst/>
                          <a:latin typeface="Arial Narrow" panose="020B0604020202020204" pitchFamily="34" charset="0"/>
                        </a:rPr>
                        <a:t> </a:t>
                      </a:r>
                      <a:r>
                        <a:rPr lang="en-SI" sz="1200" b="1"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0" i="0" u="none" strike="noStrike" dirty="0">
                          <a:solidFill>
                            <a:schemeClr val="bg1"/>
                          </a:solidFill>
                          <a:effectLst/>
                          <a:latin typeface="Arial Narrow" panose="020B0604020202020204" pitchFamily="34" charset="0"/>
                        </a:rPr>
                        <a:t>36</a:t>
                      </a:r>
                      <a:r>
                        <a:rPr lang="sl-SI" sz="1200" b="0" i="0" u="none" strike="noStrike" dirty="0">
                          <a:solidFill>
                            <a:schemeClr val="bg1"/>
                          </a:solidFill>
                          <a:effectLst/>
                          <a:latin typeface="Arial Narrow" panose="020B0604020202020204" pitchFamily="34" charset="0"/>
                        </a:rPr>
                        <a:t> </a:t>
                      </a:r>
                      <a:r>
                        <a:rPr lang="en-SI" sz="1200" b="0"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sl-SI" sz="1200" b="0" i="0" u="none" strike="noStrike" dirty="0">
                          <a:solidFill>
                            <a:schemeClr val="bg1"/>
                          </a:solidFill>
                          <a:effectLst/>
                          <a:latin typeface="Arial Narrow" panose="020B0604020202020204" pitchFamily="34" charset="0"/>
                        </a:rPr>
                        <a:t>33 %</a:t>
                      </a:r>
                      <a:endParaRPr lang="en-SI" sz="1200" b="0" i="0" u="none" strike="noStrike" dirty="0">
                        <a:solidFill>
                          <a:schemeClr val="bg1"/>
                        </a:solidFill>
                        <a:effectLst/>
                        <a:latin typeface="Arial Narrow" panose="020B0604020202020204" pitchFamily="34" charset="0"/>
                      </a:endParaRP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0885020"/>
                  </a:ext>
                </a:extLst>
              </a:tr>
              <a:tr h="312755">
                <a:tc>
                  <a:txBody>
                    <a:bodyPr/>
                    <a:lstStyle/>
                    <a:p>
                      <a:pPr marL="108000" algn="l" defTabSz="457200" rtl="0" eaLnBrk="1" fontAlgn="t" latinLnBrk="0" hangingPunct="1">
                        <a:buNone/>
                      </a:pPr>
                      <a:r>
                        <a:rPr lang="sl-SI" sz="1200" b="0" i="0" kern="1200" noProof="0" dirty="0">
                          <a:solidFill>
                            <a:schemeClr val="bg1"/>
                          </a:solidFill>
                          <a:effectLst/>
                          <a:latin typeface="Arial Narrow" panose="020B0604020202020204" pitchFamily="34" charset="0"/>
                          <a:cs typeface="Arial Narrow" panose="020B0604020202020204" pitchFamily="34" charset="0"/>
                        </a:rPr>
                        <a:t>CATI (+ teren)</a:t>
                      </a:r>
                    </a:p>
                  </a:txBody>
                  <a:tcPr marL="0" marR="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0" i="0" u="none" strike="noStrike" dirty="0">
                          <a:solidFill>
                            <a:schemeClr val="bg1"/>
                          </a:solidFill>
                          <a:effectLst/>
                          <a:latin typeface="Arial Narrow" panose="020B0604020202020204" pitchFamily="34" charset="0"/>
                        </a:rPr>
                        <a:t>8</a:t>
                      </a:r>
                      <a:r>
                        <a:rPr lang="sl-SI" sz="1200" b="0" i="0" u="none" strike="noStrike" dirty="0">
                          <a:solidFill>
                            <a:schemeClr val="bg1"/>
                          </a:solidFill>
                          <a:effectLst/>
                          <a:latin typeface="Arial Narrow" panose="020B0604020202020204" pitchFamily="34" charset="0"/>
                        </a:rPr>
                        <a:t> </a:t>
                      </a:r>
                      <a:r>
                        <a:rPr lang="en-SI" sz="1200" b="0"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SI" sz="1200" b="1" i="0" u="none" strike="noStrike" dirty="0">
                          <a:solidFill>
                            <a:schemeClr val="bg1"/>
                          </a:solidFill>
                          <a:effectLst/>
                          <a:latin typeface="Arial Narrow" panose="020B0604020202020204" pitchFamily="34" charset="0"/>
                        </a:rPr>
                        <a:t>9</a:t>
                      </a:r>
                      <a:r>
                        <a:rPr lang="sl-SI" sz="1200" b="1" i="0" u="none" strike="noStrike" dirty="0">
                          <a:solidFill>
                            <a:schemeClr val="bg1"/>
                          </a:solidFill>
                          <a:effectLst/>
                          <a:latin typeface="Arial Narrow" panose="020B0604020202020204" pitchFamily="34" charset="0"/>
                        </a:rPr>
                        <a:t> </a:t>
                      </a:r>
                      <a:r>
                        <a:rPr lang="en-SI" sz="1200" b="1" i="0" u="none" strike="noStrike" dirty="0">
                          <a:solidFill>
                            <a:schemeClr val="bg1"/>
                          </a:solidFill>
                          <a:effectLst/>
                          <a:latin typeface="Arial Narrow" panose="020B0604020202020204" pitchFamily="34" charset="0"/>
                        </a:rPr>
                        <a:t>%</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sl-SI" sz="1200" b="0" i="0" u="none" strike="noStrike" dirty="0">
                          <a:solidFill>
                            <a:schemeClr val="bg1"/>
                          </a:solidFill>
                          <a:effectLst/>
                          <a:latin typeface="Arial Narrow" panose="020B0604020202020204" pitchFamily="34" charset="0"/>
                        </a:rPr>
                        <a:t>12 %</a:t>
                      </a:r>
                      <a:endParaRPr lang="en-SI" sz="1200" b="0" i="0" u="none" strike="noStrike" dirty="0">
                        <a:solidFill>
                          <a:schemeClr val="bg1"/>
                        </a:solidFill>
                        <a:effectLst/>
                        <a:latin typeface="Arial Narrow" panose="020B0604020202020204" pitchFamily="34" charset="0"/>
                      </a:endParaRP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9431966"/>
                  </a:ext>
                </a:extLst>
              </a:tr>
              <a:tr h="3929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l-SI" sz="1200" b="1" i="0" noProof="0" dirty="0">
                          <a:solidFill>
                            <a:srgbClr val="E6007E"/>
                          </a:solidFill>
                          <a:effectLst/>
                          <a:latin typeface="Arial Narrow" panose="020B0604020202020204" pitchFamily="34" charset="0"/>
                          <a:ea typeface="Times New Roman" panose="02020603050405020304" pitchFamily="18" charset="0"/>
                          <a:cs typeface="Arial Narrow" panose="020B0604020202020204" pitchFamily="34" charset="0"/>
                        </a:rPr>
                        <a:t>POVPREČNI ČAS ANKETIRANJA </a:t>
                      </a:r>
                      <a:r>
                        <a:rPr kumimoji="0" lang="sl-SI" sz="1200" b="0" i="0" u="none" strike="noStrike" kern="1200" cap="none" spc="0" normalizeH="0" baseline="0" noProof="0" dirty="0">
                          <a:ln>
                            <a:noFill/>
                          </a:ln>
                          <a:solidFill>
                            <a:srgbClr val="4D4D4D"/>
                          </a:solidFill>
                          <a:effectLst/>
                          <a:uLnTx/>
                          <a:uFillTx/>
                          <a:latin typeface="Arial Narrow" panose="020B0604020202020204" pitchFamily="34" charset="0"/>
                          <a:ea typeface="Times New Roman" panose="02020603050405020304" pitchFamily="18" charset="0"/>
                          <a:cs typeface="Arial Narrow" panose="020B0604020202020204" pitchFamily="34" charset="0"/>
                        </a:rPr>
                        <a:t>(min)</a:t>
                      </a:r>
                      <a:endParaRPr lang="sl-SI" sz="1200" b="1" i="0" noProof="0" dirty="0">
                        <a:solidFill>
                          <a:srgbClr val="E6007E"/>
                        </a:solidFill>
                        <a:effectLst/>
                        <a:latin typeface="Arial Narrow" panose="020B0604020202020204" pitchFamily="34" charset="0"/>
                        <a:ea typeface="Times New Roman" panose="02020603050405020304" pitchFamily="18" charset="0"/>
                        <a:cs typeface="Arial Narrow" panose="020B0604020202020204" pitchFamily="34" charset="0"/>
                      </a:endParaRPr>
                    </a:p>
                  </a:txBody>
                  <a:tcPr marL="68580" marR="68580" marT="0" marB="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8,3</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1"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14,7</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l-SI" sz="1200" b="0" i="0" noProof="0" dirty="0">
                          <a:solidFill>
                            <a:schemeClr val="bg1"/>
                          </a:solidFill>
                          <a:effectLst/>
                          <a:latin typeface="Arial Narrow" panose="020B0604020202020204" pitchFamily="34" charset="0"/>
                          <a:ea typeface="Times New Roman" panose="02020603050405020304" pitchFamily="18" charset="0"/>
                          <a:cs typeface="Arial Narrow" panose="020B0604020202020204" pitchFamily="34" charset="0"/>
                        </a:rPr>
                        <a:t>12,9</a:t>
                      </a:r>
                    </a:p>
                  </a:txBody>
                  <a:tcPr marL="0" marR="108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430211"/>
                  </a:ext>
                </a:extLst>
              </a:tr>
            </a:tbl>
          </a:graphicData>
        </a:graphic>
      </p:graphicFrame>
      <p:sp>
        <p:nvSpPr>
          <p:cNvPr id="8" name="Rounded Rectangle 12">
            <a:extLst>
              <a:ext uri="{FF2B5EF4-FFF2-40B4-BE49-F238E27FC236}">
                <a16:creationId xmlns:a16="http://schemas.microsoft.com/office/drawing/2014/main" id="{17F944A0-CAFB-B9A8-0D54-E02EBBAA3B9C}"/>
              </a:ext>
            </a:extLst>
          </p:cNvPr>
          <p:cNvSpPr/>
          <p:nvPr/>
        </p:nvSpPr>
        <p:spPr>
          <a:xfrm>
            <a:off x="4284120" y="1203598"/>
            <a:ext cx="1368000" cy="3890676"/>
          </a:xfrm>
          <a:prstGeom prst="roundRect">
            <a:avLst/>
          </a:prstGeom>
          <a:noFill/>
          <a:ln w="19050">
            <a:solidFill>
              <a:srgbClr val="E6007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I"/>
          </a:p>
        </p:txBody>
      </p:sp>
      <p:sp>
        <p:nvSpPr>
          <p:cNvPr id="9" name="Rounded Rectangle 13">
            <a:extLst>
              <a:ext uri="{FF2B5EF4-FFF2-40B4-BE49-F238E27FC236}">
                <a16:creationId xmlns:a16="http://schemas.microsoft.com/office/drawing/2014/main" id="{B967BF24-3A7D-62A8-CA84-D49B7550FA54}"/>
              </a:ext>
            </a:extLst>
          </p:cNvPr>
          <p:cNvSpPr/>
          <p:nvPr/>
        </p:nvSpPr>
        <p:spPr>
          <a:xfrm>
            <a:off x="5967967" y="1201354"/>
            <a:ext cx="1368000" cy="3890676"/>
          </a:xfrm>
          <a:prstGeom prst="roundRect">
            <a:avLst/>
          </a:prstGeom>
          <a:no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SI"/>
          </a:p>
        </p:txBody>
      </p:sp>
      <p:pic>
        <p:nvPicPr>
          <p:cNvPr id="3" name="Picture 6">
            <a:extLst>
              <a:ext uri="{FF2B5EF4-FFF2-40B4-BE49-F238E27FC236}">
                <a16:creationId xmlns:a16="http://schemas.microsoft.com/office/drawing/2014/main" id="{2D16E94A-6D1E-450A-ADDF-8464B4A078A5}"/>
              </a:ext>
            </a:extLst>
          </p:cNvPr>
          <p:cNvPicPr>
            <a:picLocks noChangeAspect="1"/>
          </p:cNvPicPr>
          <p:nvPr/>
        </p:nvPicPr>
        <p:blipFill>
          <a:blip r:embed="rId3"/>
          <a:stretch>
            <a:fillRect/>
          </a:stretch>
        </p:blipFill>
        <p:spPr>
          <a:xfrm>
            <a:off x="7561283" y="1275606"/>
            <a:ext cx="353629" cy="425493"/>
          </a:xfrm>
          <a:prstGeom prst="ellipse">
            <a:avLst/>
          </a:prstGeom>
        </p:spPr>
      </p:pic>
    </p:spTree>
    <p:extLst>
      <p:ext uri="{BB962C8B-B14F-4D97-AF65-F5344CB8AC3E}">
        <p14:creationId xmlns:p14="http://schemas.microsoft.com/office/powerpoint/2010/main" val="152213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881C18D-D542-B972-5637-486DC941D9D8}"/>
              </a:ext>
            </a:extLst>
          </p:cNvPr>
          <p:cNvSpPr>
            <a:spLocks noGrp="1"/>
          </p:cNvSpPr>
          <p:nvPr>
            <p:ph type="title"/>
          </p:nvPr>
        </p:nvSpPr>
        <p:spPr>
          <a:xfrm>
            <a:off x="438150" y="483519"/>
            <a:ext cx="8229600" cy="648072"/>
          </a:xfrm>
        </p:spPr>
        <p:txBody>
          <a:bodyPr>
            <a:normAutofit/>
          </a:bodyPr>
          <a:lstStyle/>
          <a:p>
            <a:r>
              <a:rPr lang="sl-SI" sz="2800" dirty="0"/>
              <a:t>Če povzamemo…</a:t>
            </a:r>
          </a:p>
        </p:txBody>
      </p:sp>
      <p:sp>
        <p:nvSpPr>
          <p:cNvPr id="10" name="Označba mesta vsebine 4">
            <a:extLst>
              <a:ext uri="{FF2B5EF4-FFF2-40B4-BE49-F238E27FC236}">
                <a16:creationId xmlns:a16="http://schemas.microsoft.com/office/drawing/2014/main" id="{734480B3-91B1-9E71-D645-C41ED8492014}"/>
              </a:ext>
            </a:extLst>
          </p:cNvPr>
          <p:cNvSpPr>
            <a:spLocks noGrp="1"/>
          </p:cNvSpPr>
          <p:nvPr>
            <p:ph idx="1"/>
          </p:nvPr>
        </p:nvSpPr>
        <p:spPr>
          <a:xfrm>
            <a:off x="647700" y="1347615"/>
            <a:ext cx="8039100" cy="2448271"/>
          </a:xfrm>
          <a:solidFill>
            <a:schemeClr val="tx2">
              <a:lumMod val="10000"/>
              <a:lumOff val="90000"/>
            </a:schemeClr>
          </a:solidFill>
          <a:ln>
            <a:noFill/>
          </a:ln>
        </p:spPr>
        <p:style>
          <a:lnRef idx="1">
            <a:schemeClr val="accent4"/>
          </a:lnRef>
          <a:fillRef idx="2">
            <a:schemeClr val="accent4"/>
          </a:fillRef>
          <a:effectRef idx="1">
            <a:schemeClr val="accent4"/>
          </a:effectRef>
          <a:fontRef idx="minor">
            <a:schemeClr val="dk1"/>
          </a:fontRef>
        </p:style>
        <p:txBody>
          <a:bodyPr>
            <a:normAutofit/>
          </a:bodyPr>
          <a:lstStyle/>
          <a:p>
            <a:pPr>
              <a:buFont typeface="Wingdings 2" panose="05020102010507070707" pitchFamily="18" charset="2"/>
              <a:buChar char="Ë"/>
            </a:pPr>
            <a:r>
              <a:rPr lang="sl-SI" sz="1800" b="1" noProof="0" dirty="0"/>
              <a:t>Usmerjenost</a:t>
            </a:r>
            <a:r>
              <a:rPr lang="sl-SI" sz="1800" b="1" dirty="0"/>
              <a:t> na anketiranca</a:t>
            </a:r>
            <a:r>
              <a:rPr lang="sl-SI" sz="1800" b="1" noProof="0" dirty="0"/>
              <a:t>:</a:t>
            </a:r>
            <a:r>
              <a:rPr lang="sl-SI" sz="1800" b="0" noProof="0" dirty="0"/>
              <a:t> </a:t>
            </a:r>
            <a:r>
              <a:rPr lang="sl-SI" sz="1800" dirty="0"/>
              <a:t>upoštevanje njegovih </a:t>
            </a:r>
            <a:r>
              <a:rPr lang="sl-SI" sz="1800" b="0" noProof="0" dirty="0"/>
              <a:t>posameznih značilnosti, </a:t>
            </a:r>
            <a:r>
              <a:rPr lang="sl-SI" sz="1800" dirty="0"/>
              <a:t>zahtev</a:t>
            </a:r>
            <a:r>
              <a:rPr lang="sl-SI" sz="1800" b="0" noProof="0" dirty="0"/>
              <a:t> in želja, prilagojen ton komunikacije</a:t>
            </a:r>
          </a:p>
          <a:p>
            <a:pPr>
              <a:buFont typeface="Wingdings 2" panose="05020102010507070707" pitchFamily="18" charset="2"/>
              <a:buChar char="Ë"/>
            </a:pPr>
            <a:r>
              <a:rPr lang="sl-SI" sz="1800" b="1" noProof="0" dirty="0"/>
              <a:t>Prilagajanje procesa izvedbe:</a:t>
            </a:r>
            <a:r>
              <a:rPr lang="sl-SI" sz="1800" noProof="0" dirty="0"/>
              <a:t> dodaten način sodelovanja, </a:t>
            </a:r>
            <a:r>
              <a:rPr lang="sl-SI" sz="1800" b="0" noProof="0" dirty="0"/>
              <a:t>preoblikovanje pisem in gradiv, prilagojeno usposabljanje za anketarje</a:t>
            </a:r>
          </a:p>
          <a:p>
            <a:pPr>
              <a:buFont typeface="Wingdings 2" panose="05020102010507070707" pitchFamily="18" charset="2"/>
              <a:buChar char="Ë"/>
            </a:pPr>
            <a:r>
              <a:rPr lang="sl-SI" sz="1800" b="1" noProof="0" dirty="0"/>
              <a:t>Ozaveščanje javnosti &amp; promocija:</a:t>
            </a:r>
            <a:r>
              <a:rPr lang="sl-SI" sz="1800" noProof="0" dirty="0"/>
              <a:t> </a:t>
            </a:r>
            <a:r>
              <a:rPr lang="sl-SI" sz="1800" b="0" noProof="0" dirty="0"/>
              <a:t>članki in predstavitve, objave na družbenih medijih, poudarjanje pomena </a:t>
            </a:r>
            <a:r>
              <a:rPr lang="sl-SI" sz="1800" dirty="0"/>
              <a:t>sodelovanja, enotna grafična podoba, </a:t>
            </a:r>
            <a:r>
              <a:rPr lang="sl-SI" sz="1800" b="0" noProof="0" dirty="0"/>
              <a:t>simbolična darila</a:t>
            </a:r>
          </a:p>
        </p:txBody>
      </p:sp>
      <p:sp>
        <p:nvSpPr>
          <p:cNvPr id="11" name="Označba mesta vsebine 5">
            <a:extLst>
              <a:ext uri="{FF2B5EF4-FFF2-40B4-BE49-F238E27FC236}">
                <a16:creationId xmlns:a16="http://schemas.microsoft.com/office/drawing/2014/main" id="{E4DCACE1-96D6-46AF-5361-B7D0C457D68A}"/>
              </a:ext>
            </a:extLst>
          </p:cNvPr>
          <p:cNvSpPr txBox="1">
            <a:spLocks/>
          </p:cNvSpPr>
          <p:nvPr/>
        </p:nvSpPr>
        <p:spPr>
          <a:xfrm>
            <a:off x="628650" y="4443958"/>
            <a:ext cx="8039100" cy="432048"/>
          </a:xfrm>
          <a:prstGeom prst="rect">
            <a:avLst/>
          </a:prstGeom>
          <a:solidFill>
            <a:srgbClr val="23238D"/>
          </a:solidFill>
          <a:ln w="9525" cap="flat" cmpd="sng" algn="ctr">
            <a:noFill/>
            <a:prstDash val="solid"/>
          </a:ln>
          <a:effectLst>
            <a:softEdge rad="12700"/>
          </a:effectLst>
        </p:spPr>
        <p:style>
          <a:lnRef idx="1">
            <a:schemeClr val="accent1"/>
          </a:lnRef>
          <a:fillRef idx="3">
            <a:schemeClr val="accent1"/>
          </a:fillRef>
          <a:effectRef idx="2">
            <a:schemeClr val="accent1"/>
          </a:effectRef>
          <a:fontRef idx="minor">
            <a:schemeClr val="lt1"/>
          </a:fontRef>
        </p:style>
        <p:txBody>
          <a:bodyPr anchor="ctr">
            <a:normAutofit fontScale="77500" lnSpcReduction="200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lt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lt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lt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lt1"/>
                </a:solidFill>
                <a:latin typeface="+mn-lt"/>
                <a:ea typeface="+mn-ea"/>
                <a:cs typeface="+mn-cs"/>
              </a:defRPr>
            </a:lvl9pPr>
          </a:lstStyle>
          <a:p>
            <a:pPr marL="0" indent="0" algn="ctr">
              <a:buFont typeface="Arial" panose="020B0604020202020204" pitchFamily="34" charset="0"/>
              <a:buNone/>
            </a:pPr>
            <a:r>
              <a:rPr lang="sl-SI" i="1" dirty="0"/>
              <a:t>Od pristopa ‚enako za vse' k pristopu, osredotočenemu na anketiranca</a:t>
            </a:r>
            <a:endParaRPr lang="en-US" dirty="0"/>
          </a:p>
        </p:txBody>
      </p:sp>
      <p:sp>
        <p:nvSpPr>
          <p:cNvPr id="12" name="Puščica: dol 11">
            <a:extLst>
              <a:ext uri="{FF2B5EF4-FFF2-40B4-BE49-F238E27FC236}">
                <a16:creationId xmlns:a16="http://schemas.microsoft.com/office/drawing/2014/main" id="{62C38B8A-EF3D-8A16-D130-6062B3D50E5A}"/>
              </a:ext>
            </a:extLst>
          </p:cNvPr>
          <p:cNvSpPr/>
          <p:nvPr/>
        </p:nvSpPr>
        <p:spPr>
          <a:xfrm>
            <a:off x="4211960" y="3939902"/>
            <a:ext cx="792088" cy="3600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179437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69A48870-E9B3-A76F-37E1-0DE1CC49E2BA}"/>
              </a:ext>
            </a:extLst>
          </p:cNvPr>
          <p:cNvSpPr>
            <a:spLocks noGrp="1"/>
          </p:cNvSpPr>
          <p:nvPr>
            <p:ph type="title"/>
          </p:nvPr>
        </p:nvSpPr>
        <p:spPr>
          <a:xfrm>
            <a:off x="457200" y="434511"/>
            <a:ext cx="8229600" cy="697079"/>
          </a:xfrm>
        </p:spPr>
        <p:txBody>
          <a:bodyPr>
            <a:normAutofit/>
          </a:bodyPr>
          <a:lstStyle/>
          <a:p>
            <a:r>
              <a:rPr lang="sl-SI" sz="2800" dirty="0"/>
              <a:t>Zaključne misli</a:t>
            </a:r>
          </a:p>
        </p:txBody>
      </p:sp>
      <p:sp>
        <p:nvSpPr>
          <p:cNvPr id="7" name="Označba mesta vsebine 5">
            <a:extLst>
              <a:ext uri="{FF2B5EF4-FFF2-40B4-BE49-F238E27FC236}">
                <a16:creationId xmlns:a16="http://schemas.microsoft.com/office/drawing/2014/main" id="{9967E199-3254-43F5-482E-0DEDF3F28608}"/>
              </a:ext>
            </a:extLst>
          </p:cNvPr>
          <p:cNvSpPr txBox="1">
            <a:spLocks/>
          </p:cNvSpPr>
          <p:nvPr/>
        </p:nvSpPr>
        <p:spPr>
          <a:xfrm>
            <a:off x="628650" y="3874690"/>
            <a:ext cx="7886700" cy="99417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1600" b="1" kern="1200">
                <a:solidFill>
                  <a:srgbClr val="0000AF"/>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kern="1200">
                <a:solidFill>
                  <a:srgbClr val="0000AF"/>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lang="nl-NL" sz="1400" b="0" kern="1200" dirty="0" smtClean="0">
                <a:solidFill>
                  <a:srgbClr val="0000AF"/>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rgbClr val="0000AF"/>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00" b="0" kern="1200">
                <a:solidFill>
                  <a:srgbClr val="0000AF"/>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sl-SI" dirty="0"/>
          </a:p>
        </p:txBody>
      </p:sp>
      <p:sp>
        <p:nvSpPr>
          <p:cNvPr id="12" name="Označba mesta vsebine 5">
            <a:extLst>
              <a:ext uri="{FF2B5EF4-FFF2-40B4-BE49-F238E27FC236}">
                <a16:creationId xmlns:a16="http://schemas.microsoft.com/office/drawing/2014/main" id="{AAF69DFD-C278-26F0-036F-71E996F9F575}"/>
              </a:ext>
            </a:extLst>
          </p:cNvPr>
          <p:cNvSpPr txBox="1">
            <a:spLocks/>
          </p:cNvSpPr>
          <p:nvPr/>
        </p:nvSpPr>
        <p:spPr>
          <a:xfrm>
            <a:off x="539552" y="1347613"/>
            <a:ext cx="7975798" cy="3361375"/>
          </a:xfrm>
          <a:prstGeom prst="rect">
            <a:avLst/>
          </a:prstGeom>
          <a:solidFill>
            <a:schemeClr val="accent5">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1600" b="1" kern="1200">
                <a:solidFill>
                  <a:srgbClr val="0000AF"/>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kern="1200">
                <a:solidFill>
                  <a:srgbClr val="0000AF"/>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lang="nl-NL" sz="1400" b="0" kern="1200" dirty="0" smtClean="0">
                <a:solidFill>
                  <a:srgbClr val="0000AF"/>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rgbClr val="0000AF"/>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00" b="0" kern="1200">
                <a:solidFill>
                  <a:srgbClr val="0000AF"/>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sl-SI" sz="2000" dirty="0">
                <a:sym typeface="Webdings" panose="05030102010509060703" pitchFamily="18" charset="2"/>
              </a:rPr>
              <a:t></a:t>
            </a:r>
            <a:r>
              <a:rPr lang="sl-SI" sz="2400" noProof="0" dirty="0"/>
              <a:t>Kako naprej?</a:t>
            </a:r>
            <a:endParaRPr lang="en-GB" sz="2400" noProof="0" dirty="0"/>
          </a:p>
          <a:p>
            <a:pPr marL="271463" indent="-265113">
              <a:buFont typeface="Wingdings" panose="05000000000000000000" pitchFamily="2" charset="2"/>
              <a:buChar char="Ø"/>
            </a:pPr>
            <a:r>
              <a:rPr lang="sl-SI" sz="1800" noProof="0" dirty="0">
                <a:solidFill>
                  <a:schemeClr val="bg1"/>
                </a:solidFill>
              </a:rPr>
              <a:t>Komunikacija: </a:t>
            </a:r>
            <a:r>
              <a:rPr lang="sl-SI" sz="1800" b="0" noProof="0" dirty="0">
                <a:solidFill>
                  <a:schemeClr val="bg1"/>
                </a:solidFill>
              </a:rPr>
              <a:t>j</a:t>
            </a:r>
            <a:r>
              <a:rPr lang="sl-SI" sz="1800" b="0" dirty="0" err="1">
                <a:solidFill>
                  <a:schemeClr val="bg1"/>
                </a:solidFill>
              </a:rPr>
              <a:t>asna</a:t>
            </a:r>
            <a:r>
              <a:rPr lang="sl-SI" sz="1800" b="0" dirty="0">
                <a:solidFill>
                  <a:schemeClr val="bg1"/>
                </a:solidFill>
              </a:rPr>
              <a:t> sporočila, razumljiv jezik, videz in vsebina, ki pritegne; čim boljše </a:t>
            </a:r>
            <a:r>
              <a:rPr lang="sl-SI" sz="1800" b="0" dirty="0" err="1">
                <a:solidFill>
                  <a:schemeClr val="bg1"/>
                </a:solidFill>
              </a:rPr>
              <a:t>opolnomočenje</a:t>
            </a:r>
            <a:r>
              <a:rPr lang="sl-SI" sz="1800" b="0" dirty="0">
                <a:solidFill>
                  <a:schemeClr val="bg1"/>
                </a:solidFill>
                <a:sym typeface="Lato"/>
              </a:rPr>
              <a:t> anketarjev</a:t>
            </a:r>
            <a:endParaRPr lang="sl-SI" sz="1800" b="0" dirty="0">
              <a:solidFill>
                <a:schemeClr val="bg1"/>
              </a:solidFill>
            </a:endParaRPr>
          </a:p>
          <a:p>
            <a:pPr marL="271463" indent="-265113">
              <a:buFont typeface="Wingdings" panose="05000000000000000000" pitchFamily="2" charset="2"/>
              <a:buChar char="Ø"/>
            </a:pPr>
            <a:r>
              <a:rPr lang="sl-SI" sz="1800" noProof="0" dirty="0">
                <a:solidFill>
                  <a:schemeClr val="bg1"/>
                </a:solidFill>
              </a:rPr>
              <a:t>Spremljanje (ne)odziva in prilagodljivo prehajanje med načini zbiranja podatkov</a:t>
            </a:r>
          </a:p>
          <a:p>
            <a:pPr marL="271463" indent="-265113">
              <a:buFont typeface="Wingdings" panose="05000000000000000000" pitchFamily="2" charset="2"/>
              <a:buChar char="Ø"/>
            </a:pPr>
            <a:r>
              <a:rPr lang="sl-SI" sz="1800" dirty="0">
                <a:solidFill>
                  <a:schemeClr val="bg1"/>
                </a:solidFill>
              </a:rPr>
              <a:t>Metodološke izboljšave: </a:t>
            </a:r>
            <a:r>
              <a:rPr lang="sl-SI" sz="1800" b="0" dirty="0">
                <a:solidFill>
                  <a:schemeClr val="bg1"/>
                </a:solidFill>
              </a:rPr>
              <a:t>pregled, optimiziranje vprašalnikov, vzorcev, število raziskovanj v posameznem letu, čas izvedbe </a:t>
            </a:r>
          </a:p>
          <a:p>
            <a:pPr marL="271463" indent="-265113">
              <a:buFont typeface="Wingdings" panose="05000000000000000000" pitchFamily="2" charset="2"/>
              <a:buChar char="Ø"/>
            </a:pPr>
            <a:r>
              <a:rPr lang="sl-SI" sz="1800" dirty="0">
                <a:solidFill>
                  <a:schemeClr val="bg1"/>
                </a:solidFill>
              </a:rPr>
              <a:t>Tehnološke izboljšave: </a:t>
            </a:r>
            <a:r>
              <a:rPr lang="sl-SI" sz="1800" b="0" dirty="0">
                <a:solidFill>
                  <a:schemeClr val="bg1"/>
                </a:solidFill>
              </a:rPr>
              <a:t>prehod na nov IS OSA, uporaba UI</a:t>
            </a:r>
          </a:p>
          <a:p>
            <a:pPr marL="271463" indent="-265113">
              <a:buFont typeface="Wingdings" panose="05000000000000000000" pitchFamily="2" charset="2"/>
              <a:buChar char="Ø"/>
            </a:pPr>
            <a:r>
              <a:rPr lang="sl-SI" sz="1800" noProof="0" dirty="0">
                <a:solidFill>
                  <a:schemeClr val="bg1"/>
                </a:solidFill>
              </a:rPr>
              <a:t>Prenos dobrih praks </a:t>
            </a:r>
            <a:r>
              <a:rPr lang="sl-SI" sz="1800" b="0" noProof="0" dirty="0">
                <a:solidFill>
                  <a:schemeClr val="bg1"/>
                </a:solidFill>
              </a:rPr>
              <a:t>med raziskovanji, med generacijami, spodbujanje sprememb na ravni EU</a:t>
            </a:r>
          </a:p>
        </p:txBody>
      </p:sp>
    </p:spTree>
    <p:extLst>
      <p:ext uri="{BB962C8B-B14F-4D97-AF65-F5344CB8AC3E}">
        <p14:creationId xmlns:p14="http://schemas.microsoft.com/office/powerpoint/2010/main" val="692368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BDA68132-248D-716A-628C-CB16751EDD88}"/>
              </a:ext>
            </a:extLst>
          </p:cNvPr>
          <p:cNvSpPr txBox="1"/>
          <p:nvPr/>
        </p:nvSpPr>
        <p:spPr>
          <a:xfrm>
            <a:off x="611560" y="843558"/>
            <a:ext cx="4572000" cy="1169551"/>
          </a:xfrm>
          <a:prstGeom prst="rect">
            <a:avLst/>
          </a:prstGeom>
          <a:noFill/>
        </p:spPr>
        <p:txBody>
          <a:bodyPr wrap="square">
            <a:spAutoFit/>
          </a:bodyPr>
          <a:lstStyle/>
          <a:p>
            <a:pPr fontAlgn="t">
              <a:spcAft>
                <a:spcPts val="300"/>
              </a:spcAft>
              <a:buNone/>
            </a:pPr>
            <a:r>
              <a:rPr lang="en-US" i="1" dirty="0">
                <a:solidFill>
                  <a:schemeClr val="bg1">
                    <a:lumMod val="50000"/>
                    <a:lumOff val="50000"/>
                  </a:schemeClr>
                </a:solidFill>
                <a:latin typeface="Segoe UI" panose="020B0502040204020203" pitchFamily="34" charset="0"/>
              </a:rPr>
              <a:t>»Ne </a:t>
            </a:r>
            <a:r>
              <a:rPr lang="en-US" i="1" dirty="0" err="1">
                <a:solidFill>
                  <a:schemeClr val="bg1">
                    <a:lumMod val="50000"/>
                    <a:lumOff val="50000"/>
                  </a:schemeClr>
                </a:solidFill>
                <a:latin typeface="Segoe UI" panose="020B0502040204020203" pitchFamily="34" charset="0"/>
              </a:rPr>
              <a:t>preživijo</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najmočnejše</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vrste</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niti</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najbolj</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inteligentne</a:t>
            </a:r>
            <a:r>
              <a:rPr lang="en-US" i="1" dirty="0">
                <a:solidFill>
                  <a:schemeClr val="bg1">
                    <a:lumMod val="50000"/>
                    <a:lumOff val="50000"/>
                  </a:schemeClr>
                </a:solidFill>
                <a:latin typeface="Segoe UI" panose="020B0502040204020203" pitchFamily="34" charset="0"/>
              </a:rPr>
              <a:t>, </a:t>
            </a:r>
            <a:r>
              <a:rPr lang="sl-SI" i="1" dirty="0">
                <a:solidFill>
                  <a:schemeClr val="bg1">
                    <a:lumMod val="50000"/>
                    <a:lumOff val="50000"/>
                  </a:schemeClr>
                </a:solidFill>
                <a:latin typeface="Segoe UI" panose="020B0502040204020203" pitchFamily="34" charset="0"/>
              </a:rPr>
              <a:t>temveč</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tiste</a:t>
            </a:r>
            <a:r>
              <a:rPr lang="en-US" i="1" dirty="0">
                <a:solidFill>
                  <a:schemeClr val="bg1">
                    <a:lumMod val="50000"/>
                    <a:lumOff val="50000"/>
                  </a:schemeClr>
                </a:solidFill>
                <a:latin typeface="Segoe UI" panose="020B0502040204020203" pitchFamily="34" charset="0"/>
              </a:rPr>
              <a:t>, ki se </a:t>
            </a:r>
            <a:r>
              <a:rPr lang="en-US" i="1" dirty="0" err="1">
                <a:solidFill>
                  <a:schemeClr val="bg1">
                    <a:lumMod val="50000"/>
                    <a:lumOff val="50000"/>
                  </a:schemeClr>
                </a:solidFill>
                <a:latin typeface="Segoe UI" panose="020B0502040204020203" pitchFamily="34" charset="0"/>
              </a:rPr>
              <a:t>najbolj</a:t>
            </a:r>
            <a:r>
              <a:rPr lang="sl-SI" i="1" dirty="0">
                <a:solidFill>
                  <a:schemeClr val="bg1">
                    <a:lumMod val="50000"/>
                    <a:lumOff val="50000"/>
                  </a:schemeClr>
                </a:solidFill>
                <a:latin typeface="Segoe UI" panose="020B0502040204020203" pitchFamily="34" charset="0"/>
              </a:rPr>
              <a:t>e</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prilagajajo</a:t>
            </a:r>
            <a:r>
              <a:rPr lang="en-US" i="1" dirty="0">
                <a:solidFill>
                  <a:schemeClr val="bg1">
                    <a:lumMod val="50000"/>
                    <a:lumOff val="50000"/>
                  </a:schemeClr>
                </a:solidFill>
                <a:latin typeface="Segoe UI" panose="020B0502040204020203" pitchFamily="34" charset="0"/>
              </a:rPr>
              <a:t> </a:t>
            </a:r>
            <a:r>
              <a:rPr lang="en-US" i="1" dirty="0" err="1">
                <a:solidFill>
                  <a:schemeClr val="bg1">
                    <a:lumMod val="50000"/>
                    <a:lumOff val="50000"/>
                  </a:schemeClr>
                </a:solidFill>
                <a:latin typeface="Segoe UI" panose="020B0502040204020203" pitchFamily="34" charset="0"/>
              </a:rPr>
              <a:t>spremembam</a:t>
            </a:r>
            <a:r>
              <a:rPr lang="en-US" i="1" dirty="0">
                <a:solidFill>
                  <a:schemeClr val="bg1">
                    <a:lumMod val="50000"/>
                    <a:lumOff val="50000"/>
                  </a:schemeClr>
                </a:solidFill>
                <a:latin typeface="Segoe UI" panose="020B0502040204020203" pitchFamily="34" charset="0"/>
              </a:rPr>
              <a:t>.«</a:t>
            </a:r>
            <a:br>
              <a:rPr lang="en-US" sz="1800" dirty="0">
                <a:solidFill>
                  <a:schemeClr val="bg1">
                    <a:lumMod val="50000"/>
                    <a:lumOff val="50000"/>
                  </a:schemeClr>
                </a:solidFill>
                <a:latin typeface="Segoe UI" panose="020B0502040204020203" pitchFamily="34" charset="0"/>
              </a:rPr>
            </a:br>
            <a:r>
              <a:rPr lang="en-US" sz="1600" dirty="0">
                <a:solidFill>
                  <a:schemeClr val="bg1">
                    <a:lumMod val="50000"/>
                    <a:lumOff val="50000"/>
                  </a:schemeClr>
                </a:solidFill>
                <a:latin typeface="Segoe UI" panose="020B0502040204020203" pitchFamily="34" charset="0"/>
              </a:rPr>
              <a:t>— Charles Darwin</a:t>
            </a:r>
            <a:endParaRPr lang="en-US" sz="1800" dirty="0">
              <a:solidFill>
                <a:schemeClr val="bg1">
                  <a:lumMod val="50000"/>
                  <a:lumOff val="50000"/>
                </a:schemeClr>
              </a:solidFill>
              <a:latin typeface="Segoe UI" panose="020B0502040204020203" pitchFamily="34" charset="0"/>
            </a:endParaRPr>
          </a:p>
        </p:txBody>
      </p:sp>
      <p:sp>
        <p:nvSpPr>
          <p:cNvPr id="7" name="PoljeZBesedilom 6">
            <a:extLst>
              <a:ext uri="{FF2B5EF4-FFF2-40B4-BE49-F238E27FC236}">
                <a16:creationId xmlns:a16="http://schemas.microsoft.com/office/drawing/2014/main" id="{6B2FD993-95A7-B9A6-7ECF-40C17A43599A}"/>
              </a:ext>
            </a:extLst>
          </p:cNvPr>
          <p:cNvSpPr txBox="1"/>
          <p:nvPr/>
        </p:nvSpPr>
        <p:spPr>
          <a:xfrm>
            <a:off x="2699792" y="2491755"/>
            <a:ext cx="4572000" cy="1461939"/>
          </a:xfrm>
          <a:prstGeom prst="rect">
            <a:avLst/>
          </a:prstGeom>
          <a:noFill/>
        </p:spPr>
        <p:txBody>
          <a:bodyPr wrap="square">
            <a:spAutoFit/>
          </a:bodyPr>
          <a:lstStyle/>
          <a:p>
            <a:pPr fontAlgn="t">
              <a:spcAft>
                <a:spcPts val="300"/>
              </a:spcAft>
              <a:buNone/>
            </a:pPr>
            <a:r>
              <a:rPr lang="sl-SI" sz="2800" b="1" i="1" dirty="0">
                <a:solidFill>
                  <a:schemeClr val="bg2"/>
                </a:solidFill>
                <a:latin typeface="Segoe UI" panose="020B0502040204020203" pitchFamily="34" charset="0"/>
              </a:rPr>
              <a:t>Hvala!</a:t>
            </a:r>
          </a:p>
          <a:p>
            <a:pPr fontAlgn="t">
              <a:spcAft>
                <a:spcPts val="300"/>
              </a:spcAft>
              <a:buNone/>
            </a:pPr>
            <a:endParaRPr lang="sl-SI" sz="2800" b="1" i="1" dirty="0">
              <a:solidFill>
                <a:schemeClr val="bg2"/>
              </a:solidFill>
              <a:latin typeface="Segoe UI" panose="020B0502040204020203" pitchFamily="34" charset="0"/>
            </a:endParaRPr>
          </a:p>
          <a:p>
            <a:pPr algn="r" fontAlgn="t">
              <a:spcAft>
                <a:spcPts val="300"/>
              </a:spcAft>
              <a:buNone/>
            </a:pPr>
            <a:r>
              <a:rPr lang="sl-SI" sz="2800" b="1" i="1" dirty="0">
                <a:solidFill>
                  <a:schemeClr val="bg2"/>
                </a:solidFill>
                <a:latin typeface="Segoe UI" panose="020B0502040204020203" pitchFamily="34" charset="0"/>
              </a:rPr>
              <a:t>Vprašanja?</a:t>
            </a:r>
            <a:endParaRPr lang="en-US" sz="2400" b="1" dirty="0">
              <a:solidFill>
                <a:schemeClr val="bg2"/>
              </a:solidFill>
              <a:latin typeface="Segoe UI" panose="020B0502040204020203" pitchFamily="34" charset="0"/>
            </a:endParaRPr>
          </a:p>
        </p:txBody>
      </p:sp>
    </p:spTree>
    <p:extLst>
      <p:ext uri="{BB962C8B-B14F-4D97-AF65-F5344CB8AC3E}">
        <p14:creationId xmlns:p14="http://schemas.microsoft.com/office/powerpoint/2010/main" val="2040238428"/>
      </p:ext>
    </p:extLst>
  </p:cSld>
  <p:clrMapOvr>
    <a:masterClrMapping/>
  </p:clrMapOvr>
</p:sld>
</file>

<file path=ppt/theme/theme1.xml><?xml version="1.0" encoding="utf-8"?>
<a:theme xmlns:a="http://schemas.openxmlformats.org/drawingml/2006/main" name="SURS_svetl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URS pisave">
      <a:majorFont>
        <a:latin typeface="Republika"/>
        <a:ea typeface=""/>
        <a:cs typeface=""/>
      </a:majorFont>
      <a:minorFont>
        <a:latin typeface="Arial"/>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URS_svetla  -  Samo za branje" id="{F61FAF92-CBA1-4BD5-9E79-D174D44C9951}" vid="{2FA6DB2E-085E-4CDC-AF3F-0C89073EAC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3b325d7-2d02-444a-a4d2-06bede4d685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5AB6402614A44E9BADAEC29EE1662A" ma:contentTypeVersion="17" ma:contentTypeDescription="Create a new document." ma:contentTypeScope="" ma:versionID="9a196b720af5971d57b02b6dd0f8233d">
  <xsd:schema xmlns:xsd="http://www.w3.org/2001/XMLSchema" xmlns:xs="http://www.w3.org/2001/XMLSchema" xmlns:p="http://schemas.microsoft.com/office/2006/metadata/properties" xmlns:ns3="8adf0773-4fcf-4193-8e4c-2de5982867d9" xmlns:ns4="93b325d7-2d02-444a-a4d2-06bede4d6854" targetNamespace="http://schemas.microsoft.com/office/2006/metadata/properties" ma:root="true" ma:fieldsID="6a619cff28f997e9bb387ee3d2756c75" ns3:_="" ns4:_="">
    <xsd:import namespace="8adf0773-4fcf-4193-8e4c-2de5982867d9"/>
    <xsd:import namespace="93b325d7-2d02-444a-a4d2-06bede4d685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element ref="ns4:_activity"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df0773-4fcf-4193-8e4c-2de5982867d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b325d7-2d02-444a-a4d2-06bede4d685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27FB81-CC9C-4521-BD46-65C36FEB3A28}">
  <ds:schemaRefs>
    <ds:schemaRef ds:uri="http://schemas.microsoft.com/office/2006/metadata/properties"/>
    <ds:schemaRef ds:uri="http://schemas.microsoft.com/office/2006/documentManagement/types"/>
    <ds:schemaRef ds:uri="http://www.w3.org/XML/1998/namespace"/>
    <ds:schemaRef ds:uri="8adf0773-4fcf-4193-8e4c-2de5982867d9"/>
    <ds:schemaRef ds:uri="http://schemas.microsoft.com/office/infopath/2007/PartnerControls"/>
    <ds:schemaRef ds:uri="http://schemas.openxmlformats.org/package/2006/metadata/core-properties"/>
    <ds:schemaRef ds:uri="http://purl.org/dc/terms/"/>
    <ds:schemaRef ds:uri="93b325d7-2d02-444a-a4d2-06bede4d6854"/>
    <ds:schemaRef ds:uri="http://purl.org/dc/dcmitype/"/>
    <ds:schemaRef ds:uri="http://purl.org/dc/elements/1.1/"/>
  </ds:schemaRefs>
</ds:datastoreItem>
</file>

<file path=customXml/itemProps2.xml><?xml version="1.0" encoding="utf-8"?>
<ds:datastoreItem xmlns:ds="http://schemas.openxmlformats.org/officeDocument/2006/customXml" ds:itemID="{79A7C512-E53C-42EA-9502-2C680EAE9D8C}">
  <ds:schemaRefs>
    <ds:schemaRef ds:uri="http://schemas.microsoft.com/sharepoint/v3/contenttype/forms"/>
  </ds:schemaRefs>
</ds:datastoreItem>
</file>

<file path=customXml/itemProps3.xml><?xml version="1.0" encoding="utf-8"?>
<ds:datastoreItem xmlns:ds="http://schemas.openxmlformats.org/officeDocument/2006/customXml" ds:itemID="{9C752262-EEEE-4AE8-996F-9BB1582094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df0773-4fcf-4193-8e4c-2de5982867d9"/>
    <ds:schemaRef ds:uri="93b325d7-2d02-444a-a4d2-06bede4d68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SURS_svetla</Template>
  <TotalTime>11933</TotalTime>
  <Words>2254</Words>
  <Application>Microsoft Office PowerPoint</Application>
  <PresentationFormat>Diaprojekcija na zaslonu (16:9)</PresentationFormat>
  <Paragraphs>190</Paragraphs>
  <Slides>14</Slides>
  <Notes>13</Notes>
  <HiddenSlides>0</HiddenSlides>
  <MMClips>0</MMClips>
  <ScaleCrop>false</ScaleCrop>
  <HeadingPairs>
    <vt:vector size="6" baseType="variant">
      <vt:variant>
        <vt:lpstr>Uporabljene pisave</vt:lpstr>
      </vt:variant>
      <vt:variant>
        <vt:i4>12</vt:i4>
      </vt:variant>
      <vt:variant>
        <vt:lpstr>Tema</vt:lpstr>
      </vt:variant>
      <vt:variant>
        <vt:i4>1</vt:i4>
      </vt:variant>
      <vt:variant>
        <vt:lpstr>Naslovi diapozitivov</vt:lpstr>
      </vt:variant>
      <vt:variant>
        <vt:i4>14</vt:i4>
      </vt:variant>
    </vt:vector>
  </HeadingPairs>
  <TitlesOfParts>
    <vt:vector size="27" baseType="lpstr">
      <vt:lpstr>Arial</vt:lpstr>
      <vt:lpstr>Arial Narrow</vt:lpstr>
      <vt:lpstr>Calibri</vt:lpstr>
      <vt:lpstr>Lato</vt:lpstr>
      <vt:lpstr>Poppins</vt:lpstr>
      <vt:lpstr>Republika</vt:lpstr>
      <vt:lpstr>Segoe UI</vt:lpstr>
      <vt:lpstr>ui-sans-serif</vt:lpstr>
      <vt:lpstr>Webdings</vt:lpstr>
      <vt:lpstr>Wingdings</vt:lpstr>
      <vt:lpstr>Wingdings 2</vt:lpstr>
      <vt:lpstr>Wingdings 3</vt:lpstr>
      <vt:lpstr>SURS_svetla</vt:lpstr>
      <vt:lpstr>Kako s profiliranjem anketirancev izboljšati sodelovanje v anketah gospodinjstev?  Primer starostne skupine 75–89 let v Sloveniji</vt:lpstr>
      <vt:lpstr>Zbiranje podatkov na SURS</vt:lpstr>
      <vt:lpstr>Izzivi pri zbiranju podatkov</vt:lpstr>
      <vt:lpstr>Projekt profiliranja in segmentiranja anketirancev</vt:lpstr>
      <vt:lpstr>Rezultati projekta profiliranja Skupine (ne)sodelujočih &amp; glavne značilnosti</vt:lpstr>
      <vt:lpstr>Prilagajanje pristopa v praksi</vt:lpstr>
      <vt:lpstr>Spremembe v obvestilnem pismu</vt:lpstr>
      <vt:lpstr>Spremembe pri IKT-GOSP 2025 Strateška vključitev starostne skupine 75-89 let</vt:lpstr>
      <vt:lpstr>Raziskovanje IKT-GOSP 2025: rezultati </vt:lpstr>
      <vt:lpstr>IKT-GOSP 2025: rezultati za skupino 75-89 let</vt:lpstr>
      <vt:lpstr>IKT-GOSP 2025: primerjava rezultatov med skupinama </vt:lpstr>
      <vt:lpstr>Če povzamemo…</vt:lpstr>
      <vt:lpstr>Zaključne misli</vt:lpstr>
      <vt:lpstr>PowerPointova predstavitev</vt:lpstr>
    </vt:vector>
  </TitlesOfParts>
  <Manager>Sham Ramessar</Manager>
  <Company>International Statistical Institute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World Statistics Congress</dc:creator>
  <cp:keywords/>
  <dc:description/>
  <cp:lastModifiedBy>Ema Mišić</cp:lastModifiedBy>
  <cp:revision>840</cp:revision>
  <cp:lastPrinted>2026-05-18T09:29:06Z</cp:lastPrinted>
  <dcterms:created xsi:type="dcterms:W3CDTF">2017-09-19T02:31:42Z</dcterms:created>
  <dcterms:modified xsi:type="dcterms:W3CDTF">2026-09-08T07:49:42Z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0x0101005F5AB6402614A44E9BADAEC29EE1662A</vt:lpwstr>
  </property>
</Properties>
</file>