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80" r:id="rId5"/>
    <p:sldId id="269" r:id="rId6"/>
    <p:sldId id="281" r:id="rId7"/>
    <p:sldId id="278" r:id="rId8"/>
    <p:sldId id="284" r:id="rId9"/>
    <p:sldId id="285" r:id="rId10"/>
    <p:sldId id="287" r:id="rId11"/>
    <p:sldId id="294" r:id="rId12"/>
    <p:sldId id="290" r:id="rId13"/>
    <p:sldId id="291" r:id="rId14"/>
    <p:sldId id="292" r:id="rId15"/>
    <p:sldId id="293" r:id="rId16"/>
    <p:sldId id="271" r:id="rId17"/>
    <p:sldId id="295" r:id="rId18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7DC6"/>
    <a:srgbClr val="FFCCFF"/>
    <a:srgbClr val="8283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8" autoAdjust="0"/>
    <p:restoredTop sz="74576" autoAdjust="0"/>
  </p:normalViewPr>
  <p:slideViewPr>
    <p:cSldViewPr snapToGrid="0">
      <p:cViewPr varScale="1">
        <p:scale>
          <a:sx n="82" d="100"/>
          <a:sy n="82" d="100"/>
        </p:scale>
        <p:origin x="16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PACE-DATA-SERVER\SKUPNO\OBDELAVA_PODATKOV\Ankete\EHIS\2025\2GB_OOP\knock-to-nudge\analysis\Ipsos\TABELA%20NIJZ%20EHIS_PO&#352;ILJANJE%20KO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98425164558669"/>
          <c:y val="6.0185185185185182E-2"/>
          <c:w val="0.46491159287677397"/>
          <c:h val="0.841674686497521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'NIJZ EHIS SKUPAJ POVZETEK'!$C$26:$C$29</c:f>
              <c:strCache>
                <c:ptCount val="4"/>
                <c:pt idx="0">
                  <c:v>Obisk anketarja in poslana navadna pošta (n=75)</c:v>
                </c:pt>
                <c:pt idx="1">
                  <c:v>Obisk anketarja in poslan SMS (do dva opomnika) (n=120)</c:v>
                </c:pt>
                <c:pt idx="2">
                  <c:v>Obisk anketarja (n=304)</c:v>
                </c:pt>
                <c:pt idx="3">
                  <c:v>Obisk anketarja in poslana e-pošta (do dva opomnika) (n=3469)</c:v>
                </c:pt>
              </c:strCache>
            </c:strRef>
          </c:cat>
          <c:val>
            <c:numRef>
              <c:f>'NIJZ EHIS SKUPAJ POVZETEK'!$D$26:$D$29</c:f>
              <c:numCache>
                <c:formatCode>0%</c:formatCode>
                <c:ptCount val="4"/>
                <c:pt idx="0">
                  <c:v>0.25</c:v>
                </c:pt>
                <c:pt idx="1">
                  <c:v>0.35</c:v>
                </c:pt>
                <c:pt idx="2">
                  <c:v>0.35</c:v>
                </c:pt>
                <c:pt idx="3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B9-4125-8ED4-0F74E2638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2"/>
        <c:axId val="1143357120"/>
        <c:axId val="1143358080"/>
      </c:barChart>
      <c:catAx>
        <c:axId val="1143357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143358080"/>
        <c:crosses val="autoZero"/>
        <c:auto val="1"/>
        <c:lblAlgn val="ctr"/>
        <c:lblOffset val="100"/>
        <c:noMultiLvlLbl val="0"/>
      </c:catAx>
      <c:valAx>
        <c:axId val="1143358080"/>
        <c:scaling>
          <c:orientation val="minMax"/>
          <c:max val="0.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14335712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A5E31-11B5-4002-BE1D-50D44F4CFE38}" type="datetimeFigureOut">
              <a:rPr lang="sl-SI" smtClean="0"/>
              <a:t>10. 09. 2026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27884-4D81-4100-98E8-36E39C7EF33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6850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27884-4D81-4100-98E8-36E39C7EF331}" type="slidenum">
              <a:rPr lang="sl-SI" smtClean="0"/>
              <a:t>11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41120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27884-4D81-4100-98E8-36E39C7EF331}" type="slidenum">
              <a:rPr lang="sl-SI" smtClean="0"/>
              <a:t>12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4794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27884-4D81-4100-98E8-36E39C7EF331}" type="slidenum">
              <a:rPr lang="sl-SI" smtClean="0"/>
              <a:t>13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2710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27884-4D81-4100-98E8-36E39C7EF331}" type="slidenum">
              <a:rPr lang="sl-SI" smtClean="0"/>
              <a:t>14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3616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27884-4D81-4100-98E8-36E39C7EF331}" type="slidenum">
              <a:rPr lang="sl-SI" smtClean="0"/>
              <a:t>15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91417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827884-4D81-4100-98E8-36E39C7EF331}" type="slidenum">
              <a:rPr lang="sl-SI" smtClean="0"/>
              <a:t>17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7451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14222" y="2726079"/>
            <a:ext cx="8312727" cy="2387600"/>
          </a:xfrm>
        </p:spPr>
        <p:txBody>
          <a:bodyPr anchor="b"/>
          <a:lstStyle>
            <a:lvl1pPr algn="l">
              <a:defRPr sz="6000" baseline="0">
                <a:solidFill>
                  <a:srgbClr val="007DC6"/>
                </a:solidFill>
                <a:latin typeface="+mn-lt"/>
              </a:defRPr>
            </a:lvl1pPr>
          </a:lstStyle>
          <a:p>
            <a:r>
              <a:rPr lang="sl-SI" dirty="0"/>
              <a:t>Naslov predstavitve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14222" y="5205754"/>
            <a:ext cx="8312727" cy="85742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82838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dirty="0"/>
              <a:t>Avtor</a:t>
            </a:r>
          </a:p>
        </p:txBody>
      </p:sp>
    </p:spTree>
    <p:extLst>
      <p:ext uri="{BB962C8B-B14F-4D97-AF65-F5344CB8AC3E}">
        <p14:creationId xmlns:p14="http://schemas.microsoft.com/office/powerpoint/2010/main" val="289675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>
                <a:solidFill>
                  <a:srgbClr val="007DC6"/>
                </a:solidFill>
                <a:latin typeface="+mn-lt"/>
              </a:defRPr>
            </a:lvl1pPr>
          </a:lstStyle>
          <a:p>
            <a:r>
              <a:rPr lang="sl-SI" dirty="0"/>
              <a:t>Naslov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994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6058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7DC6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303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303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14950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189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74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FEB58-11E9-4A49-8F87-0C981815D5B5}" type="datetimeFigureOut">
              <a:rPr lang="sl-SI" smtClean="0"/>
              <a:t>10. 09. 2026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6077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darja.lavtar@nijz.si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1994" y="1595887"/>
            <a:ext cx="10568012" cy="2915728"/>
          </a:xfrm>
        </p:spPr>
        <p:txBody>
          <a:bodyPr>
            <a:noAutofit/>
          </a:bodyPr>
          <a:lstStyle/>
          <a:p>
            <a:pPr algn="ctr"/>
            <a:r>
              <a:rPr lang="sl-SI" sz="4600" dirty="0"/>
              <a:t>Ali terensko spodbujanje (</a:t>
            </a:r>
            <a:r>
              <a:rPr lang="sl-SI" sz="4600" dirty="0" err="1"/>
              <a:t>KtN</a:t>
            </a:r>
            <a:r>
              <a:rPr lang="sl-SI" sz="4600" dirty="0"/>
              <a:t>) v nacionalnih raziskavah o zdravju izvedenih s kombiniranimi načini anketiranja vpliva na stopnje odgovora po spletu?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4220" y="5187141"/>
            <a:ext cx="10568013" cy="128189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Darja Lavtar, Tina Zupanič, </a:t>
            </a:r>
            <a:r>
              <a:rPr lang="sl-S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Renée</a:t>
            </a: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l-SI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Erends</a:t>
            </a: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Blaž Hren (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vsi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NIJZ)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b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Strokovni posvet Spletne ankete in kombinirani načini anketiranja (SPIKNA) 2026</a:t>
            </a:r>
            <a:b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Ljubljana, </a:t>
            </a: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Fakulteta za družbene vede,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0.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300004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08B3E7-528B-4691-8436-6C5C35EB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4" y="123826"/>
            <a:ext cx="1731539" cy="173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agram poteka: nadomestni process 5">
            <a:extLst>
              <a:ext uri="{FF2B5EF4-FFF2-40B4-BE49-F238E27FC236}">
                <a16:creationId xmlns:a16="http://schemas.microsoft.com/office/drawing/2014/main" id="{CCD36E7D-5CB6-4C4D-9BA1-035ECE789A2E}"/>
              </a:ext>
            </a:extLst>
          </p:cNvPr>
          <p:cNvSpPr/>
          <p:nvPr/>
        </p:nvSpPr>
        <p:spPr>
          <a:xfrm>
            <a:off x="2122490" y="395288"/>
            <a:ext cx="3338032" cy="1131587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ravokotnik 6">
            <a:extLst>
              <a:ext uri="{FF2B5EF4-FFF2-40B4-BE49-F238E27FC236}">
                <a16:creationId xmlns:a16="http://schemas.microsoft.com/office/drawing/2014/main" id="{30F09161-6214-4F6B-B414-1C8BA978DAB8}"/>
              </a:ext>
            </a:extLst>
          </p:cNvPr>
          <p:cNvSpPr/>
          <p:nvPr/>
        </p:nvSpPr>
        <p:spPr>
          <a:xfrm>
            <a:off x="2324100" y="608013"/>
            <a:ext cx="29818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Metoda 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KtN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ka 9" descr="Zadetek v poln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82" y="363538"/>
            <a:ext cx="1212383" cy="121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22" name="Označba mesta vsebine 21">
            <a:extLst>
              <a:ext uri="{FF2B5EF4-FFF2-40B4-BE49-F238E27FC236}">
                <a16:creationId xmlns:a16="http://schemas.microsoft.com/office/drawing/2014/main" id="{8E764CB9-81BB-2607-367C-06D0AAE22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411"/>
            <a:ext cx="10515600" cy="4160038"/>
          </a:xfrm>
        </p:spPr>
        <p:txBody>
          <a:bodyPr>
            <a:normAutofit/>
          </a:bodyPr>
          <a:lstStyle/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»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Knock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to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nudge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« (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je metoda, pri kateri anketarji obiščejo gospodinjstva z namenom spodbuditi osebe, ki se na anketo še niso odzvale, da izpolnijo spletno (ali telefonsko) anketo. Metoda se je razvila med pandemijo covida-19, ko izvajanje osebnih intervjujev ni bilo mogoče. Od takrat se uporablja za povečanje stopnje odzivnosti na ankete (IPSOS, b. l.;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Kunz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Daikeler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Ackermann-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Piek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2024).</a:t>
            </a:r>
          </a:p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Pristop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lahko poleg tega spodbudi sodelovanje oseb, ki so v anketah običajno slabše zastopane. Mednje na primer sodijo starejše ali mlajše osebe, osebe z nižjo stopnjo izobrazbe ter osebe iz manjših gospodinjstev (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Kastberg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Siegler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2022;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Maslovskaya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idr., 2025).</a:t>
            </a:r>
          </a:p>
        </p:txBody>
      </p:sp>
    </p:spTree>
    <p:extLst>
      <p:ext uri="{BB962C8B-B14F-4D97-AF65-F5344CB8AC3E}">
        <p14:creationId xmlns:p14="http://schemas.microsoft.com/office/powerpoint/2010/main" val="910339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08B3E7-528B-4691-8436-6C5C35EB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C1E8721-BD7C-43AD-9B9F-3EFEB1B70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02" y="1731545"/>
            <a:ext cx="10515600" cy="4824530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Nacionalna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raziskava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o 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zdravju in zdravstvenem varstvu: EHIS (</a:t>
            </a:r>
            <a:r>
              <a:rPr lang="sl-SI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European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l-SI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Health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l-SI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Interview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sl-SI" sz="24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Survey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): </a:t>
            </a:r>
          </a:p>
          <a:p>
            <a:pPr lvl="1"/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2007: PAPI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</a:t>
            </a:r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4,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</a:t>
            </a:r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9,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</a:t>
            </a:r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5: CAWI in CAPI </a:t>
            </a:r>
          </a:p>
          <a:p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Ciljna populacija: prebivalci Slovenije, stari 15 let in več, ki bivajo v zasebnih gospodinjstvih </a:t>
            </a:r>
          </a:p>
          <a:p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Stopnje odgovora:</a:t>
            </a:r>
          </a:p>
          <a:p>
            <a:endParaRPr lang="sl-SI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sl-SI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sl-SI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sl-SI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sl-SI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Podrobnejše analize iz EHIS 2025: </a:t>
            </a:r>
          </a:p>
          <a:p>
            <a:pPr lvl="1"/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Velikost vzorca: 16.000 oseb</a:t>
            </a:r>
          </a:p>
          <a:p>
            <a:pPr lvl="1"/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Zbiranje podatkov v dveh delih: pomlad, jesen</a:t>
            </a:r>
          </a:p>
          <a:p>
            <a:pPr lvl="1"/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CAWI na voljo celotno obdobje zbiranja podatkov</a:t>
            </a:r>
          </a:p>
          <a:p>
            <a:pPr lvl="1"/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CAWI: NIJZ, CAPI: podjetje </a:t>
            </a:r>
            <a:r>
              <a:rPr lang="sl-SI" sz="20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Ipsos</a:t>
            </a:r>
            <a:endParaRPr lang="sl-SI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sl-SI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 bilo daril ali denarnih spodbud za respondente</a:t>
            </a:r>
          </a:p>
          <a:p>
            <a:pPr lvl="1"/>
            <a:r>
              <a:rPr lang="sl-SI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Viri podatkov za analize: vzorčni podatki: SURS, spletna anketa (1ka): NIJZ, terensko zbiranje podatkov: </a:t>
            </a:r>
            <a:r>
              <a:rPr lang="sl-SI" sz="2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Ipsos</a:t>
            </a:r>
            <a:endParaRPr lang="en-US" sz="2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4" y="123826"/>
            <a:ext cx="1545406" cy="1552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agram poteka: nadomestni process 5">
            <a:extLst>
              <a:ext uri="{FF2B5EF4-FFF2-40B4-BE49-F238E27FC236}">
                <a16:creationId xmlns:a16="http://schemas.microsoft.com/office/drawing/2014/main" id="{CCD36E7D-5CB6-4C4D-9BA1-035ECE789A2E}"/>
              </a:ext>
            </a:extLst>
          </p:cNvPr>
          <p:cNvSpPr/>
          <p:nvPr/>
        </p:nvSpPr>
        <p:spPr>
          <a:xfrm>
            <a:off x="1918895" y="405982"/>
            <a:ext cx="3239702" cy="1052153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ravokotnik 6">
            <a:extLst>
              <a:ext uri="{FF2B5EF4-FFF2-40B4-BE49-F238E27FC236}">
                <a16:creationId xmlns:a16="http://schemas.microsoft.com/office/drawing/2014/main" id="{30F09161-6214-4F6B-B414-1C8BA978DAB8}"/>
              </a:ext>
            </a:extLst>
          </p:cNvPr>
          <p:cNvSpPr/>
          <p:nvPr/>
        </p:nvSpPr>
        <p:spPr>
          <a:xfrm>
            <a:off x="2088755" y="599658"/>
            <a:ext cx="33200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 podatkov</a:t>
            </a:r>
          </a:p>
        </p:txBody>
      </p:sp>
      <p:pic>
        <p:nvPicPr>
          <p:cNvPr id="10" name="Označba mesta vsebine 10" descr="Palični grafikon z naraščajočim trendom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4620" y="376078"/>
            <a:ext cx="1080694" cy="1082057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1A5DF650-B3E8-F797-BFF1-316258F42D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3813" y="2871964"/>
            <a:ext cx="4310486" cy="1851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90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08B3E7-528B-4691-8436-6C5C35EB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4" y="123826"/>
            <a:ext cx="1647398" cy="165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agram poteka: nadomestni process 5">
            <a:extLst>
              <a:ext uri="{FF2B5EF4-FFF2-40B4-BE49-F238E27FC236}">
                <a16:creationId xmlns:a16="http://schemas.microsoft.com/office/drawing/2014/main" id="{CCD36E7D-5CB6-4C4D-9BA1-035ECE789A2E}"/>
              </a:ext>
            </a:extLst>
          </p:cNvPr>
          <p:cNvSpPr/>
          <p:nvPr/>
        </p:nvSpPr>
        <p:spPr>
          <a:xfrm>
            <a:off x="1969662" y="395290"/>
            <a:ext cx="4126338" cy="112296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ravokotnik 6">
            <a:extLst>
              <a:ext uri="{FF2B5EF4-FFF2-40B4-BE49-F238E27FC236}">
                <a16:creationId xmlns:a16="http://schemas.microsoft.com/office/drawing/2014/main" id="{30F09161-6214-4F6B-B414-1C8BA978DAB8}"/>
              </a:ext>
            </a:extLst>
          </p:cNvPr>
          <p:cNvSpPr/>
          <p:nvPr/>
        </p:nvSpPr>
        <p:spPr>
          <a:xfrm>
            <a:off x="2209652" y="611501"/>
            <a:ext cx="39559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EHIS 2025 in 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KtN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Grafika 9" descr="Zadetek v polno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03" y="363540"/>
            <a:ext cx="1153469" cy="1152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22" name="Označba mesta vsebine 21">
            <a:extLst>
              <a:ext uri="{FF2B5EF4-FFF2-40B4-BE49-F238E27FC236}">
                <a16:creationId xmlns:a16="http://schemas.microsoft.com/office/drawing/2014/main" id="{8E764CB9-81BB-2607-367C-06D0AAE22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189" y="1807062"/>
            <a:ext cx="10515600" cy="4652665"/>
          </a:xfrm>
        </p:spPr>
        <p:txBody>
          <a:bodyPr>
            <a:normAutofit fontScale="70000" lnSpcReduction="20000"/>
          </a:bodyPr>
          <a:lstStyle/>
          <a:p>
            <a:r>
              <a:rPr lang="sl-SI" dirty="0">
                <a:solidFill>
                  <a:srgbClr val="007DC6"/>
                </a:solidFill>
              </a:rPr>
              <a:t>Vabila: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lvl="1"/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prvo obvestilno pismo (pošlje NIJZ),</a:t>
            </a:r>
          </a:p>
          <a:p>
            <a:pPr lvl="1"/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prvi opomnik za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neodzivnike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na spletno anketo (pošlje NIJZ),</a:t>
            </a:r>
          </a:p>
          <a:p>
            <a:pPr lvl="1"/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(redko) drugi opomnik (po potrebi pošlje podjetje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Ipsos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). </a:t>
            </a:r>
          </a:p>
          <a:p>
            <a:r>
              <a:rPr lang="sl-SI" dirty="0">
                <a:solidFill>
                  <a:srgbClr val="007DC6"/>
                </a:solidFill>
              </a:rPr>
              <a:t>Izvedba terenske faze zbiranja podatkov: 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Da bi povečali stopnjo odzivnosti v raziskavi EHIS, je bila osebam, ki so zavrnile sodelovanje v osebnem anketiranju, ponujena alternativna možnost, in sicer da anketo kljub temu izpolnijo prek spleta. Spodbude: podjetje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Ipsos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je na pobudo anketarja in po dogovoru z izbrano osebo ponovno poslalo povezavo do spletne ankete in geslo, in sicer po elektronski pošti ali v sporočilu SMS, po potrebi pa je lahko poslal tudi drugi opomnik </a:t>
            </a:r>
            <a:r>
              <a:rPr lang="sl-SI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(teh stikov sicer rutinsko še ne zbiramo)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sl-SI" dirty="0">
                <a:solidFill>
                  <a:srgbClr val="007DC6"/>
                </a:solidFill>
              </a:rPr>
              <a:t>NIJZ pojmovanje: 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Uspešen primer pristopa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je opredeljen kot primer, ko izbrana oseba po katerem koli obisku anketarja </a:t>
            </a:r>
            <a:r>
              <a:rPr lang="sl-SI" i="1" dirty="0">
                <a:solidFill>
                  <a:srgbClr val="007DC6"/>
                </a:solidFill>
              </a:rPr>
              <a:t>odpre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spletno anketo, osebni intervju pa ni bil izveden </a:t>
            </a:r>
            <a:r>
              <a:rPr lang="sl-SI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(te </a:t>
            </a:r>
            <a:r>
              <a:rPr lang="sl-SI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parapodatke</a:t>
            </a:r>
            <a:r>
              <a:rPr lang="sl-SI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imamo na voljo)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  <a:p>
            <a:r>
              <a:rPr lang="sl-SI" dirty="0">
                <a:solidFill>
                  <a:srgbClr val="007DC6"/>
                </a:solidFill>
              </a:rPr>
              <a:t>Cilj naše raziskave: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analizirati vpliv metode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na stopnjo odzivnosti in sestavo respondentov v raziskavi EHIS 2025. V ta namen bomo ocenili obseg morebitnega povečanja stopnje odzivnosti ter ugotavljali, kolikšen delež tega povečanja je mogoče pripisati uporabi metode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Poleg tega bomo primerjali deleže sodelujočih glede na različne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socio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-demografske značilnosti, in sicer za primere z uporabo metode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brez nje, ter jih primerjali z značilnostmi vzorca ciljne populacije.</a:t>
            </a:r>
          </a:p>
        </p:txBody>
      </p:sp>
    </p:spTree>
    <p:extLst>
      <p:ext uri="{BB962C8B-B14F-4D97-AF65-F5344CB8AC3E}">
        <p14:creationId xmlns:p14="http://schemas.microsoft.com/office/powerpoint/2010/main" val="378810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>
            <a:extLst>
              <a:ext uri="{FF2B5EF4-FFF2-40B4-BE49-F238E27FC236}">
                <a16:creationId xmlns:a16="http://schemas.microsoft.com/office/drawing/2014/main" id="{ACC8E5E8-3329-8F7D-7F29-F6718ADD62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65" y="1623018"/>
            <a:ext cx="9967378" cy="4796471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582509" cy="1273894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429017" cy="143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7" y="516451"/>
            <a:ext cx="993558" cy="99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400" y="492308"/>
            <a:ext cx="4309666" cy="100299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213064" y="588785"/>
            <a:ext cx="79545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biranje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podatkov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95216CA0-594E-C233-9078-1ACF3EB1F58D}"/>
              </a:ext>
            </a:extLst>
          </p:cNvPr>
          <p:cNvSpPr txBox="1"/>
          <p:nvPr/>
        </p:nvSpPr>
        <p:spPr>
          <a:xfrm>
            <a:off x="10280032" y="1820711"/>
            <a:ext cx="17856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solidFill>
                  <a:srgbClr val="007DC6"/>
                </a:solidFill>
              </a:rPr>
              <a:t>Pomlad:</a:t>
            </a:r>
          </a:p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- 56 anketarjev</a:t>
            </a:r>
          </a:p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- 11.485 obiskov </a:t>
            </a:r>
          </a:p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- 1,4 obiskov/osebo</a:t>
            </a:r>
          </a:p>
          <a:p>
            <a:r>
              <a:rPr lang="sl-SI" sz="1400" dirty="0">
                <a:solidFill>
                  <a:srgbClr val="007DC6"/>
                </a:solidFill>
              </a:rPr>
              <a:t>Jesen: </a:t>
            </a:r>
          </a:p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- 61 anketarjev</a:t>
            </a:r>
          </a:p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- 12.208 obiskov</a:t>
            </a:r>
          </a:p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- 1,5 obiskov/osebo</a:t>
            </a:r>
            <a:endParaRPr lang="sl-SI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467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009180" cy="1273894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429017" cy="143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7" y="516451"/>
            <a:ext cx="993558" cy="995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8" y="492308"/>
            <a:ext cx="5840755" cy="100299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213064" y="588785"/>
            <a:ext cx="86343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biranje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podatkov (CAWI)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B657D332-2EA4-6128-136F-2819519EA1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46" y="1646623"/>
            <a:ext cx="9688207" cy="473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19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486977" cy="149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33857" cy="1035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004336" y="490518"/>
            <a:ext cx="1844650" cy="1043672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271023" y="649170"/>
            <a:ext cx="34741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I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zidi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ECDA571-F0ED-A424-560B-3371D3B3FE20}"/>
              </a:ext>
            </a:extLst>
          </p:cNvPr>
          <p:cNvSpPr txBox="1"/>
          <p:nvPr/>
        </p:nvSpPr>
        <p:spPr>
          <a:xfrm>
            <a:off x="7013276" y="6208830"/>
            <a:ext cx="5270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*prikazani deleži na vzorcu 16.000 oseb</a:t>
            </a:r>
          </a:p>
          <a:p>
            <a:r>
              <a:rPr lang="sl-SI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**med čiščenjem podatkov izbrisanih 226 spletnih anket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25FF61D3-2558-4426-C586-FC7986ADAE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86" y="1883550"/>
            <a:ext cx="4441016" cy="4053743"/>
          </a:xfrm>
          <a:prstGeom prst="rect">
            <a:avLst/>
          </a:prstGeom>
        </p:spPr>
      </p:pic>
      <p:sp>
        <p:nvSpPr>
          <p:cNvPr id="7" name="Elipsa 6">
            <a:extLst>
              <a:ext uri="{FF2B5EF4-FFF2-40B4-BE49-F238E27FC236}">
                <a16:creationId xmlns:a16="http://schemas.microsoft.com/office/drawing/2014/main" id="{AD6FFBD3-D1A2-FDEE-72D5-FD63FA4451E1}"/>
              </a:ext>
            </a:extLst>
          </p:cNvPr>
          <p:cNvSpPr/>
          <p:nvPr/>
        </p:nvSpPr>
        <p:spPr>
          <a:xfrm>
            <a:off x="2004336" y="5412862"/>
            <a:ext cx="713717" cy="524431"/>
          </a:xfrm>
          <a:prstGeom prst="ellipse">
            <a:avLst/>
          </a:prstGeom>
          <a:noFill/>
          <a:ln w="28575">
            <a:solidFill>
              <a:srgbClr val="FF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>
              <a:noFill/>
            </a:endParaRPr>
          </a:p>
        </p:txBody>
      </p:sp>
      <p:pic>
        <p:nvPicPr>
          <p:cNvPr id="22" name="Picture 12">
            <a:extLst>
              <a:ext uri="{FF2B5EF4-FFF2-40B4-BE49-F238E27FC236}">
                <a16:creationId xmlns:a16="http://schemas.microsoft.com/office/drawing/2014/main" id="{9CAA7FB2-21A9-F10C-867D-D51086EC1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0801" y="2262667"/>
            <a:ext cx="5961523" cy="2852797"/>
          </a:xfrm>
          <a:prstGeom prst="rect">
            <a:avLst/>
          </a:prstGeom>
        </p:spPr>
      </p:pic>
      <p:sp>
        <p:nvSpPr>
          <p:cNvPr id="17" name="Desni zaviti oklepaj 16">
            <a:extLst>
              <a:ext uri="{FF2B5EF4-FFF2-40B4-BE49-F238E27FC236}">
                <a16:creationId xmlns:a16="http://schemas.microsoft.com/office/drawing/2014/main" id="{E336B3FA-B92A-64FF-F7CD-44480A1E8399}"/>
              </a:ext>
            </a:extLst>
          </p:cNvPr>
          <p:cNvSpPr/>
          <p:nvPr/>
        </p:nvSpPr>
        <p:spPr>
          <a:xfrm>
            <a:off x="10114410" y="2244683"/>
            <a:ext cx="196116" cy="772010"/>
          </a:xfrm>
          <a:prstGeom prst="rightBrac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FDB785ED-5522-718E-6456-F8B59D812577}"/>
              </a:ext>
            </a:extLst>
          </p:cNvPr>
          <p:cNvSpPr txBox="1"/>
          <p:nvPr/>
        </p:nvSpPr>
        <p:spPr>
          <a:xfrm>
            <a:off x="10310527" y="2373324"/>
            <a:ext cx="1164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b="1" dirty="0">
                <a:solidFill>
                  <a:schemeClr val="accent6"/>
                </a:solidFill>
              </a:rPr>
              <a:t>CAWI (pred terensko fazo)</a:t>
            </a:r>
          </a:p>
        </p:txBody>
      </p:sp>
      <p:sp>
        <p:nvSpPr>
          <p:cNvPr id="19" name="Desni zaviti oklepaj 18">
            <a:extLst>
              <a:ext uri="{FF2B5EF4-FFF2-40B4-BE49-F238E27FC236}">
                <a16:creationId xmlns:a16="http://schemas.microsoft.com/office/drawing/2014/main" id="{E518A4E9-F69E-64C9-091B-A8ACC39641DC}"/>
              </a:ext>
            </a:extLst>
          </p:cNvPr>
          <p:cNvSpPr/>
          <p:nvPr/>
        </p:nvSpPr>
        <p:spPr>
          <a:xfrm>
            <a:off x="9700401" y="3032059"/>
            <a:ext cx="196116" cy="747952"/>
          </a:xfrm>
          <a:prstGeom prst="rightBrace">
            <a:avLst/>
          </a:prstGeom>
          <a:ln w="19050">
            <a:solidFill>
              <a:srgbClr val="007D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l-SI">
              <a:solidFill>
                <a:srgbClr val="007DC6"/>
              </a:solidFill>
            </a:endParaRPr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7C087621-02BB-2420-2327-4E8C6B093A5C}"/>
              </a:ext>
            </a:extLst>
          </p:cNvPr>
          <p:cNvSpPr txBox="1"/>
          <p:nvPr/>
        </p:nvSpPr>
        <p:spPr>
          <a:xfrm>
            <a:off x="9967758" y="3214106"/>
            <a:ext cx="1164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b="1" dirty="0">
                <a:solidFill>
                  <a:srgbClr val="007DC6"/>
                </a:solidFill>
              </a:rPr>
              <a:t>CAPI</a:t>
            </a: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3F91B553-12A3-4A5A-14E2-F5FDE1F3EEBF}"/>
              </a:ext>
            </a:extLst>
          </p:cNvPr>
          <p:cNvSpPr txBox="1"/>
          <p:nvPr/>
        </p:nvSpPr>
        <p:spPr>
          <a:xfrm>
            <a:off x="9216176" y="3928355"/>
            <a:ext cx="11645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b="1" dirty="0">
                <a:solidFill>
                  <a:srgbClr val="FF99FF"/>
                </a:solidFill>
              </a:rPr>
              <a:t>CAWI - </a:t>
            </a:r>
            <a:r>
              <a:rPr lang="sl-SI" sz="1200" b="1" dirty="0" err="1">
                <a:solidFill>
                  <a:srgbClr val="FF99FF"/>
                </a:solidFill>
              </a:rPr>
              <a:t>KtN</a:t>
            </a:r>
            <a:endParaRPr lang="sl-SI" sz="1200" b="1" dirty="0">
              <a:solidFill>
                <a:srgbClr val="FF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46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9" y="492308"/>
            <a:ext cx="6733890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6" y="631918"/>
            <a:ext cx="92099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Izidi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CAWI, CAWI (</a:t>
            </a:r>
            <a:r>
              <a:rPr lang="sl-SI" sz="4000" b="1" dirty="0" err="1">
                <a:solidFill>
                  <a:prstClr val="white"/>
                </a:solidFill>
                <a:latin typeface="Calibri" panose="020F0502020204030204"/>
              </a:rPr>
              <a:t>KtN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), CAPI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B494418-FE2D-48A4-197C-7043548B2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38631"/>
              </p:ext>
            </p:extLst>
          </p:nvPr>
        </p:nvGraphicFramePr>
        <p:xfrm>
          <a:off x="1748892" y="1872741"/>
          <a:ext cx="7906413" cy="3426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606">
                  <a:extLst>
                    <a:ext uri="{9D8B030D-6E8A-4147-A177-3AD203B41FA5}">
                      <a16:colId xmlns:a16="http://schemas.microsoft.com/office/drawing/2014/main" val="1237066157"/>
                    </a:ext>
                  </a:extLst>
                </a:gridCol>
                <a:gridCol w="1242203">
                  <a:extLst>
                    <a:ext uri="{9D8B030D-6E8A-4147-A177-3AD203B41FA5}">
                      <a16:colId xmlns:a16="http://schemas.microsoft.com/office/drawing/2014/main" val="3379123316"/>
                    </a:ext>
                  </a:extLst>
                </a:gridCol>
                <a:gridCol w="1748092">
                  <a:extLst>
                    <a:ext uri="{9D8B030D-6E8A-4147-A177-3AD203B41FA5}">
                      <a16:colId xmlns:a16="http://schemas.microsoft.com/office/drawing/2014/main" val="2711676172"/>
                    </a:ext>
                  </a:extLst>
                </a:gridCol>
                <a:gridCol w="1591745">
                  <a:extLst>
                    <a:ext uri="{9D8B030D-6E8A-4147-A177-3AD203B41FA5}">
                      <a16:colId xmlns:a16="http://schemas.microsoft.com/office/drawing/2014/main" val="2680944471"/>
                    </a:ext>
                  </a:extLst>
                </a:gridCol>
                <a:gridCol w="2036767">
                  <a:extLst>
                    <a:ext uri="{9D8B030D-6E8A-4147-A177-3AD203B41FA5}">
                      <a16:colId xmlns:a16="http://schemas.microsoft.com/office/drawing/2014/main" val="2701827166"/>
                    </a:ext>
                  </a:extLst>
                </a:gridCol>
              </a:tblGrid>
              <a:tr h="679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sl-SI" sz="2000" kern="100" dirty="0">
                          <a:effectLst/>
                        </a:rPr>
                        <a:t>CAWI (n)</a:t>
                      </a:r>
                      <a:endParaRPr lang="sl-SI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sl-SI" sz="2000" kern="100" dirty="0">
                          <a:effectLst/>
                        </a:rPr>
                        <a:t>CAPI (n)</a:t>
                      </a:r>
                      <a:endParaRPr lang="sl-SI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sl-SI" sz="2000" kern="100" dirty="0">
                          <a:effectLst/>
                        </a:rPr>
                        <a:t>CAWI</a:t>
                      </a:r>
                      <a:r>
                        <a:rPr lang="en-GB" sz="2000" kern="100" dirty="0">
                          <a:effectLst/>
                        </a:rPr>
                        <a:t> </a:t>
                      </a:r>
                      <a:r>
                        <a:rPr lang="sl-SI" sz="2000" kern="100" dirty="0">
                          <a:effectLst/>
                        </a:rPr>
                        <a:t>– </a:t>
                      </a:r>
                      <a:r>
                        <a:rPr lang="en-GB" sz="2000" kern="100" dirty="0" err="1">
                          <a:effectLst/>
                        </a:rPr>
                        <a:t>KtN</a:t>
                      </a:r>
                      <a:r>
                        <a:rPr lang="sl-SI" sz="2000" kern="100" dirty="0">
                          <a:effectLst/>
                        </a:rPr>
                        <a:t> (n)</a:t>
                      </a:r>
                      <a:endParaRPr lang="sl-SI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sl-SI" sz="2000" kern="100" dirty="0">
                          <a:effectLst/>
                        </a:rPr>
                        <a:t>Odgovori</a:t>
                      </a:r>
                      <a:r>
                        <a:rPr lang="en-GB" sz="2000" kern="100" dirty="0">
                          <a:effectLst/>
                        </a:rPr>
                        <a:t> </a:t>
                      </a:r>
                      <a:r>
                        <a:rPr lang="sl-SI" sz="2000" kern="100" dirty="0">
                          <a:effectLst/>
                        </a:rPr>
                        <a:t>(</a:t>
                      </a:r>
                      <a:r>
                        <a:rPr lang="en-GB" sz="2000" kern="100" dirty="0">
                          <a:effectLst/>
                        </a:rPr>
                        <a:t>%</a:t>
                      </a:r>
                      <a:r>
                        <a:rPr lang="sl-SI" sz="2000" kern="100" dirty="0">
                          <a:effectLst/>
                        </a:rPr>
                        <a:t>)</a:t>
                      </a:r>
                      <a:endParaRPr lang="sl-SI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sl-SI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Dvig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sl-SI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(glede na CAWI)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7358722"/>
                  </a:ext>
                </a:extLst>
              </a:tr>
              <a:tr h="679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00B050"/>
                          </a:solidFill>
                          <a:effectLst/>
                        </a:rPr>
                        <a:t>4240</a:t>
                      </a:r>
                      <a:endParaRPr lang="sl-SI" sz="2000" kern="1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26,5</a:t>
                      </a:r>
                      <a:r>
                        <a:rPr lang="sl-SI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%</a:t>
                      </a: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0460761"/>
                  </a:ext>
                </a:extLst>
              </a:tr>
              <a:tr h="679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00B050"/>
                          </a:solidFill>
                          <a:effectLst/>
                        </a:rPr>
                        <a:t>4240</a:t>
                      </a:r>
                      <a:endParaRPr lang="sl-SI" sz="2000" kern="1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FF99FF"/>
                          </a:solidFill>
                          <a:effectLst/>
                        </a:rPr>
                        <a:t>1813</a:t>
                      </a:r>
                      <a:endParaRPr lang="sl-SI" sz="2000" kern="100" dirty="0">
                        <a:solidFill>
                          <a:srgbClr val="FF99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37,8</a:t>
                      </a:r>
                      <a:r>
                        <a:rPr lang="sl-SI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%</a:t>
                      </a: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b="1" kern="100" dirty="0">
                          <a:solidFill>
                            <a:srgbClr val="FF99FF"/>
                          </a:solidFill>
                          <a:effectLst/>
                        </a:rPr>
                        <a:t>+</a:t>
                      </a:r>
                      <a:r>
                        <a:rPr lang="sl-SI" sz="2000" b="1" kern="100" dirty="0">
                          <a:solidFill>
                            <a:srgbClr val="FF99FF"/>
                          </a:solidFill>
                          <a:effectLst/>
                        </a:rPr>
                        <a:t> </a:t>
                      </a:r>
                      <a:r>
                        <a:rPr lang="en-GB" sz="2000" b="1" kern="100" dirty="0">
                          <a:solidFill>
                            <a:srgbClr val="FF99FF"/>
                          </a:solidFill>
                          <a:effectLst/>
                        </a:rPr>
                        <a:t>11,3</a:t>
                      </a:r>
                      <a:r>
                        <a:rPr lang="sl-SI" sz="2000" b="1" kern="100" dirty="0">
                          <a:solidFill>
                            <a:srgbClr val="FF99FF"/>
                          </a:solidFill>
                          <a:effectLst/>
                        </a:rPr>
                        <a:t> %</a:t>
                      </a:r>
                      <a:endParaRPr lang="sl-SI" sz="2000" b="1" kern="100" dirty="0">
                        <a:solidFill>
                          <a:srgbClr val="FF99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8440642"/>
                  </a:ext>
                </a:extLst>
              </a:tr>
              <a:tr h="679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00B050"/>
                          </a:solidFill>
                          <a:effectLst/>
                        </a:rPr>
                        <a:t>4240</a:t>
                      </a:r>
                      <a:endParaRPr lang="sl-SI" sz="2000" kern="1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007DC6"/>
                          </a:solidFill>
                          <a:effectLst/>
                        </a:rPr>
                        <a:t>3658</a:t>
                      </a:r>
                      <a:endParaRPr lang="sl-SI" sz="2000" kern="100" dirty="0">
                        <a:solidFill>
                          <a:srgbClr val="007DC6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49,4</a:t>
                      </a:r>
                      <a:r>
                        <a:rPr lang="sl-SI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%</a:t>
                      </a: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b="1" kern="100" dirty="0">
                          <a:solidFill>
                            <a:srgbClr val="0070C0"/>
                          </a:solidFill>
                          <a:effectLst/>
                        </a:rPr>
                        <a:t>+</a:t>
                      </a:r>
                      <a:r>
                        <a:rPr lang="sl-SI" sz="2000" b="1" kern="100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en-GB" sz="2000" b="1" kern="100" dirty="0">
                          <a:solidFill>
                            <a:srgbClr val="0070C0"/>
                          </a:solidFill>
                          <a:effectLst/>
                        </a:rPr>
                        <a:t>22,9</a:t>
                      </a:r>
                      <a:r>
                        <a:rPr lang="sl-SI" sz="2000" b="1" kern="100" dirty="0">
                          <a:solidFill>
                            <a:srgbClr val="0070C0"/>
                          </a:solidFill>
                          <a:effectLst/>
                        </a:rPr>
                        <a:t> %</a:t>
                      </a:r>
                      <a:endParaRPr lang="sl-SI" sz="2000" b="1" kern="100" dirty="0">
                        <a:solidFill>
                          <a:srgbClr val="0070C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04062414"/>
                  </a:ext>
                </a:extLst>
              </a:tr>
              <a:tr h="6794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00B050"/>
                          </a:solidFill>
                          <a:effectLst/>
                        </a:rPr>
                        <a:t>4240</a:t>
                      </a:r>
                      <a:endParaRPr lang="sl-SI" sz="2000" kern="100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007DC6"/>
                          </a:solidFill>
                          <a:effectLst/>
                        </a:rPr>
                        <a:t>3658</a:t>
                      </a:r>
                      <a:endParaRPr lang="sl-SI" sz="2000" kern="100" dirty="0">
                        <a:solidFill>
                          <a:srgbClr val="007DC6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rgbClr val="FF99FF"/>
                          </a:solidFill>
                          <a:effectLst/>
                        </a:rPr>
                        <a:t>1813</a:t>
                      </a:r>
                      <a:endParaRPr lang="sl-SI" sz="2000" kern="100" dirty="0">
                        <a:solidFill>
                          <a:srgbClr val="FF99FF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60,7</a:t>
                      </a:r>
                      <a:r>
                        <a:rPr lang="sl-SI" sz="20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%</a:t>
                      </a:r>
                      <a:endParaRPr lang="sl-SI" sz="20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50"/>
                        </a:spcAft>
                      </a:pPr>
                      <a:r>
                        <a:rPr lang="en-GB" sz="2000" b="1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+</a:t>
                      </a:r>
                      <a:r>
                        <a:rPr lang="sl-SI" sz="2000" b="1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GB" sz="2000" b="1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34,</a:t>
                      </a:r>
                      <a:r>
                        <a:rPr lang="sl-SI" sz="2000" b="1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2 %</a:t>
                      </a:r>
                      <a:endParaRPr lang="sl-SI" sz="2000" b="1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3566918"/>
                  </a:ext>
                </a:extLst>
              </a:tr>
            </a:tbl>
          </a:graphicData>
        </a:graphic>
      </p:graphicFrame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0D17083-61F4-C19C-D1E3-800DBAD5D805}"/>
              </a:ext>
            </a:extLst>
          </p:cNvPr>
          <p:cNvSpPr txBox="1"/>
          <p:nvPr/>
        </p:nvSpPr>
        <p:spPr>
          <a:xfrm>
            <a:off x="5995357" y="5327861"/>
            <a:ext cx="14923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*od 16.000 oseb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B8EEB255-72B6-ED0B-D277-618CB564B4F6}"/>
              </a:ext>
            </a:extLst>
          </p:cNvPr>
          <p:cNvSpPr txBox="1"/>
          <p:nvPr/>
        </p:nvSpPr>
        <p:spPr>
          <a:xfrm>
            <a:off x="1748892" y="5335671"/>
            <a:ext cx="1492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*pred terensko fazo</a:t>
            </a:r>
          </a:p>
        </p:txBody>
      </p:sp>
    </p:spTree>
    <p:extLst>
      <p:ext uri="{BB962C8B-B14F-4D97-AF65-F5344CB8AC3E}">
        <p14:creationId xmlns:p14="http://schemas.microsoft.com/office/powerpoint/2010/main" val="2247903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>
            <a:extLst>
              <a:ext uri="{FF2B5EF4-FFF2-40B4-BE49-F238E27FC236}">
                <a16:creationId xmlns:a16="http://schemas.microsoft.com/office/drawing/2014/main" id="{14D20403-A614-0175-4717-EAC1A0CBB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567" y="1203665"/>
            <a:ext cx="7674211" cy="5289209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02072" y="490958"/>
            <a:ext cx="8923892" cy="901140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284037" y="627590"/>
            <a:ext cx="92099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O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dgovori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glede na št. obiskov 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anketarja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BB91AF9-6760-C58F-9DB1-A08276EE50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776248"/>
              </p:ext>
            </p:extLst>
          </p:nvPr>
        </p:nvGraphicFramePr>
        <p:xfrm>
          <a:off x="10133062" y="2432439"/>
          <a:ext cx="1800187" cy="1402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3426">
                  <a:extLst>
                    <a:ext uri="{9D8B030D-6E8A-4147-A177-3AD203B41FA5}">
                      <a16:colId xmlns:a16="http://schemas.microsoft.com/office/drawing/2014/main" val="2925530085"/>
                    </a:ext>
                  </a:extLst>
                </a:gridCol>
                <a:gridCol w="836761">
                  <a:extLst>
                    <a:ext uri="{9D8B030D-6E8A-4147-A177-3AD203B41FA5}">
                      <a16:colId xmlns:a16="http://schemas.microsoft.com/office/drawing/2014/main" val="1604744808"/>
                    </a:ext>
                  </a:extLst>
                </a:gridCol>
              </a:tblGrid>
              <a:tr h="205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Št. obiskov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Št. oseb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87502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1</a:t>
                      </a:r>
                      <a:endParaRPr lang="sl-SI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889</a:t>
                      </a:r>
                      <a:endParaRPr lang="sl-SI" sz="12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92456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2</a:t>
                      </a:r>
                      <a:endParaRPr lang="sl-SI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574</a:t>
                      </a:r>
                      <a:endParaRPr lang="sl-SI" sz="12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93558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3</a:t>
                      </a:r>
                      <a:endParaRPr lang="sl-SI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230</a:t>
                      </a:r>
                      <a:endParaRPr lang="sl-SI" sz="12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32274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4</a:t>
                      </a:r>
                      <a:endParaRPr lang="sl-SI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93</a:t>
                      </a:r>
                      <a:endParaRPr lang="sl-SI" sz="12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30229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5</a:t>
                      </a:r>
                      <a:endParaRPr lang="sl-SI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22</a:t>
                      </a:r>
                      <a:endParaRPr lang="sl-SI" sz="12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8793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</a:rPr>
                        <a:t>6</a:t>
                      </a:r>
                      <a:endParaRPr lang="sl-SI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2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1345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022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9" y="492308"/>
            <a:ext cx="7382475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6" y="631918"/>
            <a:ext cx="93204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U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spešnost 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CAWI – </a:t>
            </a:r>
            <a:r>
              <a:rPr lang="sl-SI" sz="4000" b="1" dirty="0" err="1">
                <a:solidFill>
                  <a:prstClr val="white"/>
                </a:solidFill>
                <a:latin typeface="Calibri" panose="020F0502020204030204"/>
              </a:rPr>
              <a:t>KtN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 spodbud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FA0A8321-A79F-9D99-0060-E51E095351A1}"/>
              </a:ext>
            </a:extLst>
          </p:cNvPr>
          <p:cNvSpPr txBox="1"/>
          <p:nvPr/>
        </p:nvSpPr>
        <p:spPr>
          <a:xfrm>
            <a:off x="9935360" y="6134859"/>
            <a:ext cx="1805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>
                <a:solidFill>
                  <a:srgbClr val="007DC6"/>
                </a:solidFill>
              </a:rPr>
              <a:t>*dodatno zbrani podatki, ne zbiramo rutinsko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4456410E-814D-0788-E563-C977DB06A309}"/>
              </a:ext>
            </a:extLst>
          </p:cNvPr>
          <p:cNvSpPr txBox="1"/>
          <p:nvPr/>
        </p:nvSpPr>
        <p:spPr>
          <a:xfrm>
            <a:off x="9023229" y="3110346"/>
            <a:ext cx="2432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>
                <a:solidFill>
                  <a:srgbClr val="007DC6"/>
                </a:solidFill>
              </a:rPr>
              <a:t>*izbrana oseba je imela vabilo s spletno povezavo in geslom</a:t>
            </a:r>
          </a:p>
        </p:txBody>
      </p:sp>
      <p:graphicFrame>
        <p:nvGraphicFramePr>
          <p:cNvPr id="12" name="Grafikon 11">
            <a:extLst>
              <a:ext uri="{FF2B5EF4-FFF2-40B4-BE49-F238E27FC236}">
                <a16:creationId xmlns:a16="http://schemas.microsoft.com/office/drawing/2014/main" id="{3EAFFDC2-3E74-F87F-CD21-6725D4ED27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162121"/>
              </p:ext>
            </p:extLst>
          </p:nvPr>
        </p:nvGraphicFramePr>
        <p:xfrm>
          <a:off x="2181407" y="1928002"/>
          <a:ext cx="7031603" cy="3825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779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9" y="492308"/>
            <a:ext cx="6685612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7" y="631918"/>
            <a:ext cx="7754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eprezentativnost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 </a:t>
            </a: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s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polu</a:t>
            </a: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)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A508ABA-7ABE-AC2A-116F-527B2DF5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895587"/>
              </p:ext>
            </p:extLst>
          </p:nvPr>
        </p:nvGraphicFramePr>
        <p:xfrm>
          <a:off x="913878" y="2345230"/>
          <a:ext cx="10364243" cy="2167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347">
                  <a:extLst>
                    <a:ext uri="{9D8B030D-6E8A-4147-A177-3AD203B41FA5}">
                      <a16:colId xmlns:a16="http://schemas.microsoft.com/office/drawing/2014/main" val="1231473887"/>
                    </a:ext>
                  </a:extLst>
                </a:gridCol>
                <a:gridCol w="1187801">
                  <a:extLst>
                    <a:ext uri="{9D8B030D-6E8A-4147-A177-3AD203B41FA5}">
                      <a16:colId xmlns:a16="http://schemas.microsoft.com/office/drawing/2014/main" val="1067750109"/>
                    </a:ext>
                  </a:extLst>
                </a:gridCol>
                <a:gridCol w="1419720">
                  <a:extLst>
                    <a:ext uri="{9D8B030D-6E8A-4147-A177-3AD203B41FA5}">
                      <a16:colId xmlns:a16="http://schemas.microsoft.com/office/drawing/2014/main" val="1431798694"/>
                    </a:ext>
                  </a:extLst>
                </a:gridCol>
                <a:gridCol w="1377965">
                  <a:extLst>
                    <a:ext uri="{9D8B030D-6E8A-4147-A177-3AD203B41FA5}">
                      <a16:colId xmlns:a16="http://schemas.microsoft.com/office/drawing/2014/main" val="843616709"/>
                    </a:ext>
                  </a:extLst>
                </a:gridCol>
                <a:gridCol w="918642">
                  <a:extLst>
                    <a:ext uri="{9D8B030D-6E8A-4147-A177-3AD203B41FA5}">
                      <a16:colId xmlns:a16="http://schemas.microsoft.com/office/drawing/2014/main" val="3040985703"/>
                    </a:ext>
                  </a:extLst>
                </a:gridCol>
                <a:gridCol w="1242256">
                  <a:extLst>
                    <a:ext uri="{9D8B030D-6E8A-4147-A177-3AD203B41FA5}">
                      <a16:colId xmlns:a16="http://schemas.microsoft.com/office/drawing/2014/main" val="790743809"/>
                    </a:ext>
                  </a:extLst>
                </a:gridCol>
                <a:gridCol w="1242256">
                  <a:extLst>
                    <a:ext uri="{9D8B030D-6E8A-4147-A177-3AD203B41FA5}">
                      <a16:colId xmlns:a16="http://schemas.microsoft.com/office/drawing/2014/main" val="1345476072"/>
                    </a:ext>
                  </a:extLst>
                </a:gridCol>
                <a:gridCol w="1242256">
                  <a:extLst>
                    <a:ext uri="{9D8B030D-6E8A-4147-A177-3AD203B41FA5}">
                      <a16:colId xmlns:a16="http://schemas.microsoft.com/office/drawing/2014/main" val="463855050"/>
                    </a:ext>
                  </a:extLst>
                </a:gridCol>
              </a:tblGrid>
              <a:tr h="727603">
                <a:tc>
                  <a:txBody>
                    <a:bodyPr/>
                    <a:lstStyle/>
                    <a:p>
                      <a:pPr algn="ctr"/>
                      <a:endParaRPr lang="sl-SI" sz="16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Vzorec oseb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16000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Vsi respondenti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9711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CAWI (pred terensko fazo)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4240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CAPI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3659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CAWI –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 K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t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N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1813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– vsi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6053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(pred terensko fazo) + CAPI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7899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30772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</a:rPr>
                        <a:t>Moški</a:t>
                      </a:r>
                      <a:endParaRPr lang="sl-SI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49,5%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45,7%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42,5%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48,7%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47,1%</a:t>
                      </a:r>
                      <a:endParaRPr lang="sl-SI" sz="1800" kern="1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43,9%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45,4%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37609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</a:rPr>
                        <a:t>Žensk</a:t>
                      </a:r>
                      <a:r>
                        <a:rPr lang="sl-SI" sz="1800" kern="100" dirty="0">
                          <a:effectLst/>
                        </a:rPr>
                        <a:t>e</a:t>
                      </a:r>
                      <a:endParaRPr lang="sl-SI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50,5%</a:t>
                      </a:r>
                      <a:endParaRPr lang="sl-SI" sz="1800" kern="1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54,3%</a:t>
                      </a:r>
                      <a:endParaRPr lang="sl-SI" sz="1800" kern="1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57,5%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51,3%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52,9%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56,1%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54,6%</a:t>
                      </a:r>
                      <a:endParaRPr lang="sl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4223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12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9" y="492308"/>
            <a:ext cx="7283528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7" y="631918"/>
            <a:ext cx="7754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eprezentativnost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 </a:t>
            </a: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starost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i</a:t>
            </a: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)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A508ABA-7ABE-AC2A-116F-527B2DF5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021169"/>
              </p:ext>
            </p:extLst>
          </p:nvPr>
        </p:nvGraphicFramePr>
        <p:xfrm>
          <a:off x="584791" y="1722657"/>
          <a:ext cx="10364243" cy="45642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347">
                  <a:extLst>
                    <a:ext uri="{9D8B030D-6E8A-4147-A177-3AD203B41FA5}">
                      <a16:colId xmlns:a16="http://schemas.microsoft.com/office/drawing/2014/main" val="1231473887"/>
                    </a:ext>
                  </a:extLst>
                </a:gridCol>
                <a:gridCol w="1187801">
                  <a:extLst>
                    <a:ext uri="{9D8B030D-6E8A-4147-A177-3AD203B41FA5}">
                      <a16:colId xmlns:a16="http://schemas.microsoft.com/office/drawing/2014/main" val="1067750109"/>
                    </a:ext>
                  </a:extLst>
                </a:gridCol>
                <a:gridCol w="1419720">
                  <a:extLst>
                    <a:ext uri="{9D8B030D-6E8A-4147-A177-3AD203B41FA5}">
                      <a16:colId xmlns:a16="http://schemas.microsoft.com/office/drawing/2014/main" val="1431798694"/>
                    </a:ext>
                  </a:extLst>
                </a:gridCol>
                <a:gridCol w="1377965">
                  <a:extLst>
                    <a:ext uri="{9D8B030D-6E8A-4147-A177-3AD203B41FA5}">
                      <a16:colId xmlns:a16="http://schemas.microsoft.com/office/drawing/2014/main" val="843616709"/>
                    </a:ext>
                  </a:extLst>
                </a:gridCol>
                <a:gridCol w="918642">
                  <a:extLst>
                    <a:ext uri="{9D8B030D-6E8A-4147-A177-3AD203B41FA5}">
                      <a16:colId xmlns:a16="http://schemas.microsoft.com/office/drawing/2014/main" val="3040985703"/>
                    </a:ext>
                  </a:extLst>
                </a:gridCol>
                <a:gridCol w="1242256">
                  <a:extLst>
                    <a:ext uri="{9D8B030D-6E8A-4147-A177-3AD203B41FA5}">
                      <a16:colId xmlns:a16="http://schemas.microsoft.com/office/drawing/2014/main" val="790743809"/>
                    </a:ext>
                  </a:extLst>
                </a:gridCol>
                <a:gridCol w="1242256">
                  <a:extLst>
                    <a:ext uri="{9D8B030D-6E8A-4147-A177-3AD203B41FA5}">
                      <a16:colId xmlns:a16="http://schemas.microsoft.com/office/drawing/2014/main" val="1345476072"/>
                    </a:ext>
                  </a:extLst>
                </a:gridCol>
                <a:gridCol w="1242256">
                  <a:extLst>
                    <a:ext uri="{9D8B030D-6E8A-4147-A177-3AD203B41FA5}">
                      <a16:colId xmlns:a16="http://schemas.microsoft.com/office/drawing/2014/main" val="463855050"/>
                    </a:ext>
                  </a:extLst>
                </a:gridCol>
              </a:tblGrid>
              <a:tr h="727603">
                <a:tc>
                  <a:txBody>
                    <a:bodyPr/>
                    <a:lstStyle/>
                    <a:p>
                      <a:pPr algn="ctr"/>
                      <a:endParaRPr lang="sl-SI" sz="16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Vzorec oseb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16000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Vsi respondenti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9711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CAWI (pred terensko fazo)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4240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CAPI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3659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CAWI –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 K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t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N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1813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– vsi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6053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(pred terensko fazo) + CAPI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7899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30772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do 24 let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37609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do 34 let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23185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do 44 let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466687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do 54 let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2965018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 do 64 let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8079335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 do 74 let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2278005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 let in </a:t>
                      </a: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več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281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2678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9" y="492308"/>
            <a:ext cx="7283528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7" y="631918"/>
            <a:ext cx="77544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eprezentativnost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(po </a:t>
            </a:r>
            <a:r>
              <a:rPr lang="en-US" sz="4000" b="1" dirty="0" err="1">
                <a:solidFill>
                  <a:prstClr val="white"/>
                </a:solidFill>
                <a:latin typeface="Calibri" panose="020F0502020204030204"/>
              </a:rPr>
              <a:t>izobrazbi</a:t>
            </a: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)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A508ABA-7ABE-AC2A-116F-527B2DF5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604340"/>
              </p:ext>
            </p:extLst>
          </p:nvPr>
        </p:nvGraphicFramePr>
        <p:xfrm>
          <a:off x="648586" y="2169352"/>
          <a:ext cx="10576892" cy="2779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9653">
                  <a:extLst>
                    <a:ext uri="{9D8B030D-6E8A-4147-A177-3AD203B41FA5}">
                      <a16:colId xmlns:a16="http://schemas.microsoft.com/office/drawing/2014/main" val="1231473887"/>
                    </a:ext>
                  </a:extLst>
                </a:gridCol>
                <a:gridCol w="1194179">
                  <a:extLst>
                    <a:ext uri="{9D8B030D-6E8A-4147-A177-3AD203B41FA5}">
                      <a16:colId xmlns:a16="http://schemas.microsoft.com/office/drawing/2014/main" val="1067750109"/>
                    </a:ext>
                  </a:extLst>
                </a:gridCol>
                <a:gridCol w="1427343">
                  <a:extLst>
                    <a:ext uri="{9D8B030D-6E8A-4147-A177-3AD203B41FA5}">
                      <a16:colId xmlns:a16="http://schemas.microsoft.com/office/drawing/2014/main" val="1431798694"/>
                    </a:ext>
                  </a:extLst>
                </a:gridCol>
                <a:gridCol w="1385364">
                  <a:extLst>
                    <a:ext uri="{9D8B030D-6E8A-4147-A177-3AD203B41FA5}">
                      <a16:colId xmlns:a16="http://schemas.microsoft.com/office/drawing/2014/main" val="843616709"/>
                    </a:ext>
                  </a:extLst>
                </a:gridCol>
                <a:gridCol w="923575">
                  <a:extLst>
                    <a:ext uri="{9D8B030D-6E8A-4147-A177-3AD203B41FA5}">
                      <a16:colId xmlns:a16="http://schemas.microsoft.com/office/drawing/2014/main" val="3040985703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790743809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1345476072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463855050"/>
                    </a:ext>
                  </a:extLst>
                </a:gridCol>
              </a:tblGrid>
              <a:tr h="727603">
                <a:tc>
                  <a:txBody>
                    <a:bodyPr/>
                    <a:lstStyle/>
                    <a:p>
                      <a:pPr algn="ctr"/>
                      <a:endParaRPr lang="sl-SI" sz="16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Vzorec oseb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16000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Vsi respondenti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9711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CAWI (pred terensko fazo)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4240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CAPI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3659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CAWI –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 K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t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N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1813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– vsi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6053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(pred terensko fazo) + CAPI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7899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30772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Osnovnošolska</a:t>
                      </a:r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ali</a:t>
                      </a:r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l-SI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manj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37609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Srednješolska</a:t>
                      </a:r>
                      <a:endParaRPr lang="sl-SI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23185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Vsaj v</a:t>
                      </a: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išješolska</a:t>
                      </a:r>
                      <a:endParaRPr lang="sl-SI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466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534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8" y="492308"/>
            <a:ext cx="9453498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7" y="631918"/>
            <a:ext cx="1094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eprezentativnost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  <a:r>
              <a:rPr lang="en-GB" sz="4000" b="1" dirty="0">
                <a:solidFill>
                  <a:prstClr val="white"/>
                </a:solidFill>
                <a:latin typeface="Calibri" panose="020F0502020204030204"/>
              </a:rPr>
              <a:t>tatus</a:t>
            </a:r>
            <a:r>
              <a:rPr lang="sl-SI" sz="4000" b="1" dirty="0">
                <a:solidFill>
                  <a:prstClr val="white"/>
                </a:solidFill>
                <a:latin typeface="Calibri" panose="020F0502020204030204"/>
              </a:rPr>
              <a:t>u</a:t>
            </a:r>
            <a:r>
              <a:rPr lang="en-GB" sz="4000" b="1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GB" sz="4000" b="1" dirty="0" err="1">
                <a:solidFill>
                  <a:prstClr val="white"/>
                </a:solidFill>
                <a:latin typeface="Calibri" panose="020F0502020204030204"/>
              </a:rPr>
              <a:t>aktivnosti</a:t>
            </a:r>
            <a:r>
              <a:rPr lang="en-US" sz="4000" b="1" dirty="0">
                <a:solidFill>
                  <a:prstClr val="white"/>
                </a:solidFill>
                <a:latin typeface="Calibri" panose="020F0502020204030204"/>
              </a:rPr>
              <a:t>)</a:t>
            </a:r>
            <a:endParaRPr lang="sl-SI" sz="40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A508ABA-7ABE-AC2A-116F-527B2DF5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811451"/>
              </p:ext>
            </p:extLst>
          </p:nvPr>
        </p:nvGraphicFramePr>
        <p:xfrm>
          <a:off x="784046" y="1950271"/>
          <a:ext cx="10576892" cy="4084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9653">
                  <a:extLst>
                    <a:ext uri="{9D8B030D-6E8A-4147-A177-3AD203B41FA5}">
                      <a16:colId xmlns:a16="http://schemas.microsoft.com/office/drawing/2014/main" val="1231473887"/>
                    </a:ext>
                  </a:extLst>
                </a:gridCol>
                <a:gridCol w="1194179">
                  <a:extLst>
                    <a:ext uri="{9D8B030D-6E8A-4147-A177-3AD203B41FA5}">
                      <a16:colId xmlns:a16="http://schemas.microsoft.com/office/drawing/2014/main" val="1067750109"/>
                    </a:ext>
                  </a:extLst>
                </a:gridCol>
                <a:gridCol w="1427343">
                  <a:extLst>
                    <a:ext uri="{9D8B030D-6E8A-4147-A177-3AD203B41FA5}">
                      <a16:colId xmlns:a16="http://schemas.microsoft.com/office/drawing/2014/main" val="1431798694"/>
                    </a:ext>
                  </a:extLst>
                </a:gridCol>
                <a:gridCol w="1385364">
                  <a:extLst>
                    <a:ext uri="{9D8B030D-6E8A-4147-A177-3AD203B41FA5}">
                      <a16:colId xmlns:a16="http://schemas.microsoft.com/office/drawing/2014/main" val="843616709"/>
                    </a:ext>
                  </a:extLst>
                </a:gridCol>
                <a:gridCol w="923575">
                  <a:extLst>
                    <a:ext uri="{9D8B030D-6E8A-4147-A177-3AD203B41FA5}">
                      <a16:colId xmlns:a16="http://schemas.microsoft.com/office/drawing/2014/main" val="3040985703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790743809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1345476072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463855050"/>
                    </a:ext>
                  </a:extLst>
                </a:gridCol>
              </a:tblGrid>
              <a:tr h="1104408">
                <a:tc>
                  <a:txBody>
                    <a:bodyPr/>
                    <a:lstStyle/>
                    <a:p>
                      <a:pPr algn="ctr"/>
                      <a:endParaRPr lang="sl-SI" sz="16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Vzorec oseb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16000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Vsi respondenti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9711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CAWI (pred terensko fazo)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4240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CAPI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3659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CAWI –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 K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t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N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1813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– vsi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n=6053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(pred terensko fazo) + CAPI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n=7899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30772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Zaposlen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40,3%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37609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Samozaposlen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23185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Učenec</a:t>
                      </a:r>
                      <a:r>
                        <a:rPr lang="en-GB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dijak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466687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Študent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7399809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Upokojenec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9646102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Drugo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10,3%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7,0%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10,6%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7,5%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8,7%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0345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307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8">
            <a:extLst>
              <a:ext uri="{FF2B5EF4-FFF2-40B4-BE49-F238E27FC236}">
                <a16:creationId xmlns:a16="http://schemas.microsoft.com/office/drawing/2014/main" id="{F7C6466E-730B-4C03-BC5C-905B49F09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87" y="264623"/>
            <a:ext cx="1555594" cy="143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a 3" descr="Potrditvena oznaka">
            <a:extLst>
              <a:ext uri="{FF2B5EF4-FFF2-40B4-BE49-F238E27FC236}">
                <a16:creationId xmlns:a16="http://schemas.microsoft.com/office/drawing/2014/main" id="{AF01C7F2-F30B-474A-943E-63C61B9EE9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46" y="516451"/>
            <a:ext cx="1081565" cy="99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Diagram poteka: nadomestni process 9">
            <a:extLst>
              <a:ext uri="{FF2B5EF4-FFF2-40B4-BE49-F238E27FC236}">
                <a16:creationId xmlns:a16="http://schemas.microsoft.com/office/drawing/2014/main" id="{52896F38-2E74-4073-95AF-C0417B16FF18}"/>
              </a:ext>
            </a:extLst>
          </p:cNvPr>
          <p:cNvSpPr/>
          <p:nvPr/>
        </p:nvSpPr>
        <p:spPr>
          <a:xfrm>
            <a:off x="2112398" y="492308"/>
            <a:ext cx="9774802" cy="978521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672AC2AE-EE4E-4696-A33C-04F08CE83465}"/>
              </a:ext>
            </a:extLst>
          </p:cNvPr>
          <p:cNvSpPr/>
          <p:nvPr/>
        </p:nvSpPr>
        <p:spPr>
          <a:xfrm>
            <a:off x="2325177" y="631918"/>
            <a:ext cx="1094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sl-SI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eprezentativnost</a:t>
            </a: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(p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 </a:t>
            </a:r>
            <a:r>
              <a:rPr kumimoji="0" lang="en-US" sz="40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en-US" sz="4000" b="1" kern="100" dirty="0">
                <a:solidFill>
                  <a:prstClr val="white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sl-SI" sz="4000" b="1" kern="100" dirty="0">
                <a:solidFill>
                  <a:prstClr val="white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zakonskem stanu</a:t>
            </a:r>
            <a:r>
              <a:rPr lang="en-US" sz="4000" b="1" kern="100" dirty="0">
                <a:solidFill>
                  <a:prstClr val="white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sl-SI" sz="40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FA508ABA-7ABE-AC2A-116F-527B2DF5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031622"/>
              </p:ext>
            </p:extLst>
          </p:nvPr>
        </p:nvGraphicFramePr>
        <p:xfrm>
          <a:off x="784046" y="2403269"/>
          <a:ext cx="10685744" cy="3126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8505">
                  <a:extLst>
                    <a:ext uri="{9D8B030D-6E8A-4147-A177-3AD203B41FA5}">
                      <a16:colId xmlns:a16="http://schemas.microsoft.com/office/drawing/2014/main" val="1231473887"/>
                    </a:ext>
                  </a:extLst>
                </a:gridCol>
                <a:gridCol w="1194179">
                  <a:extLst>
                    <a:ext uri="{9D8B030D-6E8A-4147-A177-3AD203B41FA5}">
                      <a16:colId xmlns:a16="http://schemas.microsoft.com/office/drawing/2014/main" val="1067750109"/>
                    </a:ext>
                  </a:extLst>
                </a:gridCol>
                <a:gridCol w="1427343">
                  <a:extLst>
                    <a:ext uri="{9D8B030D-6E8A-4147-A177-3AD203B41FA5}">
                      <a16:colId xmlns:a16="http://schemas.microsoft.com/office/drawing/2014/main" val="1431798694"/>
                    </a:ext>
                  </a:extLst>
                </a:gridCol>
                <a:gridCol w="1385364">
                  <a:extLst>
                    <a:ext uri="{9D8B030D-6E8A-4147-A177-3AD203B41FA5}">
                      <a16:colId xmlns:a16="http://schemas.microsoft.com/office/drawing/2014/main" val="843616709"/>
                    </a:ext>
                  </a:extLst>
                </a:gridCol>
                <a:gridCol w="923575">
                  <a:extLst>
                    <a:ext uri="{9D8B030D-6E8A-4147-A177-3AD203B41FA5}">
                      <a16:colId xmlns:a16="http://schemas.microsoft.com/office/drawing/2014/main" val="3040985703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790743809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1345476072"/>
                    </a:ext>
                  </a:extLst>
                </a:gridCol>
                <a:gridCol w="1248926">
                  <a:extLst>
                    <a:ext uri="{9D8B030D-6E8A-4147-A177-3AD203B41FA5}">
                      <a16:colId xmlns:a16="http://schemas.microsoft.com/office/drawing/2014/main" val="463855050"/>
                    </a:ext>
                  </a:extLst>
                </a:gridCol>
              </a:tblGrid>
              <a:tr h="727603">
                <a:tc>
                  <a:txBody>
                    <a:bodyPr/>
                    <a:lstStyle/>
                    <a:p>
                      <a:pPr algn="ctr"/>
                      <a:endParaRPr lang="sl-SI" sz="16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Vzorec oseb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16000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Vsi respondenti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9711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CAWI (pred terensko fazo)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4240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effectLst/>
                        </a:rPr>
                        <a:t>CAPI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3659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CAWI –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 K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t</a:t>
                      </a:r>
                      <a:r>
                        <a:rPr lang="en-GB" sz="1600" kern="100" dirty="0">
                          <a:solidFill>
                            <a:srgbClr val="FF99FF"/>
                          </a:solidFill>
                          <a:effectLst/>
                        </a:rPr>
                        <a:t>N</a:t>
                      </a:r>
                      <a:r>
                        <a:rPr lang="sl-SI" sz="1600" kern="100" dirty="0">
                          <a:solidFill>
                            <a:srgbClr val="FF99FF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00" dirty="0">
                          <a:effectLst/>
                        </a:rPr>
                        <a:t>n = 1813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– vsi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6053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CAWI (pred terensko fazo) + CAPI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6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 = 7899</a:t>
                      </a:r>
                      <a:endParaRPr lang="sl-SI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30772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sl-SI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Samski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35,5%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376094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kern="1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Poročen</a:t>
                      </a:r>
                      <a:endParaRPr lang="sl-SI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46,7%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23185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sl-SI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Ovdovel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1466687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 fontAlgn="b"/>
                      <a:r>
                        <a:rPr lang="sl-SI" sz="18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Razvezan/neznano</a:t>
                      </a:r>
                      <a:endParaRPr lang="en-GB" sz="18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9,8%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8,4%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7,9%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10,4%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7,2%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l-SI" sz="1800" kern="1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9,0%</a:t>
                      </a:r>
                      <a:endParaRPr lang="en-SI" sz="1800" kern="1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3563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946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B23562-2561-4A80-A8C1-14E7A2520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12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4" y="123825"/>
            <a:ext cx="1751086" cy="1758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Diagram poteka: nadomestni process 4">
            <a:extLst>
              <a:ext uri="{FF2B5EF4-FFF2-40B4-BE49-F238E27FC236}">
                <a16:creationId xmlns:a16="http://schemas.microsoft.com/office/drawing/2014/main" id="{7A6DC2ED-5842-4949-8ACA-5D221924B249}"/>
              </a:ext>
            </a:extLst>
          </p:cNvPr>
          <p:cNvSpPr/>
          <p:nvPr/>
        </p:nvSpPr>
        <p:spPr>
          <a:xfrm>
            <a:off x="2154237" y="414338"/>
            <a:ext cx="3364061" cy="1084853"/>
          </a:xfrm>
          <a:prstGeom prst="flowChartAlternateProcess">
            <a:avLst/>
          </a:prstGeom>
          <a:solidFill>
            <a:srgbClr val="007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Pravokotnik 5">
            <a:extLst>
              <a:ext uri="{FF2B5EF4-FFF2-40B4-BE49-F238E27FC236}">
                <a16:creationId xmlns:a16="http://schemas.microsoft.com/office/drawing/2014/main" id="{48C64726-8535-4E42-8123-A89EFFD6B854}"/>
              </a:ext>
            </a:extLst>
          </p:cNvPr>
          <p:cNvSpPr/>
          <p:nvPr/>
        </p:nvSpPr>
        <p:spPr>
          <a:xfrm>
            <a:off x="2411413" y="608013"/>
            <a:ext cx="24352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ZAKLJUČKI</a:t>
            </a:r>
          </a:p>
        </p:txBody>
      </p:sp>
      <p:pic>
        <p:nvPicPr>
          <p:cNvPr id="15" name="Grafika 8" descr="Žarnica in zobnik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27025"/>
            <a:ext cx="1226069" cy="122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D0D884F8-39BC-3580-B0B3-BD0072255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5150"/>
            <a:ext cx="10515600" cy="4424362"/>
          </a:xfrm>
        </p:spPr>
        <p:txBody>
          <a:bodyPr>
            <a:normAutofit fontScale="92500" lnSpcReduction="20000"/>
          </a:bodyPr>
          <a:lstStyle/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Samo s spletnim anketiranjem (pred terensko fazo) pridobimo 26,5 % oseb iz vzorca, s spletnim anketiranjem (po obisku anketarja,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pridobimo 11,3 % oseb, z osebnim anketiranjem pa 22,9 % oseb iz vzorca – vsak način pomembno vpliva na končno število respondentov.</a:t>
            </a:r>
          </a:p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Najpogosteje uporabljena in najučinkovitejša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spodbuda je obisk anketarja in poslana e-pošta.</a:t>
            </a:r>
          </a:p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Že prvi obisk anketarja poveča število sodelujočih oseb za 18,3 % (12,7 % CAPI, 5,6 % CAWI –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), drugi obisk pa za 9,9 % (6,4 % CAPI, 3,5 % CAWI –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).</a:t>
            </a:r>
          </a:p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Terensko zbiranje podatkov (CAPI in CAWI – </a:t>
            </a:r>
            <a:r>
              <a:rPr lang="sl-SI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KtN</a:t>
            </a:r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 prispeva k boljši reprezentativnosti končne strukture respondentov.</a:t>
            </a:r>
          </a:p>
          <a:p>
            <a:r>
              <a:rPr lang="sl-SI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Kombiniranje različnih načinov anketiranja je uspešno in prispeva k visoki stopnji odgovora.</a:t>
            </a:r>
          </a:p>
        </p:txBody>
      </p:sp>
    </p:spTree>
    <p:extLst>
      <p:ext uri="{BB962C8B-B14F-4D97-AF65-F5344CB8AC3E}">
        <p14:creationId xmlns:p14="http://schemas.microsoft.com/office/powerpoint/2010/main" val="1915643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E8ABCBE-6889-4BEE-909F-39CA198E7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42951"/>
            <a:ext cx="10515600" cy="20821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Hvala za pozornost!</a:t>
            </a:r>
          </a:p>
          <a:p>
            <a:pPr marL="0" indent="0" algn="ctr">
              <a:buNone/>
            </a:pPr>
            <a:endParaRPr lang="sl-SI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Kontakt: 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darja.lavtar@nijz.si</a:t>
            </a:r>
            <a:r>
              <a:rPr lang="sl-SI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Pravokotnik 5">
            <a:extLst>
              <a:ext uri="{FF2B5EF4-FFF2-40B4-BE49-F238E27FC236}">
                <a16:creationId xmlns:a16="http://schemas.microsoft.com/office/drawing/2014/main" id="{48C64726-8535-4E42-8123-A89EFFD6B854}"/>
              </a:ext>
            </a:extLst>
          </p:cNvPr>
          <p:cNvSpPr/>
          <p:nvPr/>
        </p:nvSpPr>
        <p:spPr>
          <a:xfrm>
            <a:off x="2411412" y="608013"/>
            <a:ext cx="8051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IDEJE ZA NADALJNJE RAZISKOVANJE</a:t>
            </a:r>
            <a:endParaRPr kumimoji="0" lang="sl-SI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02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1522</Words>
  <Application>Microsoft Office PowerPoint</Application>
  <PresentationFormat>Širokozaslonsko</PresentationFormat>
  <Paragraphs>357</Paragraphs>
  <Slides>17</Slides>
  <Notes>6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Ali terensko spodbujanje (KtN) v nacionalnih raziskavah o zdravju izvedenih s kombiniranimi načini anketiranja vpliva na stopnje odgovora po spletu?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2024-03-13T11:47:16Z</dcterms:created>
  <dcterms:modified xsi:type="dcterms:W3CDTF">2026-09-10T12:18:25Z</dcterms:modified>
</cp:coreProperties>
</file>