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282" r:id="rId3"/>
    <p:sldId id="264" r:id="rId4"/>
    <p:sldId id="266" r:id="rId5"/>
    <p:sldId id="267" r:id="rId6"/>
    <p:sldId id="268" r:id="rId7"/>
    <p:sldId id="271" r:id="rId8"/>
    <p:sldId id="272" r:id="rId9"/>
    <p:sldId id="273" r:id="rId10"/>
    <p:sldId id="274" r:id="rId11"/>
    <p:sldId id="269" r:id="rId12"/>
    <p:sldId id="270" r:id="rId13"/>
    <p:sldId id="275" r:id="rId14"/>
    <p:sldId id="276" r:id="rId15"/>
    <p:sldId id="277" r:id="rId16"/>
    <p:sldId id="278" r:id="rId17"/>
    <p:sldId id="279" r:id="rId18"/>
    <p:sldId id="283" r:id="rId19"/>
    <p:sldId id="280" r:id="rId20"/>
    <p:sldId id="281" r:id="rId2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FFFF"/>
    <a:srgbClr val="25A2D1"/>
    <a:srgbClr val="333333"/>
    <a:srgbClr val="4C4C4E"/>
    <a:srgbClr val="007FAD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>
      <p:cViewPr varScale="1">
        <p:scale>
          <a:sx n="64" d="100"/>
          <a:sy n="64" d="100"/>
        </p:scale>
        <p:origin x="74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14C7C-990F-4C28-AE2E-2E33CA3DE31C}" type="datetimeFigureOut">
              <a:rPr lang="sl-SI" smtClean="0"/>
              <a:t>7. 09. 2026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D4072-3E06-452D-88B6-5A2E8375638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5446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4870" y="4897209"/>
            <a:ext cx="8534400" cy="908056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dirty="0"/>
              <a:t>Avtor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104426"/>
            <a:ext cx="7920880" cy="3770339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3754209"/>
            <a:ext cx="109728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257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915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5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32856"/>
            <a:ext cx="5384800" cy="3993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2856"/>
            <a:ext cx="5384800" cy="39933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562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7522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73371"/>
            <a:ext cx="5386917" cy="305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17522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73371"/>
            <a:ext cx="5389033" cy="305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6305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476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6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836712"/>
            <a:ext cx="4011084" cy="5983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72816"/>
            <a:ext cx="6815667" cy="4353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72816"/>
            <a:ext cx="4011084" cy="43533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087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252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792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836712"/>
            <a:ext cx="2743200" cy="52894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836712"/>
            <a:ext cx="8026400" cy="52894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8303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74638"/>
            <a:ext cx="1359408" cy="2499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08720"/>
            <a:ext cx="109728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32856"/>
            <a:ext cx="10972800" cy="3993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56411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229200"/>
            <a:ext cx="8534400" cy="908056"/>
          </a:xfrm>
        </p:spPr>
        <p:txBody>
          <a:bodyPr>
            <a:normAutofit/>
          </a:bodyPr>
          <a:lstStyle/>
          <a:p>
            <a:r>
              <a:rPr lang="en-GB" dirty="0"/>
              <a:t>Urška Pirnat</a:t>
            </a:r>
          </a:p>
          <a:p>
            <a:endParaRPr lang="sl-S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/>
              <a:t>Modernizacija raziskovanja »Poraba v gospodinjstvih 2026«</a:t>
            </a:r>
          </a:p>
        </p:txBody>
      </p:sp>
    </p:spTree>
    <p:extLst>
      <p:ext uri="{BB962C8B-B14F-4D97-AF65-F5344CB8AC3E}">
        <p14:creationId xmlns:p14="http://schemas.microsoft.com/office/powerpoint/2010/main" val="48274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6D72-CFA3-3DAE-41B1-967D4D49A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Uvod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7E8FC-4D85-F6F8-8B09-B6BC29DC0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36912"/>
            <a:ext cx="10972800" cy="3993308"/>
          </a:xfrm>
        </p:spPr>
        <p:txBody>
          <a:bodyPr/>
          <a:lstStyle/>
          <a:p>
            <a:r>
              <a:rPr lang="sl-SI" dirty="0"/>
              <a:t>Raziskovanje Poraba v gospodinjstvih</a:t>
            </a:r>
            <a:r>
              <a:rPr lang="en-GB" dirty="0"/>
              <a:t>.</a:t>
            </a:r>
          </a:p>
          <a:p>
            <a:r>
              <a:rPr lang="en-GB" dirty="0" err="1"/>
              <a:t>Izkušnje</a:t>
            </a:r>
            <a:r>
              <a:rPr lang="en-GB" dirty="0"/>
              <a:t> z </a:t>
            </a:r>
            <a:r>
              <a:rPr lang="en-GB" dirty="0" err="1"/>
              <a:t>inovativnimi</a:t>
            </a:r>
            <a:r>
              <a:rPr lang="en-GB" dirty="0"/>
              <a:t> </a:t>
            </a:r>
            <a:r>
              <a:rPr lang="en-GB" dirty="0" err="1"/>
              <a:t>pristopi</a:t>
            </a:r>
            <a:r>
              <a:rPr lang="en-GB" dirty="0"/>
              <a:t> v APG 2022.</a:t>
            </a:r>
          </a:p>
          <a:p>
            <a:r>
              <a:rPr lang="en-GB" dirty="0" err="1"/>
              <a:t>Modernizacija</a:t>
            </a:r>
            <a:r>
              <a:rPr lang="en-GB" dirty="0"/>
              <a:t> </a:t>
            </a:r>
            <a:r>
              <a:rPr lang="en-GB" dirty="0" err="1"/>
              <a:t>zbiranja</a:t>
            </a:r>
            <a:r>
              <a:rPr lang="en-GB" dirty="0"/>
              <a:t> in </a:t>
            </a:r>
            <a:r>
              <a:rPr lang="en-GB" dirty="0" err="1"/>
              <a:t>obdelave</a:t>
            </a:r>
            <a:r>
              <a:rPr lang="en-GB" dirty="0"/>
              <a:t> </a:t>
            </a:r>
            <a:r>
              <a:rPr lang="en-GB" dirty="0" err="1"/>
              <a:t>podatkov</a:t>
            </a:r>
            <a:r>
              <a:rPr lang="en-GB" dirty="0"/>
              <a:t> v APG 2026.</a:t>
            </a:r>
          </a:p>
          <a:p>
            <a:r>
              <a:rPr lang="en-GB" dirty="0" err="1"/>
              <a:t>Glavne</a:t>
            </a:r>
            <a:r>
              <a:rPr lang="en-GB" dirty="0"/>
              <a:t> </a:t>
            </a:r>
            <a:r>
              <a:rPr lang="en-GB" dirty="0" err="1"/>
              <a:t>ugotovitve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31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err="1">
                <a:solidFill>
                  <a:schemeClr val="bg1"/>
                </a:solidFill>
              </a:rPr>
              <a:t>Raziskovanje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Poraba</a:t>
            </a:r>
            <a:r>
              <a:rPr lang="en-GB" b="1" dirty="0">
                <a:solidFill>
                  <a:schemeClr val="bg1"/>
                </a:solidFill>
              </a:rPr>
              <a:t> v </a:t>
            </a:r>
            <a:r>
              <a:rPr lang="en-GB" b="1" dirty="0" err="1">
                <a:solidFill>
                  <a:schemeClr val="bg1"/>
                </a:solidFill>
              </a:rPr>
              <a:t>gospodinjstvih</a:t>
            </a:r>
            <a:endParaRPr lang="sl-SI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4" y="3284984"/>
            <a:ext cx="4680520" cy="4536504"/>
          </a:xfrm>
        </p:spPr>
        <p:txBody>
          <a:bodyPr>
            <a:normAutofit/>
          </a:bodyPr>
          <a:lstStyle/>
          <a:p>
            <a:r>
              <a:rPr lang="en-GB" sz="2400" dirty="0" err="1"/>
              <a:t>Podatki</a:t>
            </a:r>
            <a:r>
              <a:rPr lang="en-GB" sz="2400" dirty="0"/>
              <a:t> </a:t>
            </a:r>
            <a:r>
              <a:rPr lang="en-GB" sz="2400" dirty="0" err="1"/>
              <a:t>omogočajo</a:t>
            </a:r>
            <a:r>
              <a:rPr lang="en-GB" sz="2400" dirty="0"/>
              <a:t> </a:t>
            </a:r>
            <a:r>
              <a:rPr lang="en-GB" sz="2400" dirty="0" err="1"/>
              <a:t>spremljanje</a:t>
            </a:r>
            <a:r>
              <a:rPr lang="en-GB" sz="2400" dirty="0"/>
              <a:t> </a:t>
            </a:r>
            <a:r>
              <a:rPr lang="en-GB" sz="2400" dirty="0" err="1"/>
              <a:t>ravni</a:t>
            </a:r>
            <a:r>
              <a:rPr lang="en-GB" sz="2400" dirty="0"/>
              <a:t> in </a:t>
            </a:r>
            <a:r>
              <a:rPr lang="en-GB" sz="2400" dirty="0" err="1"/>
              <a:t>strukture</a:t>
            </a:r>
            <a:r>
              <a:rPr lang="en-GB" sz="2400" dirty="0"/>
              <a:t> </a:t>
            </a:r>
            <a:r>
              <a:rPr lang="en-GB" sz="2400" dirty="0" err="1"/>
              <a:t>potrošnje</a:t>
            </a:r>
            <a:r>
              <a:rPr lang="en-GB" sz="2400" dirty="0"/>
              <a:t> </a:t>
            </a:r>
            <a:r>
              <a:rPr lang="en-GB" sz="2400" dirty="0" err="1"/>
              <a:t>različnih</a:t>
            </a:r>
            <a:r>
              <a:rPr lang="en-GB" sz="2400" dirty="0"/>
              <a:t> </a:t>
            </a:r>
            <a:r>
              <a:rPr lang="en-GB" sz="2400" dirty="0" err="1"/>
              <a:t>skupin</a:t>
            </a:r>
            <a:r>
              <a:rPr lang="en-GB" sz="2400" dirty="0"/>
              <a:t> </a:t>
            </a:r>
            <a:r>
              <a:rPr lang="en-GB" sz="2400" dirty="0" err="1"/>
              <a:t>gospodinjstev</a:t>
            </a:r>
            <a:r>
              <a:rPr lang="en-GB" sz="2400" dirty="0"/>
              <a:t>.</a:t>
            </a:r>
          </a:p>
          <a:p>
            <a:r>
              <a:rPr lang="en-GB" sz="2400" dirty="0" err="1"/>
              <a:t>Pomemben</a:t>
            </a:r>
            <a:r>
              <a:rPr lang="en-GB" sz="2400" dirty="0"/>
              <a:t> del </a:t>
            </a:r>
            <a:r>
              <a:rPr lang="en-GB" sz="2400" dirty="0" err="1"/>
              <a:t>raziskovanja</a:t>
            </a:r>
            <a:r>
              <a:rPr lang="en-GB" sz="2400" dirty="0"/>
              <a:t> </a:t>
            </a:r>
            <a:r>
              <a:rPr lang="en-GB" sz="2400" dirty="0" err="1"/>
              <a:t>predstavlja</a:t>
            </a:r>
            <a:r>
              <a:rPr lang="en-GB" sz="2400" dirty="0"/>
              <a:t> </a:t>
            </a:r>
            <a:r>
              <a:rPr lang="en-GB" sz="2400" dirty="0" err="1"/>
              <a:t>podrobno</a:t>
            </a:r>
            <a:r>
              <a:rPr lang="en-GB" sz="2400" dirty="0"/>
              <a:t> </a:t>
            </a:r>
            <a:r>
              <a:rPr lang="en-GB" sz="2400" dirty="0" err="1"/>
              <a:t>zbiranje</a:t>
            </a:r>
            <a:r>
              <a:rPr lang="en-GB" sz="2400" dirty="0"/>
              <a:t> </a:t>
            </a:r>
            <a:r>
              <a:rPr lang="en-GB" sz="2400" dirty="0" err="1"/>
              <a:t>podatkov</a:t>
            </a:r>
            <a:r>
              <a:rPr lang="en-GB" sz="2400" dirty="0"/>
              <a:t> o </a:t>
            </a:r>
            <a:r>
              <a:rPr lang="en-GB" sz="2400" dirty="0" err="1"/>
              <a:t>vsakodnevnih</a:t>
            </a:r>
            <a:r>
              <a:rPr lang="en-GB" sz="2400" dirty="0"/>
              <a:t> </a:t>
            </a:r>
            <a:r>
              <a:rPr lang="en-GB" sz="2400" dirty="0" err="1"/>
              <a:t>izdatkih</a:t>
            </a:r>
            <a:r>
              <a:rPr lang="en-GB" sz="2400" dirty="0"/>
              <a:t> </a:t>
            </a:r>
            <a:r>
              <a:rPr lang="en-GB" sz="2400" dirty="0" err="1"/>
              <a:t>gospodinjstev</a:t>
            </a:r>
            <a:r>
              <a:rPr lang="en-GB" sz="24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670185-5A8F-1A90-CB02-C42439956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485" y="2996952"/>
            <a:ext cx="7374516" cy="3861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3E87EE-81C0-0C6D-9243-1723EA920E9B}"/>
              </a:ext>
            </a:extLst>
          </p:cNvPr>
          <p:cNvSpPr txBox="1"/>
          <p:nvPr/>
        </p:nvSpPr>
        <p:spPr>
          <a:xfrm>
            <a:off x="211492" y="2282587"/>
            <a:ext cx="114491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600" dirty="0">
                <a:solidFill>
                  <a:schemeClr val="bg1"/>
                </a:solidFill>
              </a:rPr>
              <a:t>Namen raziskovanja je pridobivanje podatkov o porabi gospodinjstev ter strukturi njihovih izdatkov.</a:t>
            </a:r>
          </a:p>
        </p:txBody>
      </p:sp>
    </p:spTree>
    <p:extLst>
      <p:ext uri="{BB962C8B-B14F-4D97-AF65-F5344CB8AC3E}">
        <p14:creationId xmlns:p14="http://schemas.microsoft.com/office/powerpoint/2010/main" val="993079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A943-8FA6-FFDD-2AC7-0CDCDD04E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Raziskovanje</a:t>
            </a:r>
            <a:r>
              <a:rPr lang="en-GB" b="1" dirty="0"/>
              <a:t> </a:t>
            </a:r>
            <a:r>
              <a:rPr lang="en-GB" b="1" dirty="0" err="1"/>
              <a:t>Poraba</a:t>
            </a:r>
            <a:r>
              <a:rPr lang="en-GB" b="1" dirty="0"/>
              <a:t> v </a:t>
            </a:r>
            <a:r>
              <a:rPr lang="en-GB" b="1" dirty="0" err="1"/>
              <a:t>gospodinjstvih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93D1-207A-4C97-AC6F-1597EA5F1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0972800" cy="44644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/>
              <a:t>Viri </a:t>
            </a:r>
            <a:r>
              <a:rPr lang="en-GB" b="1" dirty="0" err="1"/>
              <a:t>podatkov</a:t>
            </a:r>
            <a:r>
              <a:rPr lang="en-GB" b="1" dirty="0"/>
              <a:t>:</a:t>
            </a:r>
          </a:p>
          <a:p>
            <a:r>
              <a:rPr lang="en-GB" dirty="0" err="1"/>
              <a:t>anketni</a:t>
            </a:r>
            <a:r>
              <a:rPr lang="en-GB" dirty="0"/>
              <a:t> </a:t>
            </a:r>
            <a:r>
              <a:rPr lang="en-GB" dirty="0" err="1"/>
              <a:t>vprašalnik</a:t>
            </a:r>
            <a:r>
              <a:rPr lang="en-GB" dirty="0"/>
              <a:t>,</a:t>
            </a:r>
          </a:p>
          <a:p>
            <a:r>
              <a:rPr lang="en-GB" dirty="0" err="1"/>
              <a:t>administrativni</a:t>
            </a:r>
            <a:r>
              <a:rPr lang="en-GB" dirty="0"/>
              <a:t> </a:t>
            </a:r>
            <a:r>
              <a:rPr lang="en-GB" dirty="0" err="1"/>
              <a:t>viri</a:t>
            </a:r>
            <a:r>
              <a:rPr lang="en-GB" dirty="0"/>
              <a:t>,</a:t>
            </a:r>
          </a:p>
          <a:p>
            <a:r>
              <a:rPr lang="en-GB" dirty="0" err="1"/>
              <a:t>dnevnik</a:t>
            </a:r>
            <a:r>
              <a:rPr lang="en-GB" dirty="0"/>
              <a:t> </a:t>
            </a:r>
            <a:r>
              <a:rPr lang="en-GB" dirty="0" err="1"/>
              <a:t>izdatkov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b="1" dirty="0" err="1"/>
              <a:t>Dnevnik</a:t>
            </a:r>
            <a:r>
              <a:rPr lang="en-GB" b="1" dirty="0"/>
              <a:t> </a:t>
            </a:r>
            <a:r>
              <a:rPr lang="en-GB" b="1" dirty="0" err="1"/>
              <a:t>izdatkov</a:t>
            </a:r>
            <a:r>
              <a:rPr lang="en-GB" b="1" dirty="0"/>
              <a:t>:</a:t>
            </a:r>
          </a:p>
          <a:p>
            <a:r>
              <a:rPr lang="en-GB" dirty="0" err="1"/>
              <a:t>gospodinjstva</a:t>
            </a:r>
            <a:r>
              <a:rPr lang="en-GB" dirty="0"/>
              <a:t> 14 </a:t>
            </a:r>
            <a:r>
              <a:rPr lang="en-GB" dirty="0" err="1"/>
              <a:t>dni</a:t>
            </a:r>
            <a:r>
              <a:rPr lang="en-GB" dirty="0"/>
              <a:t> </a:t>
            </a:r>
            <a:r>
              <a:rPr lang="en-GB" dirty="0" err="1"/>
              <a:t>beležijo</a:t>
            </a:r>
            <a:r>
              <a:rPr lang="en-GB" dirty="0"/>
              <a:t> </a:t>
            </a:r>
            <a:r>
              <a:rPr lang="en-GB" dirty="0" err="1"/>
              <a:t>vsakodnevne</a:t>
            </a:r>
            <a:r>
              <a:rPr lang="en-GB" dirty="0"/>
              <a:t> </a:t>
            </a:r>
            <a:r>
              <a:rPr lang="en-GB" dirty="0" err="1"/>
              <a:t>nakupe</a:t>
            </a:r>
            <a:r>
              <a:rPr lang="en-GB" dirty="0"/>
              <a:t>,</a:t>
            </a:r>
          </a:p>
          <a:p>
            <a:r>
              <a:rPr lang="en-GB" dirty="0" err="1"/>
              <a:t>podatke</a:t>
            </a:r>
            <a:r>
              <a:rPr lang="en-GB" dirty="0"/>
              <a:t> o </a:t>
            </a:r>
            <a:r>
              <a:rPr lang="en-GB" dirty="0" err="1"/>
              <a:t>nakupih</a:t>
            </a:r>
            <a:r>
              <a:rPr lang="en-GB" dirty="0"/>
              <a:t> </a:t>
            </a:r>
            <a:r>
              <a:rPr lang="en-GB" dirty="0" err="1"/>
              <a:t>dopolnjujejo</a:t>
            </a:r>
            <a:r>
              <a:rPr lang="en-GB" dirty="0"/>
              <a:t> s </a:t>
            </a:r>
            <a:r>
              <a:rPr lang="en-GB" dirty="0" err="1"/>
              <a:t>predloženimi</a:t>
            </a:r>
            <a:r>
              <a:rPr lang="en-GB" dirty="0"/>
              <a:t> </a:t>
            </a:r>
            <a:r>
              <a:rPr lang="en-GB" dirty="0" err="1"/>
              <a:t>računi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Izziv</a:t>
            </a:r>
            <a:r>
              <a:rPr lang="en-GB" dirty="0"/>
              <a:t>: </a:t>
            </a:r>
            <a:r>
              <a:rPr lang="en-GB" dirty="0" err="1"/>
              <a:t>podrobno</a:t>
            </a:r>
            <a:r>
              <a:rPr lang="en-GB" dirty="0"/>
              <a:t> </a:t>
            </a:r>
            <a:r>
              <a:rPr lang="en-GB" dirty="0" err="1"/>
              <a:t>zbiranje</a:t>
            </a:r>
            <a:r>
              <a:rPr lang="en-GB" dirty="0"/>
              <a:t> </a:t>
            </a:r>
            <a:r>
              <a:rPr lang="en-GB" dirty="0" err="1"/>
              <a:t>podatkov</a:t>
            </a:r>
            <a:r>
              <a:rPr lang="en-GB" dirty="0"/>
              <a:t> </a:t>
            </a:r>
            <a:r>
              <a:rPr lang="en-GB" dirty="0" err="1"/>
              <a:t>predstavlja</a:t>
            </a:r>
            <a:r>
              <a:rPr lang="en-GB" dirty="0"/>
              <a:t> </a:t>
            </a:r>
            <a:r>
              <a:rPr lang="en-GB" dirty="0" err="1"/>
              <a:t>veliko</a:t>
            </a:r>
            <a:r>
              <a:rPr lang="en-GB" dirty="0"/>
              <a:t> breme za </a:t>
            </a:r>
            <a:r>
              <a:rPr lang="en-GB" dirty="0" err="1"/>
              <a:t>respondente</a:t>
            </a:r>
            <a:r>
              <a:rPr lang="en-GB" dirty="0"/>
              <a:t>, </a:t>
            </a:r>
            <a:r>
              <a:rPr lang="en-GB" dirty="0" err="1"/>
              <a:t>obdelava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 pa je </a:t>
            </a:r>
            <a:r>
              <a:rPr lang="en-GB" dirty="0" err="1"/>
              <a:t>časovno</a:t>
            </a:r>
            <a:r>
              <a:rPr lang="en-GB" dirty="0"/>
              <a:t> in </a:t>
            </a:r>
            <a:r>
              <a:rPr lang="en-GB" dirty="0" err="1"/>
              <a:t>delovno</a:t>
            </a:r>
            <a:r>
              <a:rPr lang="en-GB" dirty="0"/>
              <a:t> </a:t>
            </a:r>
            <a:r>
              <a:rPr lang="en-GB" dirty="0" err="1"/>
              <a:t>intenzivna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76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C044-DBB5-62AA-5A64-34C8559E5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Modernizacija</a:t>
            </a:r>
            <a:r>
              <a:rPr lang="en-GB" b="1" dirty="0"/>
              <a:t> APG 2022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704C9-F756-CA62-22BE-F6EA46A8E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1391056" cy="47251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err="1"/>
              <a:t>Modernizacija</a:t>
            </a:r>
            <a:r>
              <a:rPr lang="en-GB" dirty="0"/>
              <a:t> </a:t>
            </a:r>
            <a:r>
              <a:rPr lang="en-GB" dirty="0" err="1"/>
              <a:t>zbiranja</a:t>
            </a:r>
            <a:r>
              <a:rPr lang="en-GB" dirty="0"/>
              <a:t> </a:t>
            </a:r>
            <a:r>
              <a:rPr lang="en-GB" dirty="0" err="1"/>
              <a:t>podatkov</a:t>
            </a:r>
            <a:r>
              <a:rPr lang="en-GB" dirty="0"/>
              <a:t> </a:t>
            </a:r>
            <a:r>
              <a:rPr lang="en-GB" dirty="0" err="1"/>
              <a:t>dnevnika</a:t>
            </a:r>
            <a:r>
              <a:rPr lang="en-GB" dirty="0"/>
              <a:t> </a:t>
            </a:r>
            <a:r>
              <a:rPr lang="en-GB" dirty="0" err="1"/>
              <a:t>izdatkov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sl-SI" dirty="0"/>
              <a:t>ESSnet HBS app project</a:t>
            </a:r>
            <a:r>
              <a:rPr lang="en-GB" dirty="0"/>
              <a:t> (</a:t>
            </a:r>
            <a:r>
              <a:rPr lang="en-GB" dirty="0" err="1"/>
              <a:t>nizozemski</a:t>
            </a:r>
            <a:r>
              <a:rPr lang="en-GB" dirty="0"/>
              <a:t> model):</a:t>
            </a:r>
          </a:p>
          <a:p>
            <a:r>
              <a:rPr lang="en-GB" sz="2800" dirty="0" err="1"/>
              <a:t>uporaba</a:t>
            </a:r>
            <a:r>
              <a:rPr lang="en-GB" sz="2800" dirty="0"/>
              <a:t> OCR,</a:t>
            </a:r>
          </a:p>
          <a:p>
            <a:r>
              <a:rPr lang="en-GB" sz="2800" dirty="0" err="1"/>
              <a:t>klasifikacijska</a:t>
            </a:r>
            <a:r>
              <a:rPr lang="en-GB" sz="2800" dirty="0"/>
              <a:t> </a:t>
            </a:r>
            <a:r>
              <a:rPr lang="en-GB" sz="2800" dirty="0" err="1"/>
              <a:t>infrastruktura</a:t>
            </a:r>
            <a:r>
              <a:rPr lang="en-GB" sz="2800" dirty="0"/>
              <a:t>.</a:t>
            </a:r>
          </a:p>
          <a:p>
            <a:pPr marL="0" indent="0">
              <a:buNone/>
            </a:pPr>
            <a:r>
              <a:rPr lang="en-GB" dirty="0"/>
              <a:t>Pilot 2021:</a:t>
            </a:r>
          </a:p>
          <a:p>
            <a:r>
              <a:rPr lang="en-GB" sz="2800" dirty="0" err="1"/>
              <a:t>uporaba</a:t>
            </a:r>
            <a:r>
              <a:rPr lang="en-GB" sz="2800" dirty="0"/>
              <a:t> </a:t>
            </a:r>
            <a:r>
              <a:rPr lang="en-GB" sz="2800" dirty="0" err="1"/>
              <a:t>aplikacije</a:t>
            </a:r>
            <a:r>
              <a:rPr lang="en-GB" sz="2800" dirty="0"/>
              <a:t> za </a:t>
            </a:r>
            <a:r>
              <a:rPr lang="en-GB" sz="2800" dirty="0" err="1"/>
              <a:t>vodenje</a:t>
            </a:r>
            <a:r>
              <a:rPr lang="en-GB" sz="2800" dirty="0"/>
              <a:t> </a:t>
            </a:r>
            <a:r>
              <a:rPr lang="en-GB" sz="2800" dirty="0" err="1"/>
              <a:t>dnevnika</a:t>
            </a:r>
            <a:r>
              <a:rPr lang="en-GB" sz="2800" dirty="0"/>
              <a:t> </a:t>
            </a:r>
            <a:r>
              <a:rPr lang="en-GB" sz="2800" dirty="0" err="1"/>
              <a:t>izdatkov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testiranje</a:t>
            </a:r>
            <a:r>
              <a:rPr lang="en-GB" sz="2800" dirty="0"/>
              <a:t> </a:t>
            </a:r>
            <a:r>
              <a:rPr lang="en-GB" sz="2800" dirty="0" err="1"/>
              <a:t>nizozemskega</a:t>
            </a:r>
            <a:r>
              <a:rPr lang="en-GB" sz="2800" dirty="0"/>
              <a:t> </a:t>
            </a:r>
            <a:r>
              <a:rPr lang="en-GB" sz="2800" dirty="0" err="1"/>
              <a:t>modela</a:t>
            </a:r>
            <a:r>
              <a:rPr lang="en-GB" sz="2800" dirty="0"/>
              <a:t>.</a:t>
            </a:r>
          </a:p>
          <a:p>
            <a:pPr marL="0" indent="0">
              <a:buNone/>
            </a:pPr>
            <a:r>
              <a:rPr lang="en-GB" dirty="0" err="1"/>
              <a:t>Rezultati</a:t>
            </a:r>
            <a:r>
              <a:rPr lang="en-GB" dirty="0"/>
              <a:t> in </a:t>
            </a:r>
            <a:r>
              <a:rPr lang="en-GB" dirty="0" err="1"/>
              <a:t>implementacija</a:t>
            </a:r>
            <a:r>
              <a:rPr lang="en-GB" dirty="0"/>
              <a:t> v APG 2022:</a:t>
            </a:r>
          </a:p>
          <a:p>
            <a:r>
              <a:rPr lang="en-GB" sz="2800" dirty="0" err="1"/>
              <a:t>uporaba</a:t>
            </a:r>
            <a:r>
              <a:rPr lang="en-GB" sz="2800" dirty="0"/>
              <a:t> </a:t>
            </a:r>
            <a:r>
              <a:rPr lang="en-GB" sz="2800" dirty="0" err="1"/>
              <a:t>aplikacije</a:t>
            </a:r>
            <a:r>
              <a:rPr lang="en-GB" sz="2800" dirty="0"/>
              <a:t> </a:t>
            </a:r>
            <a:r>
              <a:rPr lang="en-GB" sz="2800" dirty="0" err="1"/>
              <a:t>nezanesljiva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uporaba</a:t>
            </a:r>
            <a:r>
              <a:rPr lang="en-GB" sz="2800" dirty="0"/>
              <a:t> OCR Azure,</a:t>
            </a:r>
          </a:p>
          <a:p>
            <a:r>
              <a:rPr lang="en-GB" sz="2800" dirty="0" err="1"/>
              <a:t>razvoj</a:t>
            </a:r>
            <a:r>
              <a:rPr lang="en-GB" sz="2800" dirty="0"/>
              <a:t> </a:t>
            </a:r>
            <a:r>
              <a:rPr lang="en-GB" sz="2800" dirty="0" err="1"/>
              <a:t>metod</a:t>
            </a:r>
            <a:r>
              <a:rPr lang="en-GB" sz="2800" dirty="0"/>
              <a:t> </a:t>
            </a:r>
            <a:r>
              <a:rPr lang="en-GB" sz="2800" dirty="0" err="1"/>
              <a:t>strojnega</a:t>
            </a:r>
            <a:r>
              <a:rPr lang="en-GB" sz="2800" dirty="0"/>
              <a:t> </a:t>
            </a:r>
            <a:r>
              <a:rPr lang="en-GB" sz="2800" dirty="0" err="1"/>
              <a:t>učenja</a:t>
            </a:r>
            <a:r>
              <a:rPr lang="en-GB" sz="2800" dirty="0"/>
              <a:t> za </a:t>
            </a:r>
            <a:r>
              <a:rPr lang="en-GB" sz="2800" dirty="0" err="1"/>
              <a:t>klasifikacijo</a:t>
            </a:r>
            <a:r>
              <a:rPr lang="en-GB" sz="2800" dirty="0"/>
              <a:t> </a:t>
            </a:r>
            <a:r>
              <a:rPr lang="en-GB" sz="2800" dirty="0" err="1"/>
              <a:t>izdatkov</a:t>
            </a:r>
            <a:r>
              <a:rPr lang="en-GB" sz="2800" dirty="0"/>
              <a:t>. </a:t>
            </a:r>
          </a:p>
          <a:p>
            <a:endParaRPr lang="en-GB" sz="2800" dirty="0"/>
          </a:p>
          <a:p>
            <a:endParaRPr lang="en-GB" sz="2800" dirty="0"/>
          </a:p>
          <a:p>
            <a:endParaRPr lang="sl-SI" sz="2800" dirty="0"/>
          </a:p>
        </p:txBody>
      </p:sp>
    </p:spTree>
    <p:extLst>
      <p:ext uri="{BB962C8B-B14F-4D97-AF65-F5344CB8AC3E}">
        <p14:creationId xmlns:p14="http://schemas.microsoft.com/office/powerpoint/2010/main" val="98318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A3159-8FF6-0CBB-2825-0C0947BDA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Uporaba</a:t>
            </a:r>
            <a:r>
              <a:rPr lang="en-GB" b="1" dirty="0"/>
              <a:t> </a:t>
            </a:r>
            <a:r>
              <a:rPr lang="en-GB" b="1" dirty="0" err="1"/>
              <a:t>inovativnih</a:t>
            </a:r>
            <a:r>
              <a:rPr lang="en-GB" b="1" dirty="0"/>
              <a:t> </a:t>
            </a:r>
            <a:r>
              <a:rPr lang="en-GB" b="1" dirty="0" err="1"/>
              <a:t>pristopov</a:t>
            </a:r>
            <a:r>
              <a:rPr lang="en-GB" b="1" dirty="0"/>
              <a:t> – APG 2026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DBC5C-448E-571B-A69E-E7C5CB977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6062464" cy="3993308"/>
          </a:xfrm>
        </p:spPr>
        <p:txBody>
          <a:bodyPr/>
          <a:lstStyle/>
          <a:p>
            <a:r>
              <a:rPr lang="en-GB" dirty="0" err="1"/>
              <a:t>Razvoj</a:t>
            </a:r>
            <a:r>
              <a:rPr lang="en-GB" dirty="0"/>
              <a:t> </a:t>
            </a:r>
            <a:r>
              <a:rPr lang="en-GB" dirty="0" err="1"/>
              <a:t>nove</a:t>
            </a:r>
            <a:r>
              <a:rPr lang="en-GB" dirty="0"/>
              <a:t> </a:t>
            </a:r>
            <a:r>
              <a:rPr lang="en-GB" dirty="0" err="1"/>
              <a:t>spletne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 za </a:t>
            </a:r>
            <a:r>
              <a:rPr lang="en-GB" dirty="0" err="1"/>
              <a:t>zbiranje</a:t>
            </a:r>
            <a:r>
              <a:rPr lang="en-GB" dirty="0"/>
              <a:t> </a:t>
            </a:r>
            <a:r>
              <a:rPr lang="en-GB" dirty="0" err="1"/>
              <a:t>digitalnih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.</a:t>
            </a:r>
          </a:p>
          <a:p>
            <a:r>
              <a:rPr lang="en-GB" dirty="0" err="1"/>
              <a:t>Uporaba</a:t>
            </a:r>
            <a:r>
              <a:rPr lang="en-GB" dirty="0"/>
              <a:t> OCR.</a:t>
            </a:r>
          </a:p>
          <a:p>
            <a:r>
              <a:rPr lang="en-GB" dirty="0" err="1"/>
              <a:t>Razvoj</a:t>
            </a:r>
            <a:r>
              <a:rPr lang="en-GB" dirty="0"/>
              <a:t> </a:t>
            </a:r>
            <a:r>
              <a:rPr lang="en-GB" dirty="0" err="1"/>
              <a:t>novih</a:t>
            </a:r>
            <a:r>
              <a:rPr lang="en-GB" dirty="0"/>
              <a:t> </a:t>
            </a:r>
            <a:r>
              <a:rPr lang="en-GB" dirty="0" err="1"/>
              <a:t>modelov</a:t>
            </a:r>
            <a:r>
              <a:rPr lang="en-GB" dirty="0"/>
              <a:t> </a:t>
            </a:r>
            <a:r>
              <a:rPr lang="en-GB" dirty="0" err="1"/>
              <a:t>strojnega</a:t>
            </a:r>
            <a:r>
              <a:rPr lang="en-GB" dirty="0"/>
              <a:t> </a:t>
            </a:r>
            <a:r>
              <a:rPr lang="en-GB" dirty="0" err="1"/>
              <a:t>učenja</a:t>
            </a:r>
            <a:r>
              <a:rPr lang="en-GB" dirty="0"/>
              <a:t> za </a:t>
            </a:r>
            <a:r>
              <a:rPr lang="en-GB" dirty="0" err="1"/>
              <a:t>klasifikacijo</a:t>
            </a:r>
            <a:r>
              <a:rPr lang="en-GB" dirty="0"/>
              <a:t> </a:t>
            </a:r>
            <a:r>
              <a:rPr lang="en-GB" dirty="0" err="1"/>
              <a:t>izdatkov</a:t>
            </a:r>
            <a:r>
              <a:rPr lang="en-GB" dirty="0"/>
              <a:t>.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2EA5F-4D30-44A3-073A-DA1EDA2EC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4" y="1916832"/>
            <a:ext cx="3368439" cy="479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0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DE47E-430D-43AD-405E-1625EA96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Spletni</a:t>
            </a:r>
            <a:r>
              <a:rPr lang="en-GB" b="1" dirty="0"/>
              <a:t> </a:t>
            </a:r>
            <a:r>
              <a:rPr lang="en-GB" b="1" dirty="0" err="1"/>
              <a:t>dnevnik</a:t>
            </a:r>
            <a:r>
              <a:rPr lang="en-GB" b="1" dirty="0"/>
              <a:t> </a:t>
            </a:r>
            <a:r>
              <a:rPr lang="en-GB" b="1" dirty="0" err="1"/>
              <a:t>izdatkov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255CB-191A-F1DF-CD9D-81E57ACB5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1103024" cy="3993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Idejna</a:t>
            </a:r>
            <a:r>
              <a:rPr lang="en-GB" dirty="0"/>
              <a:t> </a:t>
            </a:r>
            <a:r>
              <a:rPr lang="en-GB" dirty="0" err="1"/>
              <a:t>zasnova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:</a:t>
            </a:r>
          </a:p>
          <a:p>
            <a:r>
              <a:rPr lang="en-GB" sz="2800" dirty="0" err="1"/>
              <a:t>progresivna</a:t>
            </a:r>
            <a:r>
              <a:rPr lang="en-GB" sz="2800" dirty="0"/>
              <a:t> </a:t>
            </a:r>
            <a:r>
              <a:rPr lang="en-GB" sz="2800" dirty="0" err="1"/>
              <a:t>spletna</a:t>
            </a:r>
            <a:r>
              <a:rPr lang="en-GB" sz="2800" dirty="0"/>
              <a:t> </a:t>
            </a:r>
            <a:r>
              <a:rPr lang="en-GB" sz="2800" dirty="0" err="1"/>
              <a:t>aplikacija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enostavna</a:t>
            </a:r>
            <a:r>
              <a:rPr lang="en-GB" sz="2800" dirty="0"/>
              <a:t> za </a:t>
            </a:r>
            <a:r>
              <a:rPr lang="en-GB" sz="2800" dirty="0" err="1"/>
              <a:t>uporabo</a:t>
            </a:r>
            <a:r>
              <a:rPr lang="en-GB" sz="2800" dirty="0"/>
              <a:t>,</a:t>
            </a:r>
          </a:p>
          <a:p>
            <a:r>
              <a:rPr lang="en-GB" sz="2800" dirty="0" err="1"/>
              <a:t>omogoča</a:t>
            </a:r>
            <a:r>
              <a:rPr lang="en-GB" sz="2800" dirty="0"/>
              <a:t> </a:t>
            </a:r>
            <a:r>
              <a:rPr lang="en-GB" sz="2800" dirty="0" err="1"/>
              <a:t>pošiljanje</a:t>
            </a:r>
            <a:r>
              <a:rPr lang="en-GB" sz="2800" dirty="0"/>
              <a:t> </a:t>
            </a:r>
            <a:r>
              <a:rPr lang="en-GB" sz="2800" dirty="0" err="1"/>
              <a:t>digitalnih</a:t>
            </a:r>
            <a:r>
              <a:rPr lang="en-GB" sz="2800" dirty="0"/>
              <a:t> </a:t>
            </a:r>
            <a:r>
              <a:rPr lang="en-GB" sz="2800" dirty="0" err="1"/>
              <a:t>računov</a:t>
            </a:r>
            <a:r>
              <a:rPr lang="en-GB" sz="2800" dirty="0"/>
              <a:t>. </a:t>
            </a:r>
          </a:p>
          <a:p>
            <a:pPr marL="0" indent="0">
              <a:buNone/>
            </a:pPr>
            <a:r>
              <a:rPr lang="en-GB" dirty="0" err="1"/>
              <a:t>Razvoj</a:t>
            </a:r>
            <a:r>
              <a:rPr lang="en-GB" dirty="0"/>
              <a:t> </a:t>
            </a:r>
            <a:r>
              <a:rPr lang="en-GB" dirty="0" err="1"/>
              <a:t>spletne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 – </a:t>
            </a:r>
            <a:r>
              <a:rPr lang="en-GB" dirty="0" err="1"/>
              <a:t>spomladi</a:t>
            </a:r>
            <a:r>
              <a:rPr lang="en-GB" dirty="0"/>
              <a:t> 2025.</a:t>
            </a:r>
          </a:p>
          <a:p>
            <a:pPr marL="0" indent="0">
              <a:buNone/>
            </a:pPr>
            <a:r>
              <a:rPr lang="en-GB" dirty="0" err="1"/>
              <a:t>Interno</a:t>
            </a:r>
            <a:r>
              <a:rPr lang="en-GB" dirty="0"/>
              <a:t> </a:t>
            </a:r>
            <a:r>
              <a:rPr lang="en-GB" dirty="0" err="1"/>
              <a:t>testiranje</a:t>
            </a:r>
            <a:r>
              <a:rPr lang="en-GB" dirty="0"/>
              <a:t>: </a:t>
            </a:r>
            <a:r>
              <a:rPr lang="en-GB" dirty="0" err="1"/>
              <a:t>preverjanje</a:t>
            </a:r>
            <a:r>
              <a:rPr lang="en-GB" dirty="0"/>
              <a:t> </a:t>
            </a:r>
            <a:r>
              <a:rPr lang="en-GB" dirty="0" err="1"/>
              <a:t>delovanja</a:t>
            </a:r>
            <a:r>
              <a:rPr lang="en-GB" dirty="0"/>
              <a:t> in </a:t>
            </a:r>
            <a:r>
              <a:rPr lang="en-GB" dirty="0" err="1"/>
              <a:t>funkcionalnosti</a:t>
            </a:r>
            <a:r>
              <a:rPr lang="en-GB" dirty="0"/>
              <a:t> - </a:t>
            </a:r>
            <a:r>
              <a:rPr lang="en-GB" dirty="0" err="1"/>
              <a:t>aplikacije</a:t>
            </a:r>
            <a:r>
              <a:rPr lang="en-GB" dirty="0"/>
              <a:t> – </a:t>
            </a:r>
            <a:r>
              <a:rPr lang="en-GB" dirty="0" err="1"/>
              <a:t>dodatni</a:t>
            </a:r>
            <a:r>
              <a:rPr lang="en-GB" dirty="0"/>
              <a:t> </a:t>
            </a:r>
            <a:r>
              <a:rPr lang="en-GB" dirty="0" err="1"/>
              <a:t>popravki</a:t>
            </a:r>
            <a:r>
              <a:rPr lang="en-GB" dirty="0"/>
              <a:t> in </a:t>
            </a:r>
            <a:r>
              <a:rPr lang="en-GB" dirty="0" err="1"/>
              <a:t>prenovljena</a:t>
            </a:r>
            <a:r>
              <a:rPr lang="en-GB" dirty="0"/>
              <a:t> </a:t>
            </a:r>
            <a:r>
              <a:rPr lang="en-GB" dirty="0" err="1"/>
              <a:t>grafična</a:t>
            </a:r>
            <a:r>
              <a:rPr lang="en-GB" dirty="0"/>
              <a:t> </a:t>
            </a:r>
            <a:r>
              <a:rPr lang="en-GB" dirty="0" err="1"/>
              <a:t>podoba</a:t>
            </a:r>
            <a:r>
              <a:rPr lang="en-GB" dirty="0"/>
              <a:t>.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0693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D9710-E88B-6577-8CE6-7D4BC8A10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Spletni</a:t>
            </a:r>
            <a:r>
              <a:rPr lang="en-GB" b="1" dirty="0"/>
              <a:t> </a:t>
            </a:r>
            <a:r>
              <a:rPr lang="en-GB" b="1" dirty="0" err="1"/>
              <a:t>dnevnik</a:t>
            </a:r>
            <a:r>
              <a:rPr lang="en-GB" b="1" dirty="0"/>
              <a:t> </a:t>
            </a:r>
            <a:r>
              <a:rPr lang="en-GB" b="1" dirty="0" err="1"/>
              <a:t>izdatkov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09068-DB3B-4A58-9798-965CB6BA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0972800" cy="46085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700" dirty="0" err="1"/>
              <a:t>Kognitivno</a:t>
            </a:r>
            <a:r>
              <a:rPr lang="en-GB" sz="3700" dirty="0"/>
              <a:t> </a:t>
            </a:r>
            <a:r>
              <a:rPr lang="en-GB" sz="3700" dirty="0" err="1"/>
              <a:t>testiranje</a:t>
            </a:r>
            <a:r>
              <a:rPr lang="en-GB" sz="3700" dirty="0"/>
              <a:t> – </a:t>
            </a:r>
            <a:r>
              <a:rPr lang="en-GB" sz="3700" dirty="0" err="1"/>
              <a:t>jesen</a:t>
            </a:r>
            <a:r>
              <a:rPr lang="en-GB" sz="3700" dirty="0"/>
              <a:t> 2025:</a:t>
            </a:r>
          </a:p>
          <a:p>
            <a:r>
              <a:rPr lang="en-GB" dirty="0"/>
              <a:t>10 </a:t>
            </a:r>
            <a:r>
              <a:rPr lang="en-GB" dirty="0" err="1"/>
              <a:t>respondentov</a:t>
            </a:r>
            <a:r>
              <a:rPr lang="en-GB" dirty="0"/>
              <a:t>, 2 </a:t>
            </a:r>
            <a:r>
              <a:rPr lang="en-GB" dirty="0" err="1"/>
              <a:t>skupini</a:t>
            </a:r>
            <a:r>
              <a:rPr lang="en-GB" dirty="0"/>
              <a:t>, Android in iOS </a:t>
            </a:r>
            <a:r>
              <a:rPr lang="en-GB" dirty="0" err="1"/>
              <a:t>uporabniki</a:t>
            </a:r>
            <a:r>
              <a:rPr lang="en-GB" dirty="0"/>
              <a:t>,</a:t>
            </a:r>
          </a:p>
          <a:p>
            <a:r>
              <a:rPr lang="en-GB" dirty="0" err="1"/>
              <a:t>naloge</a:t>
            </a:r>
            <a:r>
              <a:rPr lang="en-GB" dirty="0"/>
              <a:t>: </a:t>
            </a:r>
            <a:r>
              <a:rPr lang="en-GB" dirty="0" err="1"/>
              <a:t>prijava</a:t>
            </a:r>
            <a:r>
              <a:rPr lang="en-GB" dirty="0"/>
              <a:t>, </a:t>
            </a:r>
            <a:r>
              <a:rPr lang="en-GB" dirty="0" err="1"/>
              <a:t>nalaganje</a:t>
            </a:r>
            <a:r>
              <a:rPr lang="en-GB" dirty="0"/>
              <a:t> </a:t>
            </a:r>
            <a:r>
              <a:rPr lang="en-GB" dirty="0" err="1"/>
              <a:t>digitalnih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, </a:t>
            </a:r>
            <a:r>
              <a:rPr lang="en-GB" dirty="0" err="1"/>
              <a:t>slikanje</a:t>
            </a:r>
            <a:r>
              <a:rPr lang="en-GB" dirty="0"/>
              <a:t> </a:t>
            </a:r>
            <a:r>
              <a:rPr lang="en-GB" dirty="0" err="1"/>
              <a:t>tiskanih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, </a:t>
            </a:r>
            <a:r>
              <a:rPr lang="en-GB" dirty="0" err="1"/>
              <a:t>pregled</a:t>
            </a:r>
            <a:r>
              <a:rPr lang="en-GB" dirty="0"/>
              <a:t> in </a:t>
            </a:r>
            <a:r>
              <a:rPr lang="en-GB" dirty="0" err="1"/>
              <a:t>brisanje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sz="3700" dirty="0" err="1"/>
              <a:t>Glavne</a:t>
            </a:r>
            <a:r>
              <a:rPr lang="en-GB" sz="3700" dirty="0"/>
              <a:t> </a:t>
            </a:r>
            <a:r>
              <a:rPr lang="en-GB" sz="3700" dirty="0" err="1"/>
              <a:t>ugotovitve</a:t>
            </a:r>
            <a:r>
              <a:rPr lang="en-GB" sz="3700" dirty="0"/>
              <a:t>:</a:t>
            </a:r>
          </a:p>
          <a:p>
            <a:r>
              <a:rPr lang="en-GB" dirty="0" err="1"/>
              <a:t>enostavna</a:t>
            </a:r>
            <a:r>
              <a:rPr lang="en-GB" dirty="0"/>
              <a:t> </a:t>
            </a:r>
            <a:r>
              <a:rPr lang="en-GB" dirty="0" err="1"/>
              <a:t>uporaba</a:t>
            </a:r>
            <a:r>
              <a:rPr lang="en-GB" dirty="0"/>
              <a:t>,</a:t>
            </a:r>
          </a:p>
          <a:p>
            <a:r>
              <a:rPr lang="en-GB" dirty="0" err="1"/>
              <a:t>aplikacija</a:t>
            </a:r>
            <a:r>
              <a:rPr lang="en-GB" dirty="0"/>
              <a:t> je </a:t>
            </a:r>
            <a:r>
              <a:rPr lang="en-GB" dirty="0" err="1"/>
              <a:t>bila</a:t>
            </a:r>
            <a:r>
              <a:rPr lang="en-GB" dirty="0"/>
              <a:t> </a:t>
            </a:r>
            <a:r>
              <a:rPr lang="en-GB" dirty="0" err="1"/>
              <a:t>dovolj</a:t>
            </a:r>
            <a:r>
              <a:rPr lang="en-GB" dirty="0"/>
              <a:t> </a:t>
            </a:r>
            <a:r>
              <a:rPr lang="en-GB" dirty="0" err="1"/>
              <a:t>intuitivna</a:t>
            </a:r>
            <a:r>
              <a:rPr lang="en-GB" dirty="0"/>
              <a:t>,</a:t>
            </a:r>
          </a:p>
          <a:p>
            <a:r>
              <a:rPr lang="en-GB" dirty="0" err="1"/>
              <a:t>izzivi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nalaganju</a:t>
            </a:r>
            <a:r>
              <a:rPr lang="en-GB" dirty="0"/>
              <a:t> </a:t>
            </a:r>
            <a:r>
              <a:rPr lang="en-GB" dirty="0" err="1"/>
              <a:t>digitalnih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,</a:t>
            </a:r>
          </a:p>
          <a:p>
            <a:r>
              <a:rPr lang="en-GB" dirty="0" err="1"/>
              <a:t>slikanje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 je </a:t>
            </a:r>
            <a:r>
              <a:rPr lang="en-GB" dirty="0" err="1"/>
              <a:t>bilo</a:t>
            </a:r>
            <a:r>
              <a:rPr lang="en-GB" dirty="0"/>
              <a:t> </a:t>
            </a:r>
            <a:r>
              <a:rPr lang="en-GB" dirty="0" err="1"/>
              <a:t>bolj</a:t>
            </a:r>
            <a:r>
              <a:rPr lang="en-GB" dirty="0"/>
              <a:t> </a:t>
            </a:r>
            <a:r>
              <a:rPr lang="en-GB" dirty="0" err="1"/>
              <a:t>zaželeno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sz="3700" dirty="0"/>
              <a:t>Pilot 2025 (</a:t>
            </a:r>
            <a:r>
              <a:rPr lang="en-GB" sz="3700" dirty="0" err="1"/>
              <a:t>september</a:t>
            </a:r>
            <a:r>
              <a:rPr lang="en-GB" sz="3700" dirty="0"/>
              <a:t>/</a:t>
            </a:r>
            <a:r>
              <a:rPr lang="en-GB" sz="3700" dirty="0" err="1"/>
              <a:t>oktober</a:t>
            </a:r>
            <a:r>
              <a:rPr lang="en-GB" sz="3700" dirty="0"/>
              <a:t>):</a:t>
            </a:r>
          </a:p>
          <a:p>
            <a:r>
              <a:rPr lang="en-GB" dirty="0" err="1"/>
              <a:t>implementacija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terenu</a:t>
            </a:r>
            <a:r>
              <a:rPr lang="en-GB" dirty="0"/>
              <a:t>,</a:t>
            </a:r>
          </a:p>
          <a:p>
            <a:r>
              <a:rPr lang="en-GB" dirty="0" err="1"/>
              <a:t>prvi</a:t>
            </a:r>
            <a:r>
              <a:rPr lang="en-GB" dirty="0"/>
              <a:t> </a:t>
            </a:r>
            <a:r>
              <a:rPr lang="en-GB" dirty="0" err="1"/>
              <a:t>odzivi</a:t>
            </a:r>
            <a:r>
              <a:rPr lang="en-GB" dirty="0"/>
              <a:t> </a:t>
            </a:r>
            <a:r>
              <a:rPr lang="en-GB" dirty="0" err="1"/>
              <a:t>anketarjev</a:t>
            </a:r>
            <a:r>
              <a:rPr lang="en-GB" dirty="0"/>
              <a:t>,</a:t>
            </a:r>
          </a:p>
          <a:p>
            <a:r>
              <a:rPr lang="en-GB" dirty="0" err="1"/>
              <a:t>delež</a:t>
            </a:r>
            <a:r>
              <a:rPr lang="en-GB" dirty="0"/>
              <a:t> </a:t>
            </a:r>
            <a:r>
              <a:rPr lang="en-GB" dirty="0" err="1"/>
              <a:t>uporabe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: 10 % (</a:t>
            </a:r>
            <a:r>
              <a:rPr lang="en-GB" dirty="0" err="1"/>
              <a:t>digitalno</a:t>
            </a:r>
            <a:r>
              <a:rPr lang="en-GB" dirty="0"/>
              <a:t> </a:t>
            </a:r>
            <a:r>
              <a:rPr lang="en-GB" dirty="0" err="1"/>
              <a:t>napredni</a:t>
            </a:r>
            <a:r>
              <a:rPr lang="en-GB" dirty="0"/>
              <a:t> </a:t>
            </a:r>
            <a:r>
              <a:rPr lang="en-GB" dirty="0" err="1"/>
              <a:t>uporabniki</a:t>
            </a:r>
            <a:r>
              <a:rPr lang="en-GB" dirty="0"/>
              <a:t>).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2396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450F-23F8-B30E-F76B-00A5C972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6672"/>
            <a:ext cx="10972800" cy="1008112"/>
          </a:xfrm>
        </p:spPr>
        <p:txBody>
          <a:bodyPr/>
          <a:lstStyle/>
          <a:p>
            <a:r>
              <a:rPr lang="en-GB" b="1" dirty="0" err="1"/>
              <a:t>Spletni</a:t>
            </a:r>
            <a:r>
              <a:rPr lang="en-GB" b="1" dirty="0"/>
              <a:t> </a:t>
            </a:r>
            <a:r>
              <a:rPr lang="en-GB" b="1" dirty="0" err="1"/>
              <a:t>dnevnik</a:t>
            </a:r>
            <a:r>
              <a:rPr lang="en-GB" b="1" dirty="0"/>
              <a:t> </a:t>
            </a:r>
            <a:r>
              <a:rPr lang="en-GB" b="1" dirty="0" err="1"/>
              <a:t>izdatkov</a:t>
            </a:r>
            <a:r>
              <a:rPr lang="en-GB" b="1" dirty="0"/>
              <a:t> - </a:t>
            </a:r>
            <a:r>
              <a:rPr lang="en-GB" b="1" dirty="0" err="1"/>
              <a:t>funkcionalnost</a:t>
            </a:r>
            <a:endParaRPr lang="sl-SI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75FE7-644F-E912-FFF5-919F00AB0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2420888"/>
            <a:ext cx="3528392" cy="4413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51123A-FD5A-BED4-80CA-E93C8D9F2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48" y="2564904"/>
            <a:ext cx="3894289" cy="40842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0AE6D-5F78-FB59-71F7-71219F81F64F}"/>
              </a:ext>
            </a:extLst>
          </p:cNvPr>
          <p:cNvSpPr txBox="1"/>
          <p:nvPr/>
        </p:nvSpPr>
        <p:spPr>
          <a:xfrm>
            <a:off x="6888088" y="1959223"/>
            <a:ext cx="3813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Glavna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stran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aplikacije</a:t>
            </a:r>
            <a:endParaRPr lang="sl-SI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8EC3F-5E43-46F7-DF9C-2AC3B15A6B1F}"/>
              </a:ext>
            </a:extLst>
          </p:cNvPr>
          <p:cNvSpPr txBox="1"/>
          <p:nvPr/>
        </p:nvSpPr>
        <p:spPr>
          <a:xfrm>
            <a:off x="1207840" y="1844824"/>
            <a:ext cx="3159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</a:rPr>
              <a:t>Prijava</a:t>
            </a:r>
            <a:r>
              <a:rPr lang="en-GB" sz="2400" dirty="0">
                <a:solidFill>
                  <a:schemeClr val="bg1"/>
                </a:solidFill>
              </a:rPr>
              <a:t> v </a:t>
            </a:r>
            <a:r>
              <a:rPr lang="en-GB" sz="2400" dirty="0" err="1">
                <a:solidFill>
                  <a:schemeClr val="bg1"/>
                </a:solidFill>
              </a:rPr>
              <a:t>aplikacijo</a:t>
            </a:r>
            <a:endParaRPr lang="sl-SI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1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DC392-09B6-246F-2E39-6142F186D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6095"/>
            <a:ext cx="10972800" cy="1008112"/>
          </a:xfrm>
        </p:spPr>
        <p:txBody>
          <a:bodyPr>
            <a:normAutofit fontScale="90000"/>
          </a:bodyPr>
          <a:lstStyle/>
          <a:p>
            <a:r>
              <a:rPr lang="en-GB" b="1" dirty="0" err="1"/>
              <a:t>Spletni</a:t>
            </a:r>
            <a:r>
              <a:rPr lang="en-GB" b="1" dirty="0"/>
              <a:t> </a:t>
            </a:r>
            <a:r>
              <a:rPr lang="en-GB" b="1" dirty="0" err="1"/>
              <a:t>dnevnik</a:t>
            </a:r>
            <a:r>
              <a:rPr lang="en-GB" b="1" dirty="0"/>
              <a:t> </a:t>
            </a:r>
            <a:r>
              <a:rPr lang="en-GB" b="1" dirty="0" err="1"/>
              <a:t>izdatkov</a:t>
            </a:r>
            <a:r>
              <a:rPr lang="en-GB" b="1" dirty="0"/>
              <a:t> – </a:t>
            </a:r>
            <a:r>
              <a:rPr lang="en-GB" b="1" dirty="0" err="1"/>
              <a:t>nalaganje</a:t>
            </a:r>
            <a:r>
              <a:rPr lang="en-GB" b="1" dirty="0"/>
              <a:t> in </a:t>
            </a:r>
            <a:r>
              <a:rPr lang="en-GB" b="1" dirty="0" err="1"/>
              <a:t>pošiljanje</a:t>
            </a:r>
            <a:r>
              <a:rPr lang="en-GB" b="1" dirty="0"/>
              <a:t> </a:t>
            </a:r>
            <a:r>
              <a:rPr lang="en-GB" b="1" dirty="0" err="1"/>
              <a:t>digitalnih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E203247-670C-747C-FDFA-E1831FC4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102056"/>
            <a:ext cx="2757510" cy="454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4145C46-4A31-1867-7642-F7D3ADA0F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94" y="2174622"/>
            <a:ext cx="2598799" cy="332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E5BC7B-FD8C-D6E8-D624-AAC42125B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4240214"/>
            <a:ext cx="3575720" cy="147676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78813AA-F9AA-6047-7E95-0DE7EA5AE10B}"/>
              </a:ext>
            </a:extLst>
          </p:cNvPr>
          <p:cNvSpPr/>
          <p:nvPr/>
        </p:nvSpPr>
        <p:spPr>
          <a:xfrm rot="10800000">
            <a:off x="2545832" y="3284983"/>
            <a:ext cx="813863" cy="30611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E052A5-BAC1-B75E-1F2B-D83AD510C5F6}"/>
              </a:ext>
            </a:extLst>
          </p:cNvPr>
          <p:cNvSpPr txBox="1"/>
          <p:nvPr/>
        </p:nvSpPr>
        <p:spPr>
          <a:xfrm>
            <a:off x="3308894" y="5928702"/>
            <a:ext cx="1765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Izbira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mesta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shranjenega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računa</a:t>
            </a:r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4480F36-8C8F-5FEF-CB9C-E84277BD47E6}"/>
              </a:ext>
            </a:extLst>
          </p:cNvPr>
          <p:cNvSpPr/>
          <p:nvPr/>
        </p:nvSpPr>
        <p:spPr>
          <a:xfrm rot="10800000">
            <a:off x="2316598" y="6237312"/>
            <a:ext cx="1043096" cy="30611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274B7E-7D45-9563-DA34-18225DFD2A2B}"/>
              </a:ext>
            </a:extLst>
          </p:cNvPr>
          <p:cNvSpPr txBox="1"/>
          <p:nvPr/>
        </p:nvSpPr>
        <p:spPr>
          <a:xfrm>
            <a:off x="3521042" y="3281829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Nalaganje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digitalnega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računa</a:t>
            </a:r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CD4D846-3EAB-2FDF-5CB0-5F9966E123DB}"/>
              </a:ext>
            </a:extLst>
          </p:cNvPr>
          <p:cNvSpPr/>
          <p:nvPr/>
        </p:nvSpPr>
        <p:spPr>
          <a:xfrm rot="10800000">
            <a:off x="7081061" y="2651027"/>
            <a:ext cx="813863" cy="30611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FDCA27-57B3-CE95-038E-EA5F553828CF}"/>
              </a:ext>
            </a:extLst>
          </p:cNvPr>
          <p:cNvSpPr txBox="1"/>
          <p:nvPr/>
        </p:nvSpPr>
        <p:spPr>
          <a:xfrm>
            <a:off x="7880956" y="2255828"/>
            <a:ext cx="1765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Izbira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shranjenega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računa</a:t>
            </a:r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D5A379F-5BD4-0342-440F-A15794561A23}"/>
              </a:ext>
            </a:extLst>
          </p:cNvPr>
          <p:cNvSpPr/>
          <p:nvPr/>
        </p:nvSpPr>
        <p:spPr>
          <a:xfrm rot="16200000">
            <a:off x="10106443" y="5672169"/>
            <a:ext cx="779849" cy="43208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87CB97-1214-257A-4CC1-E028A53EF620}"/>
              </a:ext>
            </a:extLst>
          </p:cNvPr>
          <p:cNvSpPr txBox="1"/>
          <p:nvPr/>
        </p:nvSpPr>
        <p:spPr>
          <a:xfrm>
            <a:off x="9900014" y="6268806"/>
            <a:ext cx="1765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Pošiljanje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računa</a:t>
            </a:r>
            <a:endParaRPr lang="sl-S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206B-9B40-26D9-7FC1-F5FFDEFFD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687478"/>
            <a:ext cx="10972800" cy="1008112"/>
          </a:xfrm>
        </p:spPr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F4F771-B1E3-C680-0D2C-DD6F394CD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3" y="1695590"/>
            <a:ext cx="6579071" cy="51624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CF6A1B-47FE-C1CE-4D9B-E49D957E7599}"/>
              </a:ext>
            </a:extLst>
          </p:cNvPr>
          <p:cNvSpPr txBox="1"/>
          <p:nvPr/>
        </p:nvSpPr>
        <p:spPr>
          <a:xfrm>
            <a:off x="6656400" y="1766996"/>
            <a:ext cx="49241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Računi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prihajajo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iz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dveh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virov</a:t>
            </a:r>
            <a:r>
              <a:rPr lang="en-GB" sz="2000" dirty="0">
                <a:solidFill>
                  <a:schemeClr val="bg1"/>
                </a:solidFill>
              </a:rPr>
              <a:t>: </a:t>
            </a:r>
            <a:r>
              <a:rPr lang="en-GB" sz="2000" dirty="0" err="1">
                <a:solidFill>
                  <a:schemeClr val="bg1"/>
                </a:solidFill>
              </a:rPr>
              <a:t>preko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mobilne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aplikacije</a:t>
            </a:r>
            <a:r>
              <a:rPr lang="en-GB" sz="2000" dirty="0">
                <a:solidFill>
                  <a:schemeClr val="bg1"/>
                </a:solidFill>
              </a:rPr>
              <a:t> in </a:t>
            </a:r>
            <a:r>
              <a:rPr lang="en-GB" sz="2000" dirty="0" err="1">
                <a:solidFill>
                  <a:schemeClr val="bg1"/>
                </a:solidFill>
              </a:rPr>
              <a:t>vnosov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tiskanih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računov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marL="342900" indent="-342900" algn="just">
              <a:buAutoNum type="arabicPeriod"/>
            </a:pPr>
            <a:endParaRPr lang="en-GB" sz="2000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OCR </a:t>
            </a:r>
            <a:r>
              <a:rPr lang="en-GB" sz="2000" dirty="0" err="1">
                <a:solidFill>
                  <a:schemeClr val="bg1"/>
                </a:solidFill>
              </a:rPr>
              <a:t>iz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slikanih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računov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razbere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izdelke</a:t>
            </a:r>
            <a:r>
              <a:rPr lang="en-GB" sz="2000" dirty="0">
                <a:solidFill>
                  <a:schemeClr val="bg1"/>
                </a:solidFill>
              </a:rPr>
              <a:t> s </a:t>
            </a:r>
            <a:r>
              <a:rPr lang="en-GB" sz="2000" dirty="0" err="1">
                <a:solidFill>
                  <a:schemeClr val="bg1"/>
                </a:solidFill>
              </a:rPr>
              <a:t>cenami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rezultati</a:t>
            </a:r>
            <a:r>
              <a:rPr lang="en-GB" sz="2000" dirty="0">
                <a:solidFill>
                  <a:schemeClr val="bg1"/>
                </a:solidFill>
              </a:rPr>
              <a:t> se </a:t>
            </a:r>
            <a:r>
              <a:rPr lang="en-GB" sz="2000" dirty="0" err="1">
                <a:solidFill>
                  <a:schemeClr val="bg1"/>
                </a:solidFill>
              </a:rPr>
              <a:t>zapišejo</a:t>
            </a:r>
            <a:r>
              <a:rPr lang="en-GB" sz="2000" dirty="0">
                <a:solidFill>
                  <a:schemeClr val="bg1"/>
                </a:solidFill>
              </a:rPr>
              <a:t> v </a:t>
            </a:r>
            <a:r>
              <a:rPr lang="en-GB" sz="2000" dirty="0" err="1">
                <a:solidFill>
                  <a:schemeClr val="bg1"/>
                </a:solidFill>
              </a:rPr>
              <a:t>bazo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endParaRPr lang="en-GB" sz="2000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Računi</a:t>
            </a:r>
            <a:r>
              <a:rPr lang="en-GB" sz="2000" dirty="0">
                <a:solidFill>
                  <a:schemeClr val="bg1"/>
                </a:solidFill>
              </a:rPr>
              <a:t>, ki </a:t>
            </a:r>
            <a:r>
              <a:rPr lang="en-GB" sz="2000" dirty="0" err="1">
                <a:solidFill>
                  <a:schemeClr val="bg1"/>
                </a:solidFill>
              </a:rPr>
              <a:t>jih</a:t>
            </a:r>
            <a:r>
              <a:rPr lang="en-GB" sz="2000" dirty="0">
                <a:solidFill>
                  <a:schemeClr val="bg1"/>
                </a:solidFill>
              </a:rPr>
              <a:t> OCR </a:t>
            </a:r>
            <a:r>
              <a:rPr lang="en-GB" sz="2000" dirty="0" err="1">
                <a:solidFill>
                  <a:schemeClr val="bg1"/>
                </a:solidFill>
              </a:rPr>
              <a:t>neuspešno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razbere</a:t>
            </a:r>
            <a:r>
              <a:rPr lang="en-GB" sz="2000" dirty="0">
                <a:solidFill>
                  <a:schemeClr val="bg1"/>
                </a:solidFill>
              </a:rPr>
              <a:t>, se v </a:t>
            </a:r>
            <a:r>
              <a:rPr lang="en-GB" sz="2000" dirty="0" err="1">
                <a:solidFill>
                  <a:schemeClr val="bg1"/>
                </a:solidFill>
              </a:rPr>
              <a:t>bazo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vpišejo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ročno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prek</a:t>
            </a:r>
            <a:r>
              <a:rPr lang="en-GB" sz="2000" dirty="0">
                <a:solidFill>
                  <a:schemeClr val="bg1"/>
                </a:solidFill>
              </a:rPr>
              <a:t> Blaise.</a:t>
            </a:r>
          </a:p>
          <a:p>
            <a:pPr marL="342900" indent="-342900" algn="just">
              <a:buAutoNum type="arabicPeriod"/>
            </a:pPr>
            <a:endParaRPr lang="en-GB" sz="2000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en-GB" sz="2000" dirty="0" err="1">
                <a:solidFill>
                  <a:schemeClr val="bg1"/>
                </a:solidFill>
              </a:rPr>
              <a:t>Vse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nerazvrščene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izdelke</a:t>
            </a:r>
            <a:r>
              <a:rPr lang="en-GB" sz="2000" dirty="0">
                <a:solidFill>
                  <a:schemeClr val="bg1"/>
                </a:solidFill>
              </a:rPr>
              <a:t> se </a:t>
            </a:r>
            <a:r>
              <a:rPr lang="en-GB" sz="2000" dirty="0" err="1">
                <a:solidFill>
                  <a:schemeClr val="bg1"/>
                </a:solidFill>
              </a:rPr>
              <a:t>pošlje</a:t>
            </a:r>
            <a:r>
              <a:rPr lang="en-GB" sz="2000" dirty="0">
                <a:solidFill>
                  <a:schemeClr val="bg1"/>
                </a:solidFill>
              </a:rPr>
              <a:t> ML </a:t>
            </a:r>
            <a:r>
              <a:rPr lang="en-GB" sz="2000" dirty="0" err="1">
                <a:solidFill>
                  <a:schemeClr val="bg1"/>
                </a:solidFill>
              </a:rPr>
              <a:t>modelu</a:t>
            </a:r>
            <a:r>
              <a:rPr lang="en-GB" sz="2000" dirty="0">
                <a:solidFill>
                  <a:schemeClr val="bg1"/>
                </a:solidFill>
              </a:rPr>
              <a:t>, ki </a:t>
            </a:r>
            <a:r>
              <a:rPr lang="en-GB" sz="2000" dirty="0" err="1">
                <a:solidFill>
                  <a:schemeClr val="bg1"/>
                </a:solidFill>
              </a:rPr>
              <a:t>izdelkov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določi</a:t>
            </a:r>
            <a:r>
              <a:rPr lang="en-GB" sz="2000" dirty="0">
                <a:solidFill>
                  <a:schemeClr val="bg1"/>
                </a:solidFill>
              </a:rPr>
              <a:t> COIOCP. </a:t>
            </a:r>
          </a:p>
          <a:p>
            <a:pPr marL="342900" indent="-342900" algn="just">
              <a:buAutoNum type="arabicPeriod"/>
            </a:pPr>
            <a:endParaRPr lang="en-GB" sz="2000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en-GB" sz="2000" dirty="0">
                <a:solidFill>
                  <a:schemeClr val="bg1"/>
                </a:solidFill>
              </a:rPr>
              <a:t>V </a:t>
            </a:r>
            <a:r>
              <a:rPr lang="en-GB" sz="2000" dirty="0" err="1">
                <a:solidFill>
                  <a:schemeClr val="bg1"/>
                </a:solidFill>
              </a:rPr>
              <a:t>aplikaciji</a:t>
            </a:r>
            <a:r>
              <a:rPr lang="en-GB" sz="2000" dirty="0">
                <a:solidFill>
                  <a:schemeClr val="bg1"/>
                </a:solidFill>
              </a:rPr>
              <a:t> SDMC se </a:t>
            </a:r>
            <a:r>
              <a:rPr lang="en-GB" sz="2000" dirty="0" err="1">
                <a:solidFill>
                  <a:schemeClr val="bg1"/>
                </a:solidFill>
              </a:rPr>
              <a:t>ročno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klasificira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preostale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še</a:t>
            </a:r>
            <a:r>
              <a:rPr lang="en-GB" sz="2000" dirty="0">
                <a:solidFill>
                  <a:schemeClr val="bg1"/>
                </a:solidFill>
              </a:rPr>
              <a:t> ne </a:t>
            </a:r>
            <a:r>
              <a:rPr lang="en-GB" sz="2000" dirty="0" err="1">
                <a:solidFill>
                  <a:schemeClr val="bg1"/>
                </a:solidFill>
              </a:rPr>
              <a:t>klasificirane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izdelke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84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65760-A23C-87B0-9B11-B46A7247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27EF5-92A1-2647-AB0F-F5828ED2F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9878888" cy="3993308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Vnos</a:t>
            </a:r>
            <a:r>
              <a:rPr lang="en-GB" dirty="0"/>
              <a:t> </a:t>
            </a:r>
            <a:r>
              <a:rPr lang="en-GB" dirty="0" err="1"/>
              <a:t>računov</a:t>
            </a:r>
            <a:r>
              <a:rPr lang="en-GB" dirty="0"/>
              <a:t>:</a:t>
            </a:r>
          </a:p>
          <a:p>
            <a:r>
              <a:rPr lang="en-GB" dirty="0" err="1"/>
              <a:t>tiskani</a:t>
            </a:r>
            <a:r>
              <a:rPr lang="en-GB" dirty="0"/>
              <a:t> </a:t>
            </a:r>
            <a:r>
              <a:rPr lang="en-GB" dirty="0" err="1"/>
              <a:t>računi</a:t>
            </a:r>
            <a:r>
              <a:rPr lang="en-GB" dirty="0"/>
              <a:t> – </a:t>
            </a:r>
            <a:r>
              <a:rPr lang="en-GB" dirty="0" err="1"/>
              <a:t>skeniranje</a:t>
            </a:r>
            <a:r>
              <a:rPr lang="en-GB" dirty="0"/>
              <a:t>,</a:t>
            </a:r>
          </a:p>
          <a:p>
            <a:r>
              <a:rPr lang="en-GB" dirty="0" err="1"/>
              <a:t>ročni</a:t>
            </a:r>
            <a:r>
              <a:rPr lang="en-GB" dirty="0"/>
              <a:t> </a:t>
            </a:r>
            <a:r>
              <a:rPr lang="en-GB" dirty="0" err="1"/>
              <a:t>vnosi</a:t>
            </a:r>
            <a:r>
              <a:rPr lang="en-GB" dirty="0"/>
              <a:t> v </a:t>
            </a:r>
            <a:r>
              <a:rPr lang="en-GB" dirty="0" err="1"/>
              <a:t>dnevniku</a:t>
            </a:r>
            <a:r>
              <a:rPr lang="en-GB" dirty="0"/>
              <a:t> </a:t>
            </a:r>
            <a:r>
              <a:rPr lang="en-GB" dirty="0" err="1"/>
              <a:t>izdatkov</a:t>
            </a:r>
            <a:r>
              <a:rPr lang="en-GB" dirty="0"/>
              <a:t> – </a:t>
            </a:r>
            <a:r>
              <a:rPr lang="en-GB" dirty="0" err="1"/>
              <a:t>ročni</a:t>
            </a:r>
            <a:r>
              <a:rPr lang="en-GB" dirty="0"/>
              <a:t> </a:t>
            </a:r>
            <a:r>
              <a:rPr lang="en-GB" dirty="0" err="1"/>
              <a:t>vnos</a:t>
            </a:r>
            <a:r>
              <a:rPr lang="en-GB" dirty="0"/>
              <a:t> v Blaise,</a:t>
            </a:r>
          </a:p>
          <a:p>
            <a:r>
              <a:rPr lang="en-GB" dirty="0" err="1"/>
              <a:t>digitalni</a:t>
            </a:r>
            <a:r>
              <a:rPr lang="en-GB" dirty="0"/>
              <a:t> </a:t>
            </a:r>
            <a:r>
              <a:rPr lang="en-GB" dirty="0" err="1"/>
              <a:t>računi</a:t>
            </a:r>
            <a:r>
              <a:rPr lang="en-GB" dirty="0"/>
              <a:t> – </a:t>
            </a:r>
            <a:r>
              <a:rPr lang="en-GB" dirty="0" err="1"/>
              <a:t>pošiljanje</a:t>
            </a:r>
            <a:r>
              <a:rPr lang="en-GB" dirty="0"/>
              <a:t> </a:t>
            </a:r>
            <a:r>
              <a:rPr lang="en-GB" dirty="0" err="1"/>
              <a:t>preko</a:t>
            </a:r>
            <a:r>
              <a:rPr lang="en-GB" dirty="0"/>
              <a:t> </a:t>
            </a:r>
            <a:r>
              <a:rPr lang="en-GB" dirty="0" err="1"/>
              <a:t>spletne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. </a:t>
            </a:r>
          </a:p>
          <a:p>
            <a:endParaRPr lang="en-GB" dirty="0"/>
          </a:p>
          <a:p>
            <a:endParaRPr lang="en-GB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2013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7249-79A0-2F14-CFF4-5E4072506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A2ABB-071A-5A2E-5A12-25BD2CF35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5702424" cy="3993308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Uporaba</a:t>
            </a:r>
            <a:r>
              <a:rPr lang="en-GB" dirty="0"/>
              <a:t> OCR:</a:t>
            </a:r>
          </a:p>
          <a:p>
            <a:r>
              <a:rPr lang="en-GB" sz="2800" dirty="0" err="1"/>
              <a:t>uporaba</a:t>
            </a:r>
            <a:r>
              <a:rPr lang="en-GB" sz="2800" dirty="0"/>
              <a:t> OCR Azure,</a:t>
            </a:r>
          </a:p>
          <a:p>
            <a:r>
              <a:rPr lang="en-GB" sz="2800" dirty="0"/>
              <a:t>OCR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računov</a:t>
            </a:r>
            <a:r>
              <a:rPr lang="en-GB" sz="2800" dirty="0"/>
              <a:t> </a:t>
            </a:r>
            <a:r>
              <a:rPr lang="en-GB" sz="2800" dirty="0" err="1"/>
              <a:t>razbere</a:t>
            </a:r>
            <a:r>
              <a:rPr lang="en-GB" sz="2800" dirty="0"/>
              <a:t> </a:t>
            </a:r>
            <a:r>
              <a:rPr lang="en-GB" sz="2800" dirty="0" err="1"/>
              <a:t>nazive</a:t>
            </a:r>
            <a:r>
              <a:rPr lang="en-GB" sz="2800" dirty="0"/>
              <a:t> </a:t>
            </a:r>
            <a:r>
              <a:rPr lang="en-GB" sz="2800" dirty="0" err="1"/>
              <a:t>artiklov</a:t>
            </a:r>
            <a:r>
              <a:rPr lang="en-GB" sz="2800" dirty="0"/>
              <a:t>, </a:t>
            </a:r>
            <a:r>
              <a:rPr lang="en-GB" sz="2800" dirty="0" err="1"/>
              <a:t>cene</a:t>
            </a:r>
            <a:r>
              <a:rPr lang="en-GB" sz="2800" dirty="0"/>
              <a:t> in </a:t>
            </a:r>
            <a:r>
              <a:rPr lang="en-GB" sz="2800" dirty="0" err="1"/>
              <a:t>količine</a:t>
            </a:r>
            <a:r>
              <a:rPr lang="en-GB" sz="2800" dirty="0"/>
              <a:t>, </a:t>
            </a:r>
            <a:r>
              <a:rPr lang="en-GB" sz="2800" dirty="0" err="1"/>
              <a:t>rezultati</a:t>
            </a:r>
            <a:r>
              <a:rPr lang="en-GB" sz="2800" dirty="0"/>
              <a:t> se </a:t>
            </a:r>
            <a:r>
              <a:rPr lang="en-GB" sz="2800" dirty="0" err="1"/>
              <a:t>zapišejo</a:t>
            </a:r>
            <a:r>
              <a:rPr lang="en-GB" sz="2800" dirty="0"/>
              <a:t> v </a:t>
            </a:r>
            <a:r>
              <a:rPr lang="en-GB" sz="2800" dirty="0" err="1"/>
              <a:t>bazo</a:t>
            </a:r>
            <a:r>
              <a:rPr lang="en-GB" sz="2800" dirty="0"/>
              <a:t>.</a:t>
            </a:r>
          </a:p>
          <a:p>
            <a:r>
              <a:rPr lang="en-GB" sz="2800" dirty="0" err="1"/>
              <a:t>Neuspeli</a:t>
            </a:r>
            <a:r>
              <a:rPr lang="en-GB" sz="2800" dirty="0"/>
              <a:t> OCR – </a:t>
            </a:r>
            <a:r>
              <a:rPr lang="en-GB" sz="2800" dirty="0" err="1"/>
              <a:t>ročno</a:t>
            </a:r>
            <a:r>
              <a:rPr lang="en-GB" sz="2800" dirty="0"/>
              <a:t> </a:t>
            </a:r>
            <a:r>
              <a:rPr lang="en-GB" sz="2800" dirty="0" err="1"/>
              <a:t>vnos</a:t>
            </a:r>
            <a:r>
              <a:rPr lang="en-GB" sz="2800" dirty="0"/>
              <a:t> v Blaise. </a:t>
            </a:r>
          </a:p>
          <a:p>
            <a:endParaRPr lang="en-GB" dirty="0"/>
          </a:p>
          <a:p>
            <a:endParaRPr lang="en-GB" dirty="0"/>
          </a:p>
          <a:p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7D159-32F2-0B33-EDF1-53FD64D38F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1888638"/>
            <a:ext cx="2992054" cy="4481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317060-D74D-5716-FB6B-D050C6903B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2493" y="3340125"/>
            <a:ext cx="3877478" cy="218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7C21-7D4C-6A0A-99A3-DAE66EC50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24E8C-98E5-31F6-4FB9-CBA77D71F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88840"/>
            <a:ext cx="11319048" cy="4137324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Razvoj</a:t>
            </a:r>
            <a:r>
              <a:rPr lang="en-GB" dirty="0"/>
              <a:t> </a:t>
            </a:r>
            <a:r>
              <a:rPr lang="en-GB" dirty="0" err="1"/>
              <a:t>aplikacije</a:t>
            </a:r>
            <a:r>
              <a:rPr lang="en-GB" dirty="0"/>
              <a:t> SDMC (Statistical Data Management Console):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err="1"/>
              <a:t>zasnova</a:t>
            </a:r>
            <a:r>
              <a:rPr lang="en-GB" sz="2800" dirty="0"/>
              <a:t> </a:t>
            </a:r>
            <a:r>
              <a:rPr lang="en-GB" sz="2800" dirty="0" err="1"/>
              <a:t>aplikacije</a:t>
            </a:r>
            <a:r>
              <a:rPr lang="en-GB" sz="2800" dirty="0"/>
              <a:t> </a:t>
            </a:r>
            <a:r>
              <a:rPr lang="en-GB" sz="2800" dirty="0" err="1"/>
              <a:t>omogoča</a:t>
            </a:r>
            <a:r>
              <a:rPr lang="en-GB" sz="2800" dirty="0"/>
              <a:t> </a:t>
            </a:r>
            <a:r>
              <a:rPr lang="en-GB" sz="2800" dirty="0" err="1"/>
              <a:t>avtomatsko</a:t>
            </a:r>
            <a:r>
              <a:rPr lang="en-GB" sz="2800" dirty="0"/>
              <a:t> </a:t>
            </a:r>
            <a:r>
              <a:rPr lang="en-GB" sz="2800" dirty="0" err="1"/>
              <a:t>klasificiranje</a:t>
            </a:r>
            <a:r>
              <a:rPr lang="en-GB" sz="2800" dirty="0"/>
              <a:t> </a:t>
            </a:r>
            <a:r>
              <a:rPr lang="en-GB" sz="2800" dirty="0" err="1"/>
              <a:t>izdelkov</a:t>
            </a:r>
            <a:r>
              <a:rPr lang="en-GB" sz="2800" dirty="0"/>
              <a:t> ter </a:t>
            </a:r>
            <a:r>
              <a:rPr lang="en-GB" sz="2800" dirty="0" err="1"/>
              <a:t>ročni</a:t>
            </a:r>
            <a:r>
              <a:rPr lang="en-GB" sz="2800" dirty="0"/>
              <a:t> </a:t>
            </a:r>
            <a:r>
              <a:rPr lang="en-GB" sz="2800" dirty="0" err="1"/>
              <a:t>pregled</a:t>
            </a:r>
            <a:r>
              <a:rPr lang="en-GB" sz="28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err="1"/>
              <a:t>Začetek</a:t>
            </a:r>
            <a:r>
              <a:rPr lang="en-GB" sz="2800" dirty="0"/>
              <a:t> </a:t>
            </a:r>
            <a:r>
              <a:rPr lang="en-GB" sz="2800" dirty="0" err="1"/>
              <a:t>aktivnosti</a:t>
            </a:r>
            <a:r>
              <a:rPr lang="en-GB" sz="2800" dirty="0"/>
              <a:t>: </a:t>
            </a:r>
            <a:r>
              <a:rPr lang="en-GB" sz="2800" dirty="0" err="1"/>
              <a:t>jesen</a:t>
            </a:r>
            <a:r>
              <a:rPr lang="en-GB" sz="2800" dirty="0"/>
              <a:t> 2025,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err="1"/>
              <a:t>vzpostavitev</a:t>
            </a:r>
            <a:r>
              <a:rPr lang="en-GB" sz="2800" dirty="0"/>
              <a:t> </a:t>
            </a:r>
            <a:r>
              <a:rPr lang="en-GB" sz="2800" dirty="0" err="1"/>
              <a:t>arhitekture</a:t>
            </a:r>
            <a:r>
              <a:rPr lang="en-GB" sz="2800" dirty="0"/>
              <a:t>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err="1"/>
              <a:t>testiranje</a:t>
            </a:r>
            <a:r>
              <a:rPr lang="en-GB" sz="2800" dirty="0"/>
              <a:t> </a:t>
            </a:r>
            <a:r>
              <a:rPr lang="en-GB" sz="2800" dirty="0" err="1"/>
              <a:t>funkcionalnosti</a:t>
            </a:r>
            <a:r>
              <a:rPr lang="en-GB" sz="2800" dirty="0"/>
              <a:t> </a:t>
            </a:r>
            <a:r>
              <a:rPr lang="en-GB" sz="2800" dirty="0" err="1"/>
              <a:t>aplikacije</a:t>
            </a:r>
            <a:r>
              <a:rPr lang="en-GB" sz="2800" dirty="0"/>
              <a:t>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dirty="0" err="1"/>
              <a:t>uporaba</a:t>
            </a:r>
            <a:r>
              <a:rPr lang="en-GB" sz="2800" dirty="0"/>
              <a:t> </a:t>
            </a:r>
            <a:r>
              <a:rPr lang="en-GB" sz="2800" dirty="0" err="1"/>
              <a:t>podatkov</a:t>
            </a:r>
            <a:r>
              <a:rPr lang="en-GB" sz="2800" dirty="0"/>
              <a:t> </a:t>
            </a:r>
            <a:r>
              <a:rPr lang="en-GB" sz="2800" dirty="0" err="1"/>
              <a:t>iz</a:t>
            </a:r>
            <a:r>
              <a:rPr lang="en-GB" sz="2800" dirty="0"/>
              <a:t> </a:t>
            </a:r>
            <a:r>
              <a:rPr lang="en-GB" sz="2800" dirty="0" err="1"/>
              <a:t>pilota</a:t>
            </a:r>
            <a:r>
              <a:rPr lang="en-GB" sz="2800" dirty="0"/>
              <a:t> 2025.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2800" dirty="0"/>
          </a:p>
          <a:p>
            <a:pPr>
              <a:buFont typeface="Wingdings" panose="05000000000000000000" pitchFamily="2" charset="2"/>
              <a:buChar char="§"/>
            </a:pPr>
            <a:endParaRPr lang="en-GB" sz="2800" dirty="0"/>
          </a:p>
          <a:p>
            <a:pPr>
              <a:buFont typeface="Wingdings" panose="05000000000000000000" pitchFamily="2" charset="2"/>
              <a:buChar char="§"/>
            </a:pPr>
            <a:endParaRPr lang="en-GB" sz="2800" dirty="0"/>
          </a:p>
          <a:p>
            <a:endParaRPr lang="en-GB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962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D9E1-554D-9AFC-514B-5F9CA521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A23DB7-A45C-85AD-4C32-5EF5C0BCF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4" y="1872451"/>
            <a:ext cx="9164339" cy="2808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29D7F6-9C44-30E5-D3D9-5D6DBE799C13}"/>
              </a:ext>
            </a:extLst>
          </p:cNvPr>
          <p:cNvSpPr txBox="1"/>
          <p:nvPr/>
        </p:nvSpPr>
        <p:spPr>
          <a:xfrm>
            <a:off x="609600" y="4869160"/>
            <a:ext cx="98650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bg1"/>
                </a:solidFill>
              </a:rPr>
              <a:t>Aplikacija SDMC omogoča avtomatsko klasifikacijo postavk z računov s pomočjo strojnega učenja. Klasifikacija se sproži neposredno v aplikaciji.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bg1"/>
                </a:solidFill>
              </a:rPr>
              <a:t>Rezultati klasifikacije, vključno z dodeljenimi kodami COICOP in stopnjami zaupanja, so prikazani neposredno v aplikaciji. 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solidFill>
                  <a:schemeClr val="bg1"/>
                </a:solidFill>
              </a:rPr>
              <a:t>V aplikaciji potekata tudi pregled in ročna obravnava rezultatov v okviru pristopa human-in-the-loop.</a:t>
            </a:r>
          </a:p>
        </p:txBody>
      </p:sp>
    </p:spTree>
    <p:extLst>
      <p:ext uri="{BB962C8B-B14F-4D97-AF65-F5344CB8AC3E}">
        <p14:creationId xmlns:p14="http://schemas.microsoft.com/office/powerpoint/2010/main" val="1776277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F5BA-7C0B-F97D-41BF-BC4730970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4704"/>
            <a:ext cx="10972800" cy="1008112"/>
          </a:xfrm>
        </p:spPr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DBB9-4F1A-19A7-497E-5EA744732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32" y="1988840"/>
            <a:ext cx="10972800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/>
              <a:t>Implementacija</a:t>
            </a:r>
            <a:r>
              <a:rPr lang="en-GB" dirty="0"/>
              <a:t> </a:t>
            </a:r>
            <a:r>
              <a:rPr lang="en-GB" dirty="0" err="1"/>
              <a:t>modelov</a:t>
            </a:r>
            <a:r>
              <a:rPr lang="en-GB" dirty="0"/>
              <a:t> </a:t>
            </a:r>
            <a:r>
              <a:rPr lang="en-GB" dirty="0" err="1"/>
              <a:t>strojnega</a:t>
            </a:r>
            <a:r>
              <a:rPr lang="en-GB" dirty="0"/>
              <a:t> </a:t>
            </a:r>
            <a:r>
              <a:rPr lang="en-GB" dirty="0" err="1"/>
              <a:t>učenja</a:t>
            </a:r>
            <a:r>
              <a:rPr lang="en-GB" dirty="0"/>
              <a:t>:</a:t>
            </a:r>
          </a:p>
          <a:p>
            <a:r>
              <a:rPr lang="en-GB" dirty="0" err="1"/>
              <a:t>priprava</a:t>
            </a:r>
            <a:r>
              <a:rPr lang="en-GB" dirty="0"/>
              <a:t> </a:t>
            </a:r>
            <a:r>
              <a:rPr lang="en-GB" dirty="0" err="1"/>
              <a:t>učnih</a:t>
            </a:r>
            <a:r>
              <a:rPr lang="en-GB" dirty="0"/>
              <a:t> </a:t>
            </a:r>
            <a:r>
              <a:rPr lang="en-GB" dirty="0" err="1"/>
              <a:t>množic</a:t>
            </a:r>
            <a:r>
              <a:rPr lang="en-GB" dirty="0"/>
              <a:t>, </a:t>
            </a:r>
            <a:r>
              <a:rPr lang="en-GB" dirty="0" err="1"/>
              <a:t>izbira</a:t>
            </a:r>
            <a:r>
              <a:rPr lang="en-GB" dirty="0"/>
              <a:t> </a:t>
            </a:r>
            <a:r>
              <a:rPr lang="en-GB" dirty="0" err="1"/>
              <a:t>modelov</a:t>
            </a:r>
            <a:r>
              <a:rPr lang="en-GB" dirty="0"/>
              <a:t> – </a:t>
            </a:r>
            <a:r>
              <a:rPr lang="en-GB" dirty="0" err="1"/>
              <a:t>konec</a:t>
            </a:r>
            <a:r>
              <a:rPr lang="en-GB" dirty="0"/>
              <a:t> </a:t>
            </a:r>
            <a:r>
              <a:rPr lang="en-GB" dirty="0" err="1"/>
              <a:t>leta</a:t>
            </a:r>
            <a:r>
              <a:rPr lang="en-GB" dirty="0"/>
              <a:t> 2025.</a:t>
            </a:r>
          </a:p>
          <a:p>
            <a:r>
              <a:rPr lang="en-GB" dirty="0"/>
              <a:t>Prvi </a:t>
            </a:r>
            <a:r>
              <a:rPr lang="en-GB" dirty="0" err="1"/>
              <a:t>ročni</a:t>
            </a:r>
            <a:r>
              <a:rPr lang="en-GB" dirty="0"/>
              <a:t> </a:t>
            </a:r>
            <a:r>
              <a:rPr lang="en-GB" dirty="0" err="1"/>
              <a:t>pregled</a:t>
            </a:r>
            <a:r>
              <a:rPr lang="en-GB" dirty="0"/>
              <a:t> </a:t>
            </a:r>
            <a:r>
              <a:rPr lang="en-GB" dirty="0" err="1"/>
              <a:t>rezultatov</a:t>
            </a:r>
            <a:r>
              <a:rPr lang="en-GB" dirty="0"/>
              <a:t> – </a:t>
            </a:r>
            <a:r>
              <a:rPr lang="en-GB" dirty="0" err="1"/>
              <a:t>marec</a:t>
            </a:r>
            <a:r>
              <a:rPr lang="en-GB" dirty="0"/>
              <a:t> 2026 (</a:t>
            </a:r>
            <a:r>
              <a:rPr lang="en-GB" dirty="0" err="1"/>
              <a:t>podatki</a:t>
            </a:r>
            <a:r>
              <a:rPr lang="en-GB" dirty="0"/>
              <a:t> APG 2026),</a:t>
            </a:r>
          </a:p>
          <a:p>
            <a:r>
              <a:rPr lang="en-GB" dirty="0" err="1"/>
              <a:t>preliminarna</a:t>
            </a:r>
            <a:r>
              <a:rPr lang="en-GB" dirty="0"/>
              <a:t> </a:t>
            </a:r>
            <a:r>
              <a:rPr lang="en-GB" dirty="0" err="1"/>
              <a:t>analiza</a:t>
            </a:r>
            <a:r>
              <a:rPr lang="en-GB" dirty="0"/>
              <a:t> </a:t>
            </a:r>
            <a:r>
              <a:rPr lang="en-GB" dirty="0" err="1"/>
              <a:t>rezultatov</a:t>
            </a:r>
            <a:r>
              <a:rPr lang="en-GB" dirty="0"/>
              <a:t> </a:t>
            </a:r>
            <a:r>
              <a:rPr lang="en-GB" dirty="0" err="1"/>
              <a:t>strojnega</a:t>
            </a:r>
            <a:r>
              <a:rPr lang="en-GB" dirty="0"/>
              <a:t> </a:t>
            </a:r>
            <a:r>
              <a:rPr lang="en-GB" dirty="0" err="1"/>
              <a:t>učenja</a:t>
            </a:r>
            <a:r>
              <a:rPr lang="en-GB" dirty="0"/>
              <a:t> – </a:t>
            </a:r>
            <a:r>
              <a:rPr lang="en-GB" dirty="0" err="1"/>
              <a:t>maj</a:t>
            </a:r>
            <a:r>
              <a:rPr lang="en-GB" dirty="0"/>
              <a:t> 2026,</a:t>
            </a:r>
          </a:p>
          <a:p>
            <a:r>
              <a:rPr lang="en-GB" dirty="0" err="1"/>
              <a:t>nadaljevanje</a:t>
            </a:r>
            <a:r>
              <a:rPr lang="en-GB" dirty="0"/>
              <a:t> </a:t>
            </a:r>
            <a:r>
              <a:rPr lang="en-GB" dirty="0" err="1"/>
              <a:t>ročnega</a:t>
            </a:r>
            <a:r>
              <a:rPr lang="en-GB" dirty="0"/>
              <a:t> </a:t>
            </a:r>
            <a:r>
              <a:rPr lang="en-GB" dirty="0" err="1"/>
              <a:t>pregleda</a:t>
            </a:r>
            <a:r>
              <a:rPr lang="en-GB" dirty="0"/>
              <a:t> in </a:t>
            </a:r>
            <a:r>
              <a:rPr lang="en-GB" dirty="0" err="1"/>
              <a:t>analiz</a:t>
            </a:r>
            <a:r>
              <a:rPr lang="en-GB" dirty="0"/>
              <a:t> </a:t>
            </a:r>
            <a:r>
              <a:rPr lang="en-GB" dirty="0" err="1"/>
              <a:t>rezultatov</a:t>
            </a:r>
            <a:r>
              <a:rPr lang="en-GB" dirty="0"/>
              <a:t>,</a:t>
            </a:r>
          </a:p>
          <a:p>
            <a:r>
              <a:rPr lang="en-GB" dirty="0" err="1"/>
              <a:t>prenos</a:t>
            </a:r>
            <a:r>
              <a:rPr lang="en-GB" dirty="0"/>
              <a:t> v </a:t>
            </a:r>
            <a:r>
              <a:rPr lang="en-GB" dirty="0" err="1"/>
              <a:t>produkcijsko</a:t>
            </a:r>
            <a:r>
              <a:rPr lang="en-GB" dirty="0"/>
              <a:t> </a:t>
            </a:r>
            <a:r>
              <a:rPr lang="en-GB" dirty="0" err="1"/>
              <a:t>okolje</a:t>
            </a:r>
            <a:r>
              <a:rPr lang="en-GB" dirty="0"/>
              <a:t> – </a:t>
            </a:r>
            <a:r>
              <a:rPr lang="en-GB" dirty="0" err="1"/>
              <a:t>september</a:t>
            </a:r>
            <a:r>
              <a:rPr lang="en-GB" dirty="0"/>
              <a:t>/</a:t>
            </a:r>
            <a:r>
              <a:rPr lang="en-GB" dirty="0" err="1"/>
              <a:t>oktober</a:t>
            </a:r>
            <a:r>
              <a:rPr lang="en-GB" dirty="0"/>
              <a:t> 2026. 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7837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4A3B-C8E6-3CC3-6531-A558F041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909CA-A1A7-C3EB-8A8F-CCCFE5517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1582400" cy="47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err="1"/>
              <a:t>Pristop</a:t>
            </a:r>
            <a:r>
              <a:rPr lang="en-GB" b="1" dirty="0"/>
              <a:t> “Human-in-the-loop” (HITL)</a:t>
            </a:r>
          </a:p>
          <a:p>
            <a:r>
              <a:rPr lang="sl-SI" sz="2800" dirty="0"/>
              <a:t>Pregled postavk, ki jih model ni klasificiral.</a:t>
            </a:r>
            <a:endParaRPr lang="en-GB" sz="2800" dirty="0"/>
          </a:p>
          <a:p>
            <a:r>
              <a:rPr lang="sl-SI" sz="2800" dirty="0"/>
              <a:t>Ročno popravljanje napačno klasificiranih postavk</a:t>
            </a:r>
            <a:r>
              <a:rPr lang="en-GB" sz="2800" dirty="0"/>
              <a:t> – </a:t>
            </a:r>
            <a:r>
              <a:rPr lang="en-GB" sz="2800" dirty="0" err="1"/>
              <a:t>testno</a:t>
            </a:r>
            <a:r>
              <a:rPr lang="en-GB" sz="2800" dirty="0"/>
              <a:t> </a:t>
            </a:r>
            <a:r>
              <a:rPr lang="en-GB" sz="2800" dirty="0" err="1"/>
              <a:t>okolje</a:t>
            </a:r>
            <a:r>
              <a:rPr lang="en-GB" sz="2800" dirty="0"/>
              <a:t>.</a:t>
            </a:r>
          </a:p>
          <a:p>
            <a:r>
              <a:rPr lang="sl-SI" sz="2800" dirty="0"/>
              <a:t>Označevanje postavk z napakami OCR in preusmeritev v ročni vnos.</a:t>
            </a:r>
            <a:endParaRPr lang="en-GB" sz="2800" dirty="0"/>
          </a:p>
          <a:p>
            <a:r>
              <a:rPr lang="sl-SI" sz="2800" dirty="0"/>
              <a:t>Pri ročnem vnosu je za lažji pregled na voljo slika izvornega računa.</a:t>
            </a:r>
            <a:endParaRPr lang="en-GB" sz="2800" dirty="0"/>
          </a:p>
          <a:p>
            <a:endParaRPr lang="en-GB" sz="2800" dirty="0"/>
          </a:p>
          <a:p>
            <a:pPr marL="0" indent="0">
              <a:buNone/>
            </a:pPr>
            <a:r>
              <a:rPr lang="sl-SI" sz="2800" dirty="0"/>
              <a:t>Trenutno poteka določanje optimalnega praga stopnje zaupanja, na podlagi katerega bodo postavke v produkcijskem okolju vključene v ročni pregled.</a:t>
            </a:r>
          </a:p>
        </p:txBody>
      </p:sp>
    </p:spTree>
    <p:extLst>
      <p:ext uri="{BB962C8B-B14F-4D97-AF65-F5344CB8AC3E}">
        <p14:creationId xmlns:p14="http://schemas.microsoft.com/office/powerpoint/2010/main" val="3296011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4A95-6E08-0987-CE96-51998F62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Proces</a:t>
            </a:r>
            <a:r>
              <a:rPr lang="en-GB" b="1" dirty="0"/>
              <a:t> </a:t>
            </a:r>
            <a:r>
              <a:rPr lang="en-GB" b="1" dirty="0" err="1"/>
              <a:t>obdelave</a:t>
            </a:r>
            <a:r>
              <a:rPr lang="en-GB" b="1" dirty="0"/>
              <a:t> </a:t>
            </a:r>
            <a:r>
              <a:rPr lang="en-GB" b="1" dirty="0" err="1"/>
              <a:t>računov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0517B-A8D5-9AF6-E20A-90F58ACDA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0972800" cy="4536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b="1" dirty="0"/>
              <a:t>Prvi rezultati testiranja klasifikacijskega modela</a:t>
            </a:r>
            <a:r>
              <a:rPr lang="en-GB" b="1" dirty="0"/>
              <a:t>:</a:t>
            </a:r>
          </a:p>
          <a:p>
            <a:r>
              <a:rPr lang="sl-SI" dirty="0"/>
              <a:t>analiza na podatkih APG 2026,</a:t>
            </a:r>
            <a:endParaRPr lang="en-GB" dirty="0"/>
          </a:p>
          <a:p>
            <a:r>
              <a:rPr lang="sl-SI" dirty="0"/>
              <a:t>približno 25.000 postavk z računov,</a:t>
            </a:r>
            <a:endParaRPr lang="en-GB" dirty="0"/>
          </a:p>
          <a:p>
            <a:r>
              <a:rPr lang="sl-SI" dirty="0"/>
              <a:t>skupna pravilnost klasifikacije približno 73 %,</a:t>
            </a:r>
            <a:endParaRPr lang="en-GB" dirty="0"/>
          </a:p>
          <a:p>
            <a:r>
              <a:rPr lang="sl-SI" dirty="0"/>
              <a:t>višji prag stopnje zaupanja povečuje pravilnost avtomatsko sprejetih klasifikacij</a:t>
            </a:r>
            <a:r>
              <a:rPr lang="en-GB" dirty="0"/>
              <a:t>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K</a:t>
            </a:r>
            <a:r>
              <a:rPr lang="sl-SI" dirty="0"/>
              <a:t>ljučno odprto vprašanje: razmerje med kakovostjo avtomatske klasifikacije in obsegom ročnega pregleda.</a:t>
            </a:r>
          </a:p>
        </p:txBody>
      </p:sp>
    </p:spTree>
    <p:extLst>
      <p:ext uri="{BB962C8B-B14F-4D97-AF65-F5344CB8AC3E}">
        <p14:creationId xmlns:p14="http://schemas.microsoft.com/office/powerpoint/2010/main" val="580391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1462-94FE-385A-4B3D-17E086110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Glavne</a:t>
            </a:r>
            <a:r>
              <a:rPr lang="en-GB" b="1" dirty="0"/>
              <a:t> </a:t>
            </a:r>
            <a:r>
              <a:rPr lang="en-GB" b="1" dirty="0" err="1"/>
              <a:t>ugotovitve</a:t>
            </a:r>
            <a:endParaRPr lang="sl-SI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C166C-A4F5-0946-4595-69C8FD7E5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2856"/>
            <a:ext cx="11319048" cy="4464496"/>
          </a:xfrm>
        </p:spPr>
        <p:txBody>
          <a:bodyPr>
            <a:normAutofit fontScale="85000" lnSpcReduction="10000"/>
          </a:bodyPr>
          <a:lstStyle/>
          <a:p>
            <a:r>
              <a:rPr lang="sl-SI" dirty="0"/>
              <a:t>Izkušnje iz APG 2022 pomembno izhodišče za nadaljnjo modernizacijo zbiranja in obdelave podatkov.</a:t>
            </a:r>
            <a:endParaRPr lang="en-GB" dirty="0"/>
          </a:p>
          <a:p>
            <a:r>
              <a:rPr lang="sl-SI" dirty="0"/>
              <a:t>APG 2026 združuje tradicionalne načine zbiranja podatkov z digitalnimi rešitvami.</a:t>
            </a:r>
            <a:endParaRPr lang="en-GB" dirty="0"/>
          </a:p>
          <a:p>
            <a:r>
              <a:rPr lang="en-GB" dirty="0"/>
              <a:t>D</a:t>
            </a:r>
            <a:r>
              <a:rPr lang="sl-SI" dirty="0"/>
              <a:t>igitalna pripravljenost gospodinjstev ostaja pomemben izziv.</a:t>
            </a:r>
            <a:endParaRPr lang="en-GB" dirty="0"/>
          </a:p>
          <a:p>
            <a:r>
              <a:rPr lang="sl-SI" dirty="0"/>
              <a:t>Uporaba OCR in strojnega učenja omogoča večjo avtomatizacijo obdelave računov, vendar popolna avtomatizacija trenutno ni smiselna.</a:t>
            </a:r>
            <a:endParaRPr lang="en-GB" dirty="0"/>
          </a:p>
          <a:p>
            <a:r>
              <a:rPr lang="sl-SI" dirty="0"/>
              <a:t>Human-in-the-loop ostaja pomemben del zagotavljanja kakovosti, pri čemer je ključen izziv določitev ustreznega razmerja med natančnostjo avtomatske klasifikacije in obsegom ročnega pregleda.</a:t>
            </a:r>
          </a:p>
        </p:txBody>
      </p:sp>
    </p:spTree>
    <p:extLst>
      <p:ext uri="{BB962C8B-B14F-4D97-AF65-F5344CB8AC3E}">
        <p14:creationId xmlns:p14="http://schemas.microsoft.com/office/powerpoint/2010/main" val="4150652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C5EC2-712F-DBC5-CB75-D47EC2C0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3212976"/>
            <a:ext cx="10972800" cy="1008112"/>
          </a:xfrm>
        </p:spPr>
        <p:txBody>
          <a:bodyPr/>
          <a:lstStyle/>
          <a:p>
            <a:r>
              <a:rPr lang="en-GB" b="1" dirty="0"/>
              <a:t>Hvala za </a:t>
            </a:r>
            <a:r>
              <a:rPr lang="en-GB" b="1" dirty="0" err="1"/>
              <a:t>pozornost</a:t>
            </a:r>
            <a:r>
              <a:rPr lang="en-GB" b="1" dirty="0"/>
              <a:t>!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271028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RS pisave">
      <a:majorFont>
        <a:latin typeface="Republik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B8B1445-23AD-4717-87DC-01F615F28C7B}" vid="{6923127A-9425-46AA-978A-019326413B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SURS_svetla</Template>
  <TotalTime>149</TotalTime>
  <Words>879</Words>
  <Application>Microsoft Office PowerPoint</Application>
  <PresentationFormat>Widescreen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Republika</vt:lpstr>
      <vt:lpstr>Wingdings</vt:lpstr>
      <vt:lpstr>Office Theme</vt:lpstr>
      <vt:lpstr>Modernizacija raziskovanja »Poraba v gospodinjstvih 2026«</vt:lpstr>
      <vt:lpstr>Uvod</vt:lpstr>
      <vt:lpstr>Raziskovanje Poraba v gospodinjstvih</vt:lpstr>
      <vt:lpstr>Raziskovanje Poraba v gospodinjstvih</vt:lpstr>
      <vt:lpstr>Modernizacija APG 2022</vt:lpstr>
      <vt:lpstr>Uporaba inovativnih pristopov – APG 2026</vt:lpstr>
      <vt:lpstr>Spletni dnevnik izdatkov</vt:lpstr>
      <vt:lpstr>Spletni dnevnik izdatkov</vt:lpstr>
      <vt:lpstr>Spletni dnevnik izdatkov - funkcionalnost</vt:lpstr>
      <vt:lpstr>Spletni dnevnik izdatkov – nalaganje in pošiljanje digitalnih računov</vt:lpstr>
      <vt:lpstr>Proces obdelave računov</vt:lpstr>
      <vt:lpstr>Proces obdelave računov</vt:lpstr>
      <vt:lpstr>Proces obdelave računov</vt:lpstr>
      <vt:lpstr>Proces obdelave računov</vt:lpstr>
      <vt:lpstr>Proces obdelave računov</vt:lpstr>
      <vt:lpstr>Proces obdelave računov</vt:lpstr>
      <vt:lpstr>Proces obdelave računov</vt:lpstr>
      <vt:lpstr>Proces obdelave računov</vt:lpstr>
      <vt:lpstr>Glavne ugotovitve</vt:lpstr>
      <vt:lpstr>Hvala za pozornost!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Urška Pirnat</dc:creator>
  <cp:lastModifiedBy>Urška Pirnat</cp:lastModifiedBy>
  <cp:revision>34</cp:revision>
  <dcterms:created xsi:type="dcterms:W3CDTF">2026-09-07T06:02:35Z</dcterms:created>
  <dcterms:modified xsi:type="dcterms:W3CDTF">2026-09-07T08:38:58Z</dcterms:modified>
</cp:coreProperties>
</file>