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70" r:id="rId3"/>
    <p:sldId id="274" r:id="rId4"/>
    <p:sldId id="272" r:id="rId5"/>
    <p:sldId id="277" r:id="rId6"/>
    <p:sldId id="279" r:id="rId7"/>
    <p:sldId id="278" r:id="rId8"/>
  </p:sldIdLst>
  <p:sldSz cx="12192000" cy="6858000"/>
  <p:notesSz cx="6858000" cy="9144000"/>
  <p:defaultTextStyle>
    <a:defPPr>
      <a:defRPr lang="en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A53FB88-E36D-4A88-AE66-F8B10F3E4C45}">
          <p14:sldIdLst>
            <p14:sldId id="268"/>
            <p14:sldId id="270"/>
            <p14:sldId id="274"/>
            <p14:sldId id="272"/>
            <p14:sldId id="277"/>
            <p14:sldId id="279"/>
            <p14:sldId id="278"/>
          </p14:sldIdLst>
        </p14:section>
        <p14:section name="Stari" id="{701AEA03-19FD-41F8-865A-A2E42C0A1213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>
        <p:scale>
          <a:sx n="125" d="100"/>
          <a:sy n="125" d="100"/>
        </p:scale>
        <p:origin x="-15" y="-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99E07-869E-79BB-04E1-07203BDCD5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S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584038-4A6B-7BAA-5BB3-A435DB9B55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S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4EA641-92D2-D40C-6E85-2BFB0171A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1BBB9-4D2A-4F6C-AB2E-0C56A359DD99}" type="datetimeFigureOut">
              <a:rPr lang="en-SI" smtClean="0"/>
              <a:t>09/09/2026</a:t>
            </a:fld>
            <a:endParaRPr lang="en-S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22D7B5-5209-319D-64AB-74FB3E3B7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C3543F-9C39-3BFD-B9FE-15E260A33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8C86A-1C7A-44BF-9647-35C346CF1DB7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1587859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B807F-39CA-C4E8-FDE5-ABDC5F6C7C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60EC51-8BB1-998D-876E-652440C184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DB837C-787E-2F52-05DE-512F07B88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1BBB9-4D2A-4F6C-AB2E-0C56A359DD99}" type="datetimeFigureOut">
              <a:rPr lang="en-SI" smtClean="0"/>
              <a:t>09/09/2026</a:t>
            </a:fld>
            <a:endParaRPr lang="en-S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A573CE-2B1D-54EE-94D6-BABA19C8D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1FC251-2F29-474D-FBFB-BFFA2C6C6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8C86A-1C7A-44BF-9647-35C346CF1DB7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3252992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1A773-632E-49F0-5D31-78B44D797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S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3182D0-78CA-4AEE-E09C-0B8A3BCF2F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CAECF4-A540-B668-E86A-7F813F8C7F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1BBB9-4D2A-4F6C-AB2E-0C56A359DD99}" type="datetimeFigureOut">
              <a:rPr lang="en-SI" smtClean="0"/>
              <a:t>09/09/2026</a:t>
            </a:fld>
            <a:endParaRPr lang="en-S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04C8D1-3166-4A60-C7D0-6B1917BCB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721D27-0321-BB58-7389-E3760042C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8C86A-1C7A-44BF-9647-35C346CF1DB7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3535641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2B3DC-704E-901C-0647-56F343068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5D80E4-7FB4-8AE1-6DFB-70231B0651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I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36BDE5-ACDE-3070-B3C9-E01E503261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A26144-F269-41CF-875F-7159830F7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1BBB9-4D2A-4F6C-AB2E-0C56A359DD99}" type="datetimeFigureOut">
              <a:rPr lang="en-SI" smtClean="0"/>
              <a:t>09/09/2026</a:t>
            </a:fld>
            <a:endParaRPr lang="en-S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FDD1E5-8113-4525-8C58-2895CF053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B77276-CC03-F364-62AA-65BFE3613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8C86A-1C7A-44BF-9647-35C346CF1DB7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3750828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7A923-8EC7-D0EB-DD6E-625D6FF31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C62F97-AC98-B4FA-EDFA-B3B0AB760F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3B7394-95EE-5BAB-8216-8E16FB9F41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I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E5714F-6A3B-3CD9-C101-C3E8BC159B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85FF0F-3CEF-F750-79D0-546C3839BE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I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353617B-00FA-03CF-60D0-24FE590DC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1BBB9-4D2A-4F6C-AB2E-0C56A359DD99}" type="datetimeFigureOut">
              <a:rPr lang="en-SI" smtClean="0"/>
              <a:t>09/09/2026</a:t>
            </a:fld>
            <a:endParaRPr lang="en-S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9D2418-BEBF-C12D-27A9-1C2AD0DCA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4004A5D-7076-F831-40B7-ACB12D985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8C86A-1C7A-44BF-9647-35C346CF1DB7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4266585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698D7-FED3-5DFC-0545-502D126ED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861853-9F76-B8B2-8980-1CF4A27C6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1BBB9-4D2A-4F6C-AB2E-0C56A359DD99}" type="datetimeFigureOut">
              <a:rPr lang="en-SI" smtClean="0"/>
              <a:t>09/09/2026</a:t>
            </a:fld>
            <a:endParaRPr lang="en-S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7BB4F4-6459-AAA1-AB2F-F79073ED6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280EC3-CD74-CC12-C227-598683FDA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8C86A-1C7A-44BF-9647-35C346CF1DB7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40090519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08F2368-5CC1-0D1B-9BC6-B1A57DE60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1BBB9-4D2A-4F6C-AB2E-0C56A359DD99}" type="datetimeFigureOut">
              <a:rPr lang="en-SI" smtClean="0"/>
              <a:t>09/09/2026</a:t>
            </a:fld>
            <a:endParaRPr lang="en-S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5EEE57-F247-5BE8-93E5-253E29408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CC635C-8809-5571-972B-5652CBB23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8C86A-1C7A-44BF-9647-35C346CF1DB7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2802058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ACA4DC-44B3-B662-57E3-C14EE68FE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9FD1FE-CCF8-EC37-EA11-0AD95D5D1F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CDF484-5B75-1231-31EC-ADC50B2B3E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E5E09B-6127-F91A-9469-7A9577F3D0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1BBB9-4D2A-4F6C-AB2E-0C56A359DD99}" type="datetimeFigureOut">
              <a:rPr lang="en-SI" smtClean="0"/>
              <a:t>09/09/2026</a:t>
            </a:fld>
            <a:endParaRPr lang="en-S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F6CAC6-B6C1-BD74-7616-B11306536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6031F7-90B8-C70A-61BF-5B30D5730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8C86A-1C7A-44BF-9647-35C346CF1DB7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1741399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F0B8D-AA9C-D058-2592-5994E3B65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I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7B2510-5320-BBE8-5C98-1ED581FC37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98E1E2-E245-1BF6-81CF-4CCF409816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8D97D9-785B-0440-06F2-8D3C32E4C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1BBB9-4D2A-4F6C-AB2E-0C56A359DD99}" type="datetimeFigureOut">
              <a:rPr lang="en-SI" smtClean="0"/>
              <a:t>09/09/2026</a:t>
            </a:fld>
            <a:endParaRPr lang="en-S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3E11BB-8937-7378-5297-311DA4E94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4F41D5-04B6-A1C5-5BA7-9A96C551F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8C86A-1C7A-44BF-9647-35C346CF1DB7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1652214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B84B7-9625-34A7-B8C5-540CF4DCD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I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D30A4F-5009-9917-110B-DDEDC248BD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74E967-853E-A48E-A352-04EEA7F9F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1BBB9-4D2A-4F6C-AB2E-0C56A359DD99}" type="datetimeFigureOut">
              <a:rPr lang="en-SI" smtClean="0"/>
              <a:t>09/09/2026</a:t>
            </a:fld>
            <a:endParaRPr lang="en-S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FB1B59-8271-FB16-B86E-3760429D3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D0102A-E94D-F076-60B8-65D72E963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8C86A-1C7A-44BF-9647-35C346CF1DB7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3567230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BEB2687-2F8B-70F3-5CA6-30F5FB0C7F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I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4739AE-5AE2-50EE-6F71-DCE6528BB5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039E8E-8546-3DF2-624C-F3A02A1922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1BBB9-4D2A-4F6C-AB2E-0C56A359DD99}" type="datetimeFigureOut">
              <a:rPr lang="en-SI" smtClean="0"/>
              <a:t>09/09/2026</a:t>
            </a:fld>
            <a:endParaRPr lang="en-S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1F5FEF-6DC0-52FB-BD4A-697145EC9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D54F8A-2F17-9818-8AD7-56287E6D3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8C86A-1C7A-44BF-9647-35C346CF1DB7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266016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AD40F4-732E-8F2E-FDE3-2B5FEB611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S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8D28F9-2F0A-79C1-9C7F-162779A82F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3B2AF9-9D43-7D2F-9769-F1458BEEBD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BF1BBB9-4D2A-4F6C-AB2E-0C56A359DD99}" type="datetimeFigureOut">
              <a:rPr lang="en-SI" smtClean="0"/>
              <a:t>09/09/2026</a:t>
            </a:fld>
            <a:endParaRPr lang="en-S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FDD4FC-BA49-7047-0CBE-B4EC8E79A7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S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10CF3E-6493-154D-FCA6-415F8B78B7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CB8C86A-1C7A-44BF-9647-35C346CF1DB7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1692564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3BD9FE-D46D-D579-E75D-4FDB67B9A3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2AD306C-25B1-8D95-DCD0-3EBB54C5BC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2607" y="144783"/>
            <a:ext cx="2026785" cy="9122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20A3F3C-2504-391C-E94A-BEFFC7F675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81" y="0"/>
            <a:ext cx="1989778" cy="91228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27C79BA-6D0E-F019-EE14-E592543A93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50584" y="144783"/>
            <a:ext cx="1516068" cy="90132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FB056DB-4B64-85E7-7CE5-89FA4D83DA67}"/>
              </a:ext>
            </a:extLst>
          </p:cNvPr>
          <p:cNvSpPr txBox="1"/>
          <p:nvPr/>
        </p:nvSpPr>
        <p:spPr>
          <a:xfrm>
            <a:off x="1016000" y="3225588"/>
            <a:ext cx="10160000" cy="104182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95000"/>
              </a:lnSpc>
              <a:spcAft>
                <a:spcPts val="600"/>
              </a:spcAft>
              <a:buNone/>
            </a:pPr>
            <a:r>
              <a:rPr lang="sl-SI" sz="3600" b="1" dirty="0">
                <a:solidFill>
                  <a:srgbClr val="3C4650"/>
                </a:solidFill>
                <a:latin typeface="+mn-lt"/>
              </a:rPr>
              <a:t>Konec osebnega anketiranja</a:t>
            </a:r>
            <a:r>
              <a:rPr lang="sl-SI" sz="3600" b="1" dirty="0">
                <a:solidFill>
                  <a:srgbClr val="C00000"/>
                </a:solidFill>
                <a:latin typeface="+mn-lt"/>
              </a:rPr>
              <a:t>?</a:t>
            </a:r>
          </a:p>
          <a:p>
            <a:pPr algn="ctr">
              <a:spcBef>
                <a:spcPts val="300"/>
              </a:spcBef>
              <a:buNone/>
            </a:pPr>
            <a:r>
              <a:rPr lang="sl-SI" sz="2000" i="1" dirty="0">
                <a:solidFill>
                  <a:srgbClr val="5A6470"/>
                </a:solidFill>
                <a:latin typeface="+mn-lt"/>
              </a:rPr>
              <a:t>Obrat v stopnji odziva </a:t>
            </a:r>
            <a:r>
              <a:rPr lang="en-US" sz="2000" i="1" dirty="0" err="1">
                <a:solidFill>
                  <a:srgbClr val="5A6470"/>
                </a:solidFill>
                <a:latin typeface="+mn-lt"/>
              </a:rPr>
              <a:t>pri</a:t>
            </a:r>
            <a:r>
              <a:rPr lang="en-US" sz="2000" i="1" dirty="0">
                <a:solidFill>
                  <a:srgbClr val="5A6470"/>
                </a:solidFill>
                <a:latin typeface="+mn-lt"/>
              </a:rPr>
              <a:t> </a:t>
            </a:r>
            <a:r>
              <a:rPr lang="sl-SI" sz="2000" i="1" dirty="0">
                <a:solidFill>
                  <a:srgbClr val="5A6470"/>
                </a:solidFill>
                <a:latin typeface="+mn-lt"/>
              </a:rPr>
              <a:t>raziskav</a:t>
            </a:r>
            <a:r>
              <a:rPr lang="en-US" sz="2000" i="1" dirty="0" err="1">
                <a:solidFill>
                  <a:srgbClr val="5A6470"/>
                </a:solidFill>
                <a:latin typeface="+mn-lt"/>
              </a:rPr>
              <a:t>i</a:t>
            </a:r>
            <a:r>
              <a:rPr lang="sl-SI" sz="2000" i="1" dirty="0">
                <a:solidFill>
                  <a:srgbClr val="5A6470"/>
                </a:solidFill>
                <a:latin typeface="+mn-lt"/>
              </a:rPr>
              <a:t> ESS v Sloveniji</a:t>
            </a:r>
          </a:p>
        </p:txBody>
      </p:sp>
      <p:sp>
        <p:nvSpPr>
          <p:cNvPr id="41" name="Accent bar"/>
          <p:cNvSpPr/>
          <p:nvPr/>
        </p:nvSpPr>
        <p:spPr>
          <a:xfrm>
            <a:off x="5689600" y="2489200"/>
            <a:ext cx="812800" cy="50800"/>
          </a:xfrm>
          <a:prstGeom prst="rect">
            <a:avLst/>
          </a:prstGeom>
          <a:solidFill>
            <a:srgbClr val="E2001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D46A4DE-C53C-DEB9-A266-333180AF7286}"/>
              </a:ext>
            </a:extLst>
          </p:cNvPr>
          <p:cNvSpPr txBox="1"/>
          <p:nvPr/>
        </p:nvSpPr>
        <p:spPr>
          <a:xfrm>
            <a:off x="1016000" y="4826000"/>
            <a:ext cx="10160000" cy="62324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buNone/>
            </a:pPr>
            <a:r>
              <a:rPr lang="sl-SI" b="1" dirty="0">
                <a:solidFill>
                  <a:srgbClr val="3C4650"/>
                </a:solidFill>
                <a:latin typeface="+mn-lt"/>
              </a:rPr>
              <a:t>Slavko Kurdija</a:t>
            </a:r>
            <a:r>
              <a:rPr lang="sl-SI" dirty="0">
                <a:solidFill>
                  <a:srgbClr val="B0B6BD"/>
                </a:solidFill>
                <a:latin typeface="+mn-lt"/>
              </a:rPr>
              <a:t>   ·   </a:t>
            </a:r>
            <a:r>
              <a:rPr lang="sl-SI" b="1" dirty="0">
                <a:solidFill>
                  <a:srgbClr val="3C4650"/>
                </a:solidFill>
                <a:latin typeface="+mn-lt"/>
              </a:rPr>
              <a:t>Tina Vovk</a:t>
            </a:r>
          </a:p>
          <a:p>
            <a:pPr algn="ctr">
              <a:spcBef>
                <a:spcPts val="300"/>
              </a:spcBef>
              <a:buNone/>
            </a:pPr>
            <a:r>
              <a:rPr lang="sl-SI" sz="1400" dirty="0">
                <a:solidFill>
                  <a:srgbClr val="5A6470"/>
                </a:solidFill>
                <a:latin typeface="+mn-lt"/>
              </a:rPr>
              <a:t>Center za raziskovanje javnega mnenja, FDV</a:t>
            </a:r>
            <a:r>
              <a:rPr lang="en-US" sz="1400" dirty="0">
                <a:solidFill>
                  <a:srgbClr val="5A6470"/>
                </a:solidFill>
                <a:latin typeface="+mn-lt"/>
              </a:rPr>
              <a:t>,</a:t>
            </a:r>
            <a:r>
              <a:rPr lang="sl-SI" sz="1400" dirty="0">
                <a:solidFill>
                  <a:srgbClr val="5A6470"/>
                </a:solidFill>
                <a:latin typeface="+mn-lt"/>
              </a:rPr>
              <a:t> UL</a:t>
            </a:r>
          </a:p>
        </p:txBody>
      </p:sp>
    </p:spTree>
    <p:extLst>
      <p:ext uri="{BB962C8B-B14F-4D97-AF65-F5344CB8AC3E}">
        <p14:creationId xmlns:p14="http://schemas.microsoft.com/office/powerpoint/2010/main" val="2944603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ABF7F0-7875-3B5B-CD4E-BCD1B32FF4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584DD22-67C9-E5CC-BD81-0E33766E09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2607" y="144783"/>
            <a:ext cx="2026785" cy="9122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CF1A05-B46F-FBE8-AD6A-24D87A1D45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81" y="0"/>
            <a:ext cx="1989778" cy="91228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C66ADD5-BEF4-1CB0-4899-025C2AFA28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50584" y="144783"/>
            <a:ext cx="1516068" cy="901325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9006B1C2-63A2-15DD-B8C5-27EB9746DCAB}"/>
              </a:ext>
            </a:extLst>
          </p:cNvPr>
          <p:cNvGrpSpPr/>
          <p:nvPr/>
        </p:nvGrpSpPr>
        <p:grpSpPr>
          <a:xfrm>
            <a:off x="6725120" y="1555608"/>
            <a:ext cx="5040102" cy="2660542"/>
            <a:chOff x="342179" y="1766852"/>
            <a:chExt cx="5692197" cy="3489775"/>
          </a:xfrm>
        </p:grpSpPr>
        <p:sp>
          <p:nvSpPr>
            <p:cNvPr id="2" name="Rectangle 2">
              <a:extLst>
                <a:ext uri="{FF2B5EF4-FFF2-40B4-BE49-F238E27FC236}">
                  <a16:creationId xmlns:a16="http://schemas.microsoft.com/office/drawing/2014/main" id="{CB0DC1D5-4B62-516F-953B-FB63476305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179" y="1766852"/>
              <a:ext cx="5659678" cy="6963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SI" sz="1050" b="1" i="0" u="none" strike="noStrike" cap="none" normalizeH="0" baseline="0" dirty="0">
                  <a:ln>
                    <a:noFill/>
                  </a:ln>
                  <a:solidFill>
                    <a:schemeClr val="tx2">
                      <a:lumMod val="90000"/>
                      <a:lumOff val="10000"/>
                    </a:schemeClr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S</a:t>
              </a:r>
              <a:r>
                <a:rPr kumimoji="0" lang="sl-SI" altLang="en-SI" sz="1050" b="1" i="0" u="none" strike="noStrike" cap="none" normalizeH="0" baseline="0" dirty="0" err="1">
                  <a:ln>
                    <a:noFill/>
                  </a:ln>
                  <a:solidFill>
                    <a:schemeClr val="tx2">
                      <a:lumMod val="90000"/>
                      <a:lumOff val="10000"/>
                    </a:schemeClr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topnje</a:t>
              </a:r>
              <a:r>
                <a:rPr kumimoji="0" lang="sl-SI" altLang="en-SI" sz="1050" b="1" i="0" u="none" strike="noStrike" cap="none" normalizeH="0" baseline="0" dirty="0">
                  <a:ln>
                    <a:noFill/>
                  </a:ln>
                  <a:solidFill>
                    <a:schemeClr val="tx2">
                      <a:lumMod val="90000"/>
                      <a:lumOff val="10000"/>
                    </a:schemeClr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 odzivnosti pri ESS </a:t>
              </a:r>
              <a:r>
                <a:rPr kumimoji="0" lang="en-US" altLang="en-SI" sz="1050" b="1" i="0" u="none" strike="noStrike" cap="none" normalizeH="0" baseline="0" dirty="0" err="1">
                  <a:ln>
                    <a:noFill/>
                  </a:ln>
                  <a:solidFill>
                    <a:schemeClr val="tx2">
                      <a:lumMod val="90000"/>
                      <a:lumOff val="10000"/>
                    </a:schemeClr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val</a:t>
              </a:r>
              <a:r>
                <a:rPr kumimoji="0" lang="en-US" altLang="en-SI" sz="1050" b="1" i="0" u="none" strike="noStrike" cap="none" normalizeH="0" baseline="0" dirty="0">
                  <a:ln>
                    <a:noFill/>
                  </a:ln>
                  <a:solidFill>
                    <a:schemeClr val="tx2">
                      <a:lumMod val="90000"/>
                      <a:lumOff val="10000"/>
                    </a:schemeClr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 </a:t>
              </a:r>
              <a:r>
                <a:rPr kumimoji="0" lang="sl-SI" altLang="en-SI" sz="1050" b="1" i="0" u="none" strike="noStrike" cap="none" normalizeH="0" baseline="0" dirty="0">
                  <a:ln>
                    <a:noFill/>
                  </a:ln>
                  <a:solidFill>
                    <a:schemeClr val="tx2">
                      <a:lumMod val="90000"/>
                      <a:lumOff val="10000"/>
                    </a:schemeClr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9 </a:t>
              </a:r>
              <a:r>
                <a:rPr kumimoji="0" lang="en-US" altLang="en-SI" sz="1050" b="1" i="0" u="none" strike="noStrike" cap="none" normalizeH="0" baseline="0" dirty="0">
                  <a:ln>
                    <a:noFill/>
                  </a:ln>
                  <a:solidFill>
                    <a:schemeClr val="tx2">
                      <a:lumMod val="90000"/>
                      <a:lumOff val="10000"/>
                    </a:schemeClr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(</a:t>
              </a:r>
              <a:r>
                <a:rPr kumimoji="0" lang="sl-SI" altLang="en-SI" sz="1050" b="1" i="0" u="none" strike="noStrike" cap="none" normalizeH="0" baseline="0" dirty="0">
                  <a:ln>
                    <a:noFill/>
                  </a:ln>
                  <a:solidFill>
                    <a:schemeClr val="tx2">
                      <a:lumMod val="90000"/>
                      <a:lumOff val="10000"/>
                    </a:schemeClr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2018</a:t>
              </a:r>
              <a:r>
                <a:rPr kumimoji="0" lang="en-US" altLang="en-SI" sz="1050" b="1" i="0" u="none" strike="noStrike" cap="none" normalizeH="0" baseline="0" dirty="0">
                  <a:ln>
                    <a:noFill/>
                  </a:ln>
                  <a:solidFill>
                    <a:schemeClr val="tx2">
                      <a:lumMod val="90000"/>
                      <a:lumOff val="10000"/>
                    </a:schemeClr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)</a:t>
              </a:r>
              <a:r>
                <a:rPr kumimoji="0" lang="sl-SI" altLang="en-SI" sz="1050" b="1" i="0" u="none" strike="noStrike" cap="none" normalizeH="0" baseline="0" dirty="0">
                  <a:ln>
                    <a:noFill/>
                  </a:ln>
                  <a:solidFill>
                    <a:schemeClr val="tx2">
                      <a:lumMod val="90000"/>
                      <a:lumOff val="10000"/>
                    </a:schemeClr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 in ESS </a:t>
              </a:r>
              <a:r>
                <a:rPr kumimoji="0" lang="en-US" altLang="en-SI" sz="1050" b="1" i="0" u="none" strike="noStrike" cap="none" normalizeH="0" baseline="0" dirty="0" err="1">
                  <a:ln>
                    <a:noFill/>
                  </a:ln>
                  <a:solidFill>
                    <a:schemeClr val="tx2">
                      <a:lumMod val="90000"/>
                      <a:lumOff val="10000"/>
                    </a:schemeClr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val</a:t>
              </a:r>
              <a:r>
                <a:rPr kumimoji="0" lang="en-US" altLang="en-SI" sz="1050" b="1" i="0" u="none" strike="noStrike" cap="none" normalizeH="0" baseline="0" dirty="0">
                  <a:ln>
                    <a:noFill/>
                  </a:ln>
                  <a:solidFill>
                    <a:schemeClr val="tx2">
                      <a:lumMod val="90000"/>
                      <a:lumOff val="10000"/>
                    </a:schemeClr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 1</a:t>
              </a:r>
              <a:r>
                <a:rPr kumimoji="0" lang="sl-SI" altLang="en-SI" sz="1050" b="1" i="0" u="none" strike="noStrike" cap="none" normalizeH="0" baseline="0" dirty="0">
                  <a:ln>
                    <a:noFill/>
                  </a:ln>
                  <a:solidFill>
                    <a:schemeClr val="tx2">
                      <a:lumMod val="90000"/>
                      <a:lumOff val="10000"/>
                    </a:schemeClr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1 </a:t>
              </a:r>
              <a:r>
                <a:rPr kumimoji="0" lang="en-US" altLang="en-SI" sz="1050" b="1" i="0" u="none" strike="noStrike" cap="none" normalizeH="0" baseline="0" dirty="0">
                  <a:ln>
                    <a:noFill/>
                  </a:ln>
                  <a:solidFill>
                    <a:schemeClr val="tx2">
                      <a:lumMod val="90000"/>
                      <a:lumOff val="10000"/>
                    </a:schemeClr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(</a:t>
              </a:r>
              <a:r>
                <a:rPr kumimoji="0" lang="sl-SI" altLang="en-SI" sz="1050" b="1" i="0" u="none" strike="noStrike" cap="none" normalizeH="0" baseline="0" dirty="0">
                  <a:ln>
                    <a:noFill/>
                  </a:ln>
                  <a:solidFill>
                    <a:schemeClr val="tx2">
                      <a:lumMod val="90000"/>
                      <a:lumOff val="10000"/>
                    </a:schemeClr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2023</a:t>
              </a:r>
              <a:r>
                <a:rPr kumimoji="0" lang="en-US" altLang="en-SI" sz="1050" b="1" i="0" u="none" strike="noStrike" cap="none" normalizeH="0" baseline="0" dirty="0">
                  <a:ln>
                    <a:noFill/>
                  </a:ln>
                  <a:solidFill>
                    <a:schemeClr val="tx2">
                      <a:lumMod val="90000"/>
                      <a:lumOff val="10000"/>
                    </a:schemeClr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)</a:t>
              </a:r>
              <a:r>
                <a:rPr kumimoji="0" lang="sl-SI" altLang="en-SI" sz="1050" b="1" i="0" u="none" strike="noStrike" cap="none" normalizeH="0" baseline="0" dirty="0">
                  <a:ln>
                    <a:noFill/>
                  </a:ln>
                  <a:solidFill>
                    <a:schemeClr val="tx2">
                      <a:lumMod val="90000"/>
                      <a:lumOff val="10000"/>
                    </a:schemeClr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 po državah, </a:t>
              </a:r>
              <a:r>
                <a:rPr kumimoji="0" lang="en-US" altLang="en-SI" sz="1050" b="1" i="0" u="none" strike="noStrike" cap="none" normalizeH="0" baseline="0" dirty="0">
                  <a:ln>
                    <a:noFill/>
                  </a:ln>
                  <a:solidFill>
                    <a:schemeClr val="tx2">
                      <a:lumMod val="90000"/>
                      <a:lumOff val="10000"/>
                    </a:schemeClr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v </a:t>
              </a:r>
              <a:r>
                <a:rPr kumimoji="0" lang="sl-SI" altLang="en-SI" sz="1050" b="1" i="0" u="none" strike="noStrike" cap="none" normalizeH="0" baseline="0" dirty="0">
                  <a:ln>
                    <a:noFill/>
                  </a:ln>
                  <a:solidFill>
                    <a:schemeClr val="tx2">
                      <a:lumMod val="90000"/>
                      <a:lumOff val="10000"/>
                    </a:schemeClr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% </a:t>
              </a:r>
              <a:endParaRPr kumimoji="0" lang="sl-SI" altLang="en-SI" sz="200" b="1" i="0" u="none" strike="noStrike" cap="none" normalizeH="0" baseline="0" dirty="0">
                <a:ln>
                  <a:noFill/>
                </a:ln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sl-SI" altLang="en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pic>
          <p:nvPicPr>
            <p:cNvPr id="1025" name="Picture 4">
              <a:extLst>
                <a:ext uri="{FF2B5EF4-FFF2-40B4-BE49-F238E27FC236}">
                  <a16:creationId xmlns:a16="http://schemas.microsoft.com/office/drawing/2014/main" id="{33B37187-8B43-0D41-7813-2A321AC06A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2876" y="2100677"/>
              <a:ext cx="5651500" cy="31559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Rectangle 3">
            <a:extLst>
              <a:ext uri="{FF2B5EF4-FFF2-40B4-BE49-F238E27FC236}">
                <a16:creationId xmlns:a16="http://schemas.microsoft.com/office/drawing/2014/main" id="{B14133E3-0583-A6EA-973E-6EF135AF0D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329" y="558609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l-SI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7265ABD-BC52-98F0-F72C-3709DD29A0D7}"/>
              </a:ext>
            </a:extLst>
          </p:cNvPr>
          <p:cNvGrpSpPr/>
          <p:nvPr/>
        </p:nvGrpSpPr>
        <p:grpSpPr>
          <a:xfrm>
            <a:off x="6811489" y="4384956"/>
            <a:ext cx="4589718" cy="2328261"/>
            <a:chOff x="477470" y="2599038"/>
            <a:chExt cx="6135523" cy="3128881"/>
          </a:xfrm>
        </p:grpSpPr>
        <p:sp>
          <p:nvSpPr>
            <p:cNvPr id="8" name="Rectangle 5">
              <a:extLst>
                <a:ext uri="{FF2B5EF4-FFF2-40B4-BE49-F238E27FC236}">
                  <a16:creationId xmlns:a16="http://schemas.microsoft.com/office/drawing/2014/main" id="{48B19677-2316-1C99-F290-359CD15A4E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470" y="2599038"/>
              <a:ext cx="6135523" cy="6824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SI" sz="900" b="1" i="0" u="none" strike="noStrike" cap="none" normalizeH="0" baseline="0" dirty="0">
                  <a:ln>
                    <a:noFill/>
                  </a:ln>
                  <a:solidFill>
                    <a:schemeClr val="tx2">
                      <a:lumMod val="90000"/>
                      <a:lumOff val="10000"/>
                    </a:schemeClr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S</a:t>
              </a:r>
              <a:r>
                <a:rPr kumimoji="0" lang="sl-SI" altLang="en-SI" sz="900" b="1" i="0" u="none" strike="noStrike" cap="none" normalizeH="0" baseline="0" dirty="0" err="1">
                  <a:ln>
                    <a:noFill/>
                  </a:ln>
                  <a:solidFill>
                    <a:schemeClr val="tx2">
                      <a:lumMod val="90000"/>
                      <a:lumOff val="10000"/>
                    </a:schemeClr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topnje</a:t>
              </a:r>
              <a:r>
                <a:rPr kumimoji="0" lang="sl-SI" altLang="en-SI" sz="900" b="1" i="0" u="none" strike="noStrike" cap="none" normalizeH="0" baseline="0" dirty="0">
                  <a:ln>
                    <a:noFill/>
                  </a:ln>
                  <a:solidFill>
                    <a:schemeClr val="tx2">
                      <a:lumMod val="90000"/>
                      <a:lumOff val="10000"/>
                    </a:schemeClr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 odzivnosti za Slovenijo in skupno povprečje za sodelujoče države</a:t>
              </a:r>
              <a:r>
                <a:rPr kumimoji="0" lang="en-US" altLang="en-SI" sz="900" b="1" i="0" u="none" strike="noStrike" cap="none" normalizeH="0" baseline="0" dirty="0">
                  <a:ln>
                    <a:noFill/>
                  </a:ln>
                  <a:solidFill>
                    <a:schemeClr val="tx2">
                      <a:lumMod val="90000"/>
                      <a:lumOff val="10000"/>
                    </a:schemeClr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, v</a:t>
              </a:r>
              <a:r>
                <a:rPr kumimoji="0" lang="sl-SI" altLang="en-SI" sz="900" b="1" i="0" u="none" strike="noStrike" cap="none" normalizeH="0" baseline="0" dirty="0">
                  <a:ln>
                    <a:noFill/>
                  </a:ln>
                  <a:solidFill>
                    <a:schemeClr val="tx2">
                      <a:lumMod val="90000"/>
                      <a:lumOff val="10000"/>
                    </a:schemeClr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 %</a:t>
              </a:r>
              <a:endParaRPr kumimoji="0" lang="sl-SI" altLang="en-SI" sz="200" b="1" i="0" u="none" strike="noStrike" cap="none" normalizeH="0" baseline="0" dirty="0">
                <a:ln>
                  <a:noFill/>
                </a:ln>
                <a:solidFill>
                  <a:schemeClr val="tx2">
                    <a:lumMod val="90000"/>
                    <a:lumOff val="10000"/>
                  </a:schemeClr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sl-SI" altLang="en-S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pic>
          <p:nvPicPr>
            <p:cNvPr id="1028" name="Picture 1">
              <a:extLst>
                <a:ext uri="{FF2B5EF4-FFF2-40B4-BE49-F238E27FC236}">
                  <a16:creationId xmlns:a16="http://schemas.microsoft.com/office/drawing/2014/main" id="{9EFF20FC-883C-5892-8FBF-AC7617F51B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7470" y="3168869"/>
              <a:ext cx="5664200" cy="25590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Rectangle 6">
            <a:extLst>
              <a:ext uri="{FF2B5EF4-FFF2-40B4-BE49-F238E27FC236}">
                <a16:creationId xmlns:a16="http://schemas.microsoft.com/office/drawing/2014/main" id="{1A83A8AC-E214-2AFF-7BC0-011AA1811B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470" y="5727919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l-SI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5DA7124-5676-A655-BF06-1E3532E39864}"/>
              </a:ext>
            </a:extLst>
          </p:cNvPr>
          <p:cNvSpPr txBox="1"/>
          <p:nvPr/>
        </p:nvSpPr>
        <p:spPr>
          <a:xfrm>
            <a:off x="299166" y="1533111"/>
            <a:ext cx="63336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ea typeface="Calibri" panose="020F0502020204030204" pitchFamily="34" charset="0"/>
              </a:rPr>
              <a:t>D</a:t>
            </a:r>
            <a:r>
              <a:rPr lang="sl-SI" sz="1800" b="1" dirty="0">
                <a:solidFill>
                  <a:srgbClr val="C00000"/>
                </a:solidFill>
                <a:effectLst/>
                <a:latin typeface="+mn-lt"/>
                <a:ea typeface="Calibri" panose="020F0502020204030204" pitchFamily="34" charset="0"/>
              </a:rPr>
              <a:t>ve desetletji osebnega anketiranja in obrat po pandemiji</a:t>
            </a:r>
            <a:endParaRPr lang="sl-SI" dirty="0">
              <a:solidFill>
                <a:srgbClr val="C0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FBE4EE0-F9B6-3364-5857-67CBFF96E883}"/>
              </a:ext>
            </a:extLst>
          </p:cNvPr>
          <p:cNvSpPr txBox="1"/>
          <p:nvPr/>
        </p:nvSpPr>
        <p:spPr>
          <a:xfrm>
            <a:off x="299166" y="2167226"/>
            <a:ext cx="6140741" cy="2854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0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55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-120"/>
              </a:rPr>
              <a:t>20 let </a:t>
            </a:r>
            <a:r>
              <a:rPr lang="sl-SI" sz="155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-120"/>
              </a:rPr>
              <a:t>ESS </a:t>
            </a:r>
            <a:r>
              <a:rPr lang="en-US" sz="155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-120"/>
              </a:rPr>
              <a:t>– </a:t>
            </a:r>
            <a:r>
              <a:rPr lang="sl-SI" sz="155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-120"/>
              </a:rPr>
              <a:t>osebno anketiranje kot </a:t>
            </a:r>
            <a:r>
              <a:rPr lang="en-US" sz="155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-120"/>
              </a:rPr>
              <a:t>‘</a:t>
            </a:r>
            <a:r>
              <a:rPr lang="sl-SI" sz="155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-120"/>
              </a:rPr>
              <a:t>zlati standard</a:t>
            </a:r>
            <a:r>
              <a:rPr lang="en-US" sz="155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-120"/>
              </a:rPr>
              <a:t>’</a:t>
            </a:r>
            <a:endParaRPr lang="sl-SI" sz="1550" b="1" dirty="0">
              <a:solidFill>
                <a:schemeClr val="accent1">
                  <a:lumMod val="75000"/>
                </a:schemeClr>
              </a:solidFill>
              <a:latin typeface="Calibri" pitchFamily="34" charset="0"/>
              <a:cs typeface="Calibri" pitchFamily="34" charset="-120"/>
            </a:endParaRPr>
          </a:p>
          <a:p>
            <a:pPr marL="285750" indent="-285750">
              <a:spcAft>
                <a:spcPts val="1000"/>
              </a:spcAft>
              <a:buSzPct val="100000"/>
              <a:buFont typeface="Arial" panose="020B0604020202020204" pitchFamily="34" charset="0"/>
              <a:buChar char="•"/>
            </a:pPr>
            <a:r>
              <a:rPr lang="sl-SI" sz="155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-120"/>
              </a:rPr>
              <a:t>Nove smernice po pandemiji</a:t>
            </a:r>
          </a:p>
          <a:p>
            <a:pPr marL="285750" indent="-285750"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sl-SI" sz="155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-120"/>
              </a:rPr>
              <a:t>Dodatni razlogi:</a:t>
            </a:r>
          </a:p>
          <a:p>
            <a:pPr marL="571500" lvl="1" indent="-190500">
              <a:spcAft>
                <a:spcPts val="500"/>
              </a:spcAft>
              <a:buSzPct val="100000"/>
              <a:buChar char="–"/>
            </a:pPr>
            <a:r>
              <a:rPr lang="sl-SI" sz="1400" dirty="0">
                <a:solidFill>
                  <a:srgbClr val="595959"/>
                </a:solidFill>
                <a:latin typeface="Calibri" pitchFamily="34" charset="0"/>
                <a:cs typeface="Calibri" pitchFamily="34" charset="-120"/>
              </a:rPr>
              <a:t>desetletja padanja odziva pri F2F</a:t>
            </a:r>
          </a:p>
          <a:p>
            <a:pPr marL="571500" lvl="1" indent="-190500">
              <a:spcAft>
                <a:spcPts val="500"/>
              </a:spcAft>
              <a:buSzPct val="100000"/>
              <a:buChar char="–"/>
            </a:pPr>
            <a:r>
              <a:rPr lang="sl-SI" sz="1400" dirty="0">
                <a:solidFill>
                  <a:srgbClr val="595959"/>
                </a:solidFill>
                <a:latin typeface="Calibri" pitchFamily="34" charset="0"/>
                <a:cs typeface="Calibri" pitchFamily="34" charset="-120"/>
              </a:rPr>
              <a:t>strmo naraščajoči stroški</a:t>
            </a:r>
          </a:p>
          <a:p>
            <a:pPr marL="571500" lvl="1" indent="-190500">
              <a:spcAft>
                <a:spcPts val="500"/>
              </a:spcAft>
              <a:buSzPct val="100000"/>
              <a:buChar char="–"/>
            </a:pPr>
            <a:r>
              <a:rPr lang="sl-SI" sz="1400" dirty="0">
                <a:solidFill>
                  <a:srgbClr val="595959"/>
                </a:solidFill>
                <a:latin typeface="Calibri" pitchFamily="34" charset="0"/>
                <a:cs typeface="Calibri" pitchFamily="34" charset="-120"/>
              </a:rPr>
              <a:t>izumiranje anketarskega poklica</a:t>
            </a:r>
          </a:p>
          <a:p>
            <a:pPr marL="571500" lvl="1" indent="-190500">
              <a:spcAft>
                <a:spcPts val="1000"/>
              </a:spcAft>
              <a:buSzPct val="100000"/>
              <a:buChar char="–"/>
            </a:pPr>
            <a:r>
              <a:rPr lang="en-US" sz="1400" dirty="0">
                <a:solidFill>
                  <a:srgbClr val="595959"/>
                </a:solidFill>
                <a:latin typeface="Calibri" pitchFamily="34" charset="0"/>
                <a:cs typeface="Calibri" pitchFamily="34" charset="-120"/>
              </a:rPr>
              <a:t>s</a:t>
            </a:r>
            <a:r>
              <a:rPr lang="sl-SI" sz="1400" dirty="0" err="1">
                <a:solidFill>
                  <a:srgbClr val="595959"/>
                </a:solidFill>
                <a:latin typeface="Calibri" pitchFamily="34" charset="0"/>
                <a:cs typeface="Calibri" pitchFamily="34" charset="-120"/>
              </a:rPr>
              <a:t>amoizpolnjevanje</a:t>
            </a:r>
            <a:r>
              <a:rPr lang="en-US" sz="1400" dirty="0">
                <a:solidFill>
                  <a:srgbClr val="595959"/>
                </a:solidFill>
                <a:latin typeface="Calibri" pitchFamily="34" charset="0"/>
                <a:cs typeface="Calibri" pitchFamily="34" charset="-120"/>
              </a:rPr>
              <a:t> v</a:t>
            </a:r>
            <a:r>
              <a:rPr lang="sl-SI" sz="1400" dirty="0">
                <a:solidFill>
                  <a:srgbClr val="595959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US" sz="1400" noProof="0" dirty="0" err="1">
                <a:solidFill>
                  <a:srgbClr val="595959"/>
                </a:solidFill>
                <a:latin typeface="Calibri" pitchFamily="34" charset="0"/>
                <a:cs typeface="Calibri" pitchFamily="34" charset="-120"/>
              </a:rPr>
              <a:t>severozahodni</a:t>
            </a:r>
            <a:r>
              <a:rPr lang="en-US" sz="1400" dirty="0">
                <a:solidFill>
                  <a:srgbClr val="595959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sl-SI" sz="1400" dirty="0">
                <a:solidFill>
                  <a:srgbClr val="595959"/>
                </a:solidFill>
                <a:latin typeface="Calibri" pitchFamily="34" charset="0"/>
                <a:cs typeface="Calibri" pitchFamily="34" charset="-120"/>
              </a:rPr>
              <a:t>Evrop</a:t>
            </a:r>
            <a:r>
              <a:rPr lang="en-US" sz="1400" dirty="0" err="1">
                <a:solidFill>
                  <a:srgbClr val="595959"/>
                </a:solidFill>
                <a:latin typeface="Calibri" pitchFamily="34" charset="0"/>
                <a:cs typeface="Calibri" pitchFamily="34" charset="-120"/>
              </a:rPr>
              <a:t>i</a:t>
            </a:r>
            <a:r>
              <a:rPr lang="en-US" sz="1400" dirty="0">
                <a:solidFill>
                  <a:srgbClr val="595959"/>
                </a:solidFill>
                <a:latin typeface="Calibri" pitchFamily="34" charset="0"/>
                <a:cs typeface="Calibri" pitchFamily="34" charset="-120"/>
              </a:rPr>
              <a:t> –</a:t>
            </a:r>
            <a:r>
              <a:rPr lang="sl-SI" sz="1400" dirty="0">
                <a:solidFill>
                  <a:srgbClr val="595959"/>
                </a:solidFill>
                <a:latin typeface="Calibri" pitchFamily="34" charset="0"/>
                <a:cs typeface="Calibri" pitchFamily="34" charset="-120"/>
              </a:rPr>
              <a:t> višji odziv kot pri F2F</a:t>
            </a:r>
          </a:p>
          <a:p>
            <a:pPr marL="285750" indent="-285750"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55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-120"/>
              </a:rPr>
              <a:t>Š</a:t>
            </a:r>
            <a:r>
              <a:rPr lang="sl-SI" sz="155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-120"/>
              </a:rPr>
              <a:t>e v valu 11 (2023) </a:t>
            </a:r>
            <a:r>
              <a:rPr lang="en-US" sz="1550" b="1" dirty="0" err="1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-120"/>
              </a:rPr>
              <a:t>smo</a:t>
            </a:r>
            <a:r>
              <a:rPr lang="en-US" sz="155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US" sz="1550" b="1" dirty="0" err="1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-120"/>
              </a:rPr>
              <a:t>pri</a:t>
            </a:r>
            <a:r>
              <a:rPr lang="sl-SI" sz="155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US" sz="1550" b="1" dirty="0" err="1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-120"/>
              </a:rPr>
              <a:t>izvedbi</a:t>
            </a:r>
            <a:r>
              <a:rPr lang="en-US" sz="155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sl-SI" sz="155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-120"/>
              </a:rPr>
              <a:t>ESS </a:t>
            </a:r>
            <a:r>
              <a:rPr lang="en-US" sz="1550" b="1" dirty="0" err="1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-120"/>
              </a:rPr>
              <a:t>zagovarjali</a:t>
            </a:r>
            <a:r>
              <a:rPr lang="en-US" sz="155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sl-SI" sz="155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-120"/>
              </a:rPr>
              <a:t>F2F</a:t>
            </a:r>
          </a:p>
          <a:p>
            <a:pPr marL="571500" lvl="1" indent="-190500">
              <a:spcAft>
                <a:spcPts val="0"/>
              </a:spcAft>
              <a:buSzPct val="100000"/>
              <a:buChar char="–"/>
            </a:pPr>
            <a:r>
              <a:rPr lang="sl-SI" sz="1400" dirty="0">
                <a:solidFill>
                  <a:srgbClr val="595959"/>
                </a:solidFill>
                <a:latin typeface="Calibri" pitchFamily="34" charset="0"/>
                <a:cs typeface="Calibri" pitchFamily="34" charset="-120"/>
              </a:rPr>
              <a:t>od </a:t>
            </a:r>
            <a:r>
              <a:rPr lang="en-US" sz="1400" dirty="0" err="1">
                <a:solidFill>
                  <a:srgbClr val="595959"/>
                </a:solidFill>
                <a:latin typeface="Calibri" pitchFamily="34" charset="0"/>
                <a:cs typeface="Calibri" pitchFamily="34" charset="-120"/>
              </a:rPr>
              <a:t>pandemije</a:t>
            </a:r>
            <a:r>
              <a:rPr lang="sl-SI" sz="1400" dirty="0">
                <a:solidFill>
                  <a:srgbClr val="595959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595959"/>
                </a:solidFill>
                <a:latin typeface="Calibri" pitchFamily="34" charset="0"/>
                <a:cs typeface="Calibri" pitchFamily="34" charset="-120"/>
              </a:rPr>
              <a:t>naprej</a:t>
            </a:r>
            <a:r>
              <a:rPr lang="en-US" sz="1400" dirty="0">
                <a:solidFill>
                  <a:srgbClr val="595959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sl-SI" sz="1400" dirty="0">
                <a:solidFill>
                  <a:srgbClr val="595959"/>
                </a:solidFill>
                <a:latin typeface="Calibri" pitchFamily="34" charset="0"/>
                <a:cs typeface="Calibri" pitchFamily="34" charset="-120"/>
              </a:rPr>
              <a:t>SJM v praksi na spletu</a:t>
            </a:r>
          </a:p>
        </p:txBody>
      </p:sp>
    </p:spTree>
    <p:extLst>
      <p:ext uri="{BB962C8B-B14F-4D97-AF65-F5344CB8AC3E}">
        <p14:creationId xmlns:p14="http://schemas.microsoft.com/office/powerpoint/2010/main" val="25184285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90C3F3-E528-0430-8D6B-9CE5AEDF3B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9BB2A8F-ABA9-09CB-AE35-ED83FF9A0B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2607" y="144783"/>
            <a:ext cx="2026785" cy="9122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DACB853-006B-181D-0105-D6DBE6DD34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81" y="0"/>
            <a:ext cx="1989778" cy="91228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C5CCFEC-7CC3-08C3-3691-82BE083842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50584" y="144783"/>
            <a:ext cx="1516068" cy="90132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B2CFA9E-C667-17E7-D47A-A54CABAE7708}"/>
              </a:ext>
            </a:extLst>
          </p:cNvPr>
          <p:cNvSpPr txBox="1"/>
          <p:nvPr/>
        </p:nvSpPr>
        <p:spPr>
          <a:xfrm>
            <a:off x="299166" y="1533111"/>
            <a:ext cx="63336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C00000"/>
                </a:solidFill>
                <a:effectLst/>
                <a:latin typeface="Aptos (Body)"/>
                <a:ea typeface="Calibri" panose="020F0502020204030204" pitchFamily="34" charset="0"/>
              </a:rPr>
              <a:t>ESS v</a:t>
            </a:r>
            <a:r>
              <a:rPr lang="sl-SI" sz="1800" b="1" dirty="0" err="1">
                <a:solidFill>
                  <a:srgbClr val="C00000"/>
                </a:solidFill>
                <a:effectLst/>
                <a:latin typeface="Aptos (Body)"/>
                <a:ea typeface="Calibri" panose="020F0502020204030204" pitchFamily="34" charset="0"/>
              </a:rPr>
              <a:t>al</a:t>
            </a:r>
            <a:r>
              <a:rPr lang="sl-SI" sz="1800" b="1" dirty="0">
                <a:solidFill>
                  <a:srgbClr val="C00000"/>
                </a:solidFill>
                <a:effectLst/>
                <a:latin typeface="Aptos (Body)"/>
                <a:ea typeface="Calibri" panose="020F0502020204030204" pitchFamily="34" charset="0"/>
              </a:rPr>
              <a:t> 12 kot prehodno obdobje</a:t>
            </a:r>
            <a:r>
              <a:rPr lang="en-US" sz="1800" b="1" dirty="0">
                <a:solidFill>
                  <a:srgbClr val="C00000"/>
                </a:solidFill>
                <a:effectLst/>
                <a:latin typeface="Aptos (Body)"/>
                <a:ea typeface="Calibri" panose="020F0502020204030204" pitchFamily="34" charset="0"/>
              </a:rPr>
              <a:t> –</a:t>
            </a:r>
            <a:r>
              <a:rPr lang="sl-SI" sz="1800" b="1" dirty="0">
                <a:solidFill>
                  <a:srgbClr val="C00000"/>
                </a:solidFill>
                <a:effectLst/>
                <a:latin typeface="Aptos (Body)"/>
                <a:ea typeface="Calibri" panose="020F0502020204030204" pitchFamily="34" charset="0"/>
              </a:rPr>
              <a:t> paralelni test</a:t>
            </a:r>
            <a:endParaRPr lang="sl-SI" dirty="0">
              <a:solidFill>
                <a:srgbClr val="C00000"/>
              </a:solidFill>
              <a:latin typeface="Aptos (Body)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CD4178-13D3-E940-5B17-E8FB90DF3FFF}"/>
              </a:ext>
            </a:extLst>
          </p:cNvPr>
          <p:cNvSpPr txBox="1"/>
          <p:nvPr/>
        </p:nvSpPr>
        <p:spPr>
          <a:xfrm>
            <a:off x="299165" y="1967061"/>
            <a:ext cx="10151419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000"/>
              </a:spcAft>
              <a:buSzPct val="100000"/>
              <a:buFont typeface="Arial" panose="020B0604020202020204" pitchFamily="34" charset="0"/>
              <a:buChar char="•"/>
            </a:pPr>
            <a:r>
              <a:rPr lang="sl-SI" sz="1600" b="1" dirty="0">
                <a:solidFill>
                  <a:schemeClr val="accent1">
                    <a:lumMod val="75000"/>
                  </a:schemeClr>
                </a:solidFill>
                <a:cs typeface="Calibri" pitchFamily="34" charset="-120"/>
              </a:rPr>
              <a:t>Prehodno obdobje po specifikaciji ESS – vse sodelujoče države</a:t>
            </a:r>
          </a:p>
          <a:p>
            <a:pPr marL="285750" indent="-285750">
              <a:spcAft>
                <a:spcPts val="1000"/>
              </a:spcAft>
              <a:buSzPct val="100000"/>
              <a:buFont typeface="Arial" panose="020B0604020202020204" pitchFamily="34" charset="0"/>
              <a:buChar char="•"/>
            </a:pPr>
            <a:r>
              <a:rPr lang="sl-SI" sz="1600" b="1" dirty="0">
                <a:solidFill>
                  <a:schemeClr val="accent1">
                    <a:lumMod val="75000"/>
                  </a:schemeClr>
                </a:solidFill>
                <a:cs typeface="Calibri" pitchFamily="34" charset="-120"/>
              </a:rPr>
              <a:t>Dva verjetnostna </a:t>
            </a:r>
            <a:r>
              <a:rPr lang="sl-SI" sz="1600" b="1" dirty="0" err="1">
                <a:solidFill>
                  <a:schemeClr val="accent1">
                    <a:lumMod val="75000"/>
                  </a:schemeClr>
                </a:solidFill>
                <a:cs typeface="Calibri" pitchFamily="34" charset="-120"/>
              </a:rPr>
              <a:t>podvzorca</a:t>
            </a:r>
            <a:endParaRPr lang="sl-SI" sz="1600" b="1" dirty="0">
              <a:solidFill>
                <a:schemeClr val="accent1">
                  <a:lumMod val="75000"/>
                </a:schemeClr>
              </a:solidFill>
              <a:cs typeface="Calibri" pitchFamily="34" charset="-120"/>
            </a:endParaRPr>
          </a:p>
          <a:p>
            <a:pPr marL="285750" indent="-285750">
              <a:spcAft>
                <a:spcPts val="1000"/>
              </a:spcAft>
              <a:buSzPct val="100000"/>
              <a:buFont typeface="Arial" panose="020B0604020202020204" pitchFamily="34" charset="0"/>
              <a:buChar char="•"/>
            </a:pPr>
            <a:r>
              <a:rPr lang="sl-SI" sz="1600" b="1" dirty="0">
                <a:solidFill>
                  <a:schemeClr val="accent1">
                    <a:lumMod val="75000"/>
                  </a:schemeClr>
                </a:solidFill>
                <a:cs typeface="Calibri" pitchFamily="34" charset="-120"/>
              </a:rPr>
              <a:t>Razlike pripišemo načinu, ne zasnovi vzorca</a:t>
            </a:r>
          </a:p>
          <a:p>
            <a:pPr marL="285750" indent="-285750">
              <a:spcAft>
                <a:spcPts val="1000"/>
              </a:spcAft>
              <a:buSzPct val="100000"/>
              <a:buFont typeface="Arial" panose="020B0604020202020204" pitchFamily="34" charset="0"/>
              <a:buChar char="•"/>
            </a:pPr>
            <a:r>
              <a:rPr lang="sl-SI" sz="1600" b="1" dirty="0">
                <a:solidFill>
                  <a:schemeClr val="accent1">
                    <a:lumMod val="75000"/>
                  </a:schemeClr>
                </a:solidFill>
                <a:cs typeface="Calibri" pitchFamily="34" charset="-120"/>
              </a:rPr>
              <a:t>Eden največjih koordiniranih </a:t>
            </a:r>
            <a:r>
              <a:rPr lang="en-US" sz="1600" b="1" dirty="0" err="1">
                <a:solidFill>
                  <a:schemeClr val="accent1">
                    <a:lumMod val="75000"/>
                  </a:schemeClr>
                </a:solidFill>
                <a:cs typeface="Calibri" pitchFamily="34" charset="-120"/>
              </a:rPr>
              <a:t>mednarodnih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cs typeface="Calibri" pitchFamily="34" charset="-120"/>
              </a:rPr>
              <a:t> </a:t>
            </a:r>
            <a:r>
              <a:rPr lang="sl-SI" sz="1600" b="1" i="1" dirty="0">
                <a:solidFill>
                  <a:schemeClr val="accent1">
                    <a:lumMod val="75000"/>
                  </a:schemeClr>
                </a:solidFill>
                <a:cs typeface="Calibri" pitchFamily="34" charset="-120"/>
              </a:rPr>
              <a:t>mode</a:t>
            </a:r>
            <a:r>
              <a:rPr lang="en-US" sz="1600" b="1" i="1" dirty="0">
                <a:solidFill>
                  <a:schemeClr val="accent1">
                    <a:lumMod val="75000"/>
                  </a:schemeClr>
                </a:solidFill>
                <a:cs typeface="Calibri" pitchFamily="34" charset="-120"/>
              </a:rPr>
              <a:t> </a:t>
            </a:r>
            <a:r>
              <a:rPr lang="sl-SI" sz="1600" b="1" dirty="0">
                <a:solidFill>
                  <a:schemeClr val="accent1">
                    <a:lumMod val="75000"/>
                  </a:schemeClr>
                </a:solidFill>
                <a:cs typeface="Calibri" pitchFamily="34" charset="-120"/>
              </a:rPr>
              <a:t>eksperimentov v anketnem raziskovanju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572D878-C9EF-55E9-6047-24A32FC922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66" y="3801087"/>
            <a:ext cx="7380893" cy="269179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0667E72-8305-B118-8311-BF8A33B5FBEA}"/>
              </a:ext>
            </a:extLst>
          </p:cNvPr>
          <p:cNvSpPr txBox="1"/>
          <p:nvPr/>
        </p:nvSpPr>
        <p:spPr>
          <a:xfrm>
            <a:off x="299166" y="3748484"/>
            <a:ext cx="46902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Izhodišče</a:t>
            </a: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vzorčnega</a:t>
            </a: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načrta</a:t>
            </a: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v </a:t>
            </a:r>
            <a:r>
              <a:rPr lang="en-US" sz="16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Sloveniji</a:t>
            </a: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</a:t>
            </a:r>
            <a:endParaRPr lang="sl-SI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10C1D9F-C79F-8379-A7DA-E7EB09D18751}"/>
              </a:ext>
            </a:extLst>
          </p:cNvPr>
          <p:cNvGrpSpPr/>
          <p:nvPr/>
        </p:nvGrpSpPr>
        <p:grpSpPr>
          <a:xfrm>
            <a:off x="8837675" y="4053612"/>
            <a:ext cx="2851471" cy="2603497"/>
            <a:chOff x="7772400" y="1533111"/>
            <a:chExt cx="3749040" cy="3602508"/>
          </a:xfrm>
        </p:grpSpPr>
        <p:sp>
          <p:nvSpPr>
            <p:cNvPr id="16" name="Shape 6">
              <a:extLst>
                <a:ext uri="{FF2B5EF4-FFF2-40B4-BE49-F238E27FC236}">
                  <a16:creationId xmlns:a16="http://schemas.microsoft.com/office/drawing/2014/main" id="{4674E44E-DE35-D9AC-1FAC-97C6E094DB38}"/>
                </a:ext>
              </a:extLst>
            </p:cNvPr>
            <p:cNvSpPr/>
            <p:nvPr/>
          </p:nvSpPr>
          <p:spPr>
            <a:xfrm>
              <a:off x="7772400" y="1554480"/>
              <a:ext cx="3749040" cy="868680"/>
            </a:xfrm>
            <a:prstGeom prst="roundRect">
              <a:avLst>
                <a:gd name="adj" fmla="val 8421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sl-SI" dirty="0"/>
            </a:p>
          </p:txBody>
        </p:sp>
        <p:sp>
          <p:nvSpPr>
            <p:cNvPr id="17" name="Text 7">
              <a:extLst>
                <a:ext uri="{FF2B5EF4-FFF2-40B4-BE49-F238E27FC236}">
                  <a16:creationId xmlns:a16="http://schemas.microsoft.com/office/drawing/2014/main" id="{EF7DEBB2-1536-EAAA-B81C-058E24E709B6}"/>
                </a:ext>
              </a:extLst>
            </p:cNvPr>
            <p:cNvSpPr/>
            <p:nvPr/>
          </p:nvSpPr>
          <p:spPr>
            <a:xfrm>
              <a:off x="7772400" y="1533111"/>
              <a:ext cx="3749040" cy="8686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600" b="1" dirty="0" err="1">
                  <a:solidFill>
                    <a:srgbClr val="FFFFFF"/>
                  </a:solidFill>
                  <a:ea typeface="Calibri" pitchFamily="34" charset="-122"/>
                  <a:cs typeface="Calibri" pitchFamily="34" charset="-120"/>
                </a:rPr>
                <a:t>izhodiščni</a:t>
              </a:r>
              <a:r>
                <a:rPr lang="en-US" sz="1600" b="1" dirty="0">
                  <a:solidFill>
                    <a:srgbClr val="FFFFFF"/>
                  </a:solidFill>
                  <a:ea typeface="Calibri" pitchFamily="34" charset="-122"/>
                  <a:cs typeface="Calibri" pitchFamily="34" charset="-120"/>
                </a:rPr>
                <a:t> vzorec  </a:t>
              </a:r>
              <a:r>
                <a:rPr lang="en-US" sz="1600" b="1" i="1" dirty="0">
                  <a:solidFill>
                    <a:srgbClr val="FFFFFF"/>
                  </a:solidFill>
                  <a:ea typeface="Calibri" pitchFamily="34" charset="-122"/>
                  <a:cs typeface="Calibri" pitchFamily="34" charset="-120"/>
                </a:rPr>
                <a:t>n = 2380</a:t>
              </a:r>
              <a:endParaRPr lang="en-US" sz="1600" b="1" i="1" dirty="0">
                <a:solidFill>
                  <a:srgbClr val="FFFFFF"/>
                </a:solidFill>
              </a:endParaRPr>
            </a:p>
          </p:txBody>
        </p:sp>
        <p:sp>
          <p:nvSpPr>
            <p:cNvPr id="18" name="Text 8">
              <a:extLst>
                <a:ext uri="{FF2B5EF4-FFF2-40B4-BE49-F238E27FC236}">
                  <a16:creationId xmlns:a16="http://schemas.microsoft.com/office/drawing/2014/main" id="{F3223432-EC5C-3586-A8E3-085490162433}"/>
                </a:ext>
              </a:extLst>
            </p:cNvPr>
            <p:cNvSpPr/>
            <p:nvPr/>
          </p:nvSpPr>
          <p:spPr>
            <a:xfrm>
              <a:off x="7772400" y="2468880"/>
              <a:ext cx="374904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Calibri" pitchFamily="34" charset="-122"/>
                  <a:cs typeface="Calibri" pitchFamily="34" charset="-120"/>
                </a:rPr>
                <a:t>340 PSU × 7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ea typeface="Calibri" pitchFamily="34" charset="-122"/>
                  <a:cs typeface="Calibri" pitchFamily="34" charset="-120"/>
                </a:rPr>
                <a:t>oseb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Calibri" pitchFamily="34" charset="-122"/>
                  <a:cs typeface="Calibri" pitchFamily="34" charset="-120"/>
                </a:rPr>
                <a:t> (CRP)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9" name="Shape 9">
              <a:extLst>
                <a:ext uri="{FF2B5EF4-FFF2-40B4-BE49-F238E27FC236}">
                  <a16:creationId xmlns:a16="http://schemas.microsoft.com/office/drawing/2014/main" id="{BDEF433A-CAB1-0B8B-E39B-29F42A3A0993}"/>
                </a:ext>
              </a:extLst>
            </p:cNvPr>
            <p:cNvSpPr/>
            <p:nvPr/>
          </p:nvSpPr>
          <p:spPr>
            <a:xfrm>
              <a:off x="8686800" y="2834640"/>
              <a:ext cx="0" cy="457200"/>
            </a:xfrm>
            <a:prstGeom prst="line">
              <a:avLst/>
            </a:prstGeom>
            <a:noFill/>
            <a:ln w="19050">
              <a:solidFill>
                <a:schemeClr val="accent1">
                  <a:lumMod val="75000"/>
                </a:schemeClr>
              </a:solidFill>
              <a:tailEnd type="triangle" w="med" len="med"/>
            </a:ln>
          </p:spPr>
          <p:txBody>
            <a:bodyPr/>
            <a:lstStyle/>
            <a:p>
              <a:endParaRPr lang="sl-SI"/>
            </a:p>
          </p:txBody>
        </p:sp>
        <p:sp>
          <p:nvSpPr>
            <p:cNvPr id="20" name="Shape 10">
              <a:extLst>
                <a:ext uri="{FF2B5EF4-FFF2-40B4-BE49-F238E27FC236}">
                  <a16:creationId xmlns:a16="http://schemas.microsoft.com/office/drawing/2014/main" id="{A0CFB12D-8265-D286-B638-61CEC843BD2C}"/>
                </a:ext>
              </a:extLst>
            </p:cNvPr>
            <p:cNvSpPr/>
            <p:nvPr/>
          </p:nvSpPr>
          <p:spPr>
            <a:xfrm>
              <a:off x="10607040" y="2834640"/>
              <a:ext cx="0" cy="457200"/>
            </a:xfrm>
            <a:prstGeom prst="line">
              <a:avLst/>
            </a:prstGeom>
            <a:noFill/>
            <a:ln w="19050">
              <a:solidFill>
                <a:schemeClr val="accent1">
                  <a:lumMod val="75000"/>
                </a:schemeClr>
              </a:solidFill>
              <a:tailEnd type="triangle" w="med" len="med"/>
            </a:ln>
          </p:spPr>
          <p:txBody>
            <a:bodyPr/>
            <a:lstStyle/>
            <a:p>
              <a:endParaRPr lang="sl-SI"/>
            </a:p>
          </p:txBody>
        </p:sp>
        <p:sp>
          <p:nvSpPr>
            <p:cNvPr id="21" name="Shape 11">
              <a:extLst>
                <a:ext uri="{FF2B5EF4-FFF2-40B4-BE49-F238E27FC236}">
                  <a16:creationId xmlns:a16="http://schemas.microsoft.com/office/drawing/2014/main" id="{BFAF91A0-B737-6369-C12C-FCDCE898E461}"/>
                </a:ext>
              </a:extLst>
            </p:cNvPr>
            <p:cNvSpPr/>
            <p:nvPr/>
          </p:nvSpPr>
          <p:spPr>
            <a:xfrm>
              <a:off x="7772400" y="3383280"/>
              <a:ext cx="1783080" cy="1371600"/>
            </a:xfrm>
            <a:prstGeom prst="roundRect">
              <a:avLst>
                <a:gd name="adj" fmla="val 5333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2700">
              <a:noFill/>
            </a:ln>
          </p:spPr>
          <p:txBody>
            <a:bodyPr/>
            <a:lstStyle/>
            <a:p>
              <a:endParaRPr lang="sl-SI"/>
            </a:p>
          </p:txBody>
        </p:sp>
        <p:sp>
          <p:nvSpPr>
            <p:cNvPr id="22" name="Text 12">
              <a:extLst>
                <a:ext uri="{FF2B5EF4-FFF2-40B4-BE49-F238E27FC236}">
                  <a16:creationId xmlns:a16="http://schemas.microsoft.com/office/drawing/2014/main" id="{650DF178-81BE-0DAF-87DD-4CDF3A6C555E}"/>
                </a:ext>
              </a:extLst>
            </p:cNvPr>
            <p:cNvSpPr/>
            <p:nvPr/>
          </p:nvSpPr>
          <p:spPr>
            <a:xfrm>
              <a:off x="7772400" y="3429000"/>
              <a:ext cx="1783080" cy="12801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b="1" dirty="0">
                  <a:solidFill>
                    <a:schemeClr val="accent1">
                      <a:lumMod val="75000"/>
                    </a:schemeClr>
                  </a:solidFill>
                  <a:ea typeface="Calibri" pitchFamily="34" charset="-122"/>
                  <a:cs typeface="Calibri" pitchFamily="34" charset="-120"/>
                </a:rPr>
                <a:t>samoizpolnjevanje
</a:t>
              </a:r>
              <a:r>
                <a:rPr lang="en-US" sz="1400" b="1" i="1" dirty="0">
                  <a:solidFill>
                    <a:schemeClr val="accent1">
                      <a:lumMod val="75000"/>
                    </a:schemeClr>
                  </a:solidFill>
                  <a:ea typeface="Calibri" pitchFamily="34" charset="-122"/>
                  <a:cs typeface="Calibri" pitchFamily="34" charset="-120"/>
                </a:rPr>
                <a:t>n = 1360</a:t>
              </a:r>
              <a:r>
                <a:rPr lang="en-US" sz="1400" b="1" dirty="0">
                  <a:solidFill>
                    <a:schemeClr val="accent1">
                      <a:lumMod val="75000"/>
                    </a:schemeClr>
                  </a:solidFill>
                  <a:ea typeface="Calibri" pitchFamily="34" charset="-122"/>
                  <a:cs typeface="Calibri" pitchFamily="34" charset="-120"/>
                </a:rPr>
                <a:t>
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Calibri" pitchFamily="34" charset="-122"/>
                  <a:cs typeface="Calibri" pitchFamily="34" charset="-120"/>
                </a:rPr>
                <a:t>splet + papir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23" name="Shape 13">
              <a:extLst>
                <a:ext uri="{FF2B5EF4-FFF2-40B4-BE49-F238E27FC236}">
                  <a16:creationId xmlns:a16="http://schemas.microsoft.com/office/drawing/2014/main" id="{0679226A-5E21-9F4C-9ABB-592649E41933}"/>
                </a:ext>
              </a:extLst>
            </p:cNvPr>
            <p:cNvSpPr/>
            <p:nvPr/>
          </p:nvSpPr>
          <p:spPr>
            <a:xfrm>
              <a:off x="9738360" y="3383280"/>
              <a:ext cx="1783080" cy="1371600"/>
            </a:xfrm>
            <a:prstGeom prst="roundRect">
              <a:avLst>
                <a:gd name="adj" fmla="val 5333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2700">
              <a:noFill/>
            </a:ln>
          </p:spPr>
          <p:txBody>
            <a:bodyPr/>
            <a:lstStyle/>
            <a:p>
              <a:endParaRPr lang="sl-SI"/>
            </a:p>
          </p:txBody>
        </p:sp>
        <p:sp>
          <p:nvSpPr>
            <p:cNvPr id="24" name="Text 14">
              <a:extLst>
                <a:ext uri="{FF2B5EF4-FFF2-40B4-BE49-F238E27FC236}">
                  <a16:creationId xmlns:a16="http://schemas.microsoft.com/office/drawing/2014/main" id="{5FA5FD19-6C29-F5AD-F26F-DC07880198F9}"/>
                </a:ext>
              </a:extLst>
            </p:cNvPr>
            <p:cNvSpPr/>
            <p:nvPr/>
          </p:nvSpPr>
          <p:spPr>
            <a:xfrm>
              <a:off x="9738360" y="3429000"/>
              <a:ext cx="1783080" cy="12801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1200" b="1" dirty="0" err="1">
                  <a:solidFill>
                    <a:schemeClr val="accent1">
                      <a:lumMod val="75000"/>
                    </a:schemeClr>
                  </a:solidFill>
                  <a:ea typeface="Calibri" pitchFamily="34" charset="-122"/>
                  <a:cs typeface="Calibri" pitchFamily="34" charset="-120"/>
                </a:rPr>
                <a:t>osebno</a:t>
              </a:r>
              <a:r>
                <a:rPr lang="en-US" sz="1200" b="1" dirty="0">
                  <a:solidFill>
                    <a:schemeClr val="accent1">
                      <a:lumMod val="75000"/>
                    </a:schemeClr>
                  </a:solidFill>
                  <a:ea typeface="Calibri" pitchFamily="34" charset="-122"/>
                  <a:cs typeface="Calibri" pitchFamily="34" charset="-120"/>
                </a:rPr>
                <a:t> anketiranje
</a:t>
              </a:r>
              <a:r>
                <a:rPr lang="en-US" sz="1200" b="1" i="1" dirty="0">
                  <a:solidFill>
                    <a:schemeClr val="accent1">
                      <a:lumMod val="75000"/>
                    </a:schemeClr>
                  </a:solidFill>
                  <a:ea typeface="Calibri" pitchFamily="34" charset="-122"/>
                  <a:cs typeface="Calibri" pitchFamily="34" charset="-120"/>
                </a:rPr>
                <a:t>n = 1020</a:t>
              </a:r>
              <a:r>
                <a:rPr lang="en-US" sz="1600" b="1" dirty="0">
                  <a:solidFill>
                    <a:schemeClr val="accent1">
                      <a:lumMod val="75000"/>
                    </a:schemeClr>
                  </a:solidFill>
                  <a:ea typeface="Calibri" pitchFamily="34" charset="-122"/>
                  <a:cs typeface="Calibri" pitchFamily="34" charset="-120"/>
                </a:rPr>
                <a:t>
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Calibri" pitchFamily="34" charset="-122"/>
                  <a:cs typeface="Calibri" pitchFamily="34" charset="-120"/>
                </a:rPr>
                <a:t> 40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ea typeface="Calibri" pitchFamily="34" charset="-122"/>
                  <a:cs typeface="Calibri" pitchFamily="34" charset="-120"/>
                </a:rPr>
                <a:t>anketarjev</a:t>
              </a:r>
              <a:endParaRPr lang="en-US" sz="125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25" name="Text 15">
              <a:extLst>
                <a:ext uri="{FF2B5EF4-FFF2-40B4-BE49-F238E27FC236}">
                  <a16:creationId xmlns:a16="http://schemas.microsoft.com/office/drawing/2014/main" id="{0A38B9B2-122A-3628-CAD4-9BBF76A35B4A}"/>
                </a:ext>
              </a:extLst>
            </p:cNvPr>
            <p:cNvSpPr/>
            <p:nvPr/>
          </p:nvSpPr>
          <p:spPr>
            <a:xfrm>
              <a:off x="7772400" y="4815579"/>
              <a:ext cx="3749040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100" i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ea typeface="Calibri" pitchFamily="34" charset="-122"/>
                  <a:cs typeface="Calibri" pitchFamily="34" charset="-120"/>
                </a:rPr>
                <a:t>september</a:t>
              </a:r>
              <a:r>
                <a:rPr lang="en-US" sz="1100" i="1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Calibri" pitchFamily="34" charset="-122"/>
                  <a:cs typeface="Calibri" pitchFamily="34" charset="-120"/>
                </a:rPr>
                <a:t> 2025 – </a:t>
              </a:r>
              <a:r>
                <a:rPr lang="en-US" sz="1100" i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ea typeface="Calibri" pitchFamily="34" charset="-122"/>
                  <a:cs typeface="Calibri" pitchFamily="34" charset="-120"/>
                </a:rPr>
                <a:t>januar</a:t>
              </a:r>
              <a:r>
                <a:rPr lang="en-US" sz="1100" i="1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Calibri" pitchFamily="34" charset="-122"/>
                  <a:cs typeface="Calibri" pitchFamily="34" charset="-120"/>
                </a:rPr>
                <a:t> 2026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3" name="Arrow: Right 2">
            <a:extLst>
              <a:ext uri="{FF2B5EF4-FFF2-40B4-BE49-F238E27FC236}">
                <a16:creationId xmlns:a16="http://schemas.microsoft.com/office/drawing/2014/main" id="{594C8DC2-2B91-0341-D41F-66155143C2F9}"/>
              </a:ext>
            </a:extLst>
          </p:cNvPr>
          <p:cNvSpPr/>
          <p:nvPr/>
        </p:nvSpPr>
        <p:spPr>
          <a:xfrm>
            <a:off x="7865658" y="5026972"/>
            <a:ext cx="700585" cy="264898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32204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FCE19F-5E53-BB4D-06D1-8D6B43F4A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DE8F0FC-1E5D-A089-DA73-15BB2825B9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2607" y="144783"/>
            <a:ext cx="2026785" cy="9122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1808EE0-E5CE-401F-A77A-CE02BA6DDC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81" y="0"/>
            <a:ext cx="1989778" cy="91228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7BC7D7E-93FA-810A-373D-D87C29EE23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50584" y="144783"/>
            <a:ext cx="1516068" cy="90132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86E2B40-F623-8998-06CC-27424E9A4F59}"/>
              </a:ext>
            </a:extLst>
          </p:cNvPr>
          <p:cNvSpPr txBox="1"/>
          <p:nvPr/>
        </p:nvSpPr>
        <p:spPr>
          <a:xfrm>
            <a:off x="299166" y="1533111"/>
            <a:ext cx="63336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C00000"/>
                </a:solidFill>
                <a:effectLst/>
                <a:ea typeface="Calibri" panose="020F0502020204030204" pitchFamily="34" charset="0"/>
              </a:rPr>
              <a:t>ESS </a:t>
            </a:r>
            <a:r>
              <a:rPr lang="en-US" sz="1800" b="1" dirty="0" err="1">
                <a:solidFill>
                  <a:srgbClr val="C00000"/>
                </a:solidFill>
                <a:effectLst/>
                <a:ea typeface="Calibri" panose="020F0502020204030204" pitchFamily="34" charset="0"/>
              </a:rPr>
              <a:t>val</a:t>
            </a:r>
            <a:r>
              <a:rPr lang="en-US" sz="1800" b="1" dirty="0">
                <a:solidFill>
                  <a:srgbClr val="C00000"/>
                </a:solidFill>
                <a:effectLst/>
                <a:ea typeface="Calibri" panose="020F0502020204030204" pitchFamily="34" charset="0"/>
              </a:rPr>
              <a:t> 12</a:t>
            </a:r>
            <a:r>
              <a:rPr lang="sl-SI" sz="1800" b="1" dirty="0">
                <a:solidFill>
                  <a:srgbClr val="C00000"/>
                </a:solidFill>
                <a:effectLst/>
                <a:ea typeface="Calibri" panose="020F0502020204030204" pitchFamily="34" charset="0"/>
              </a:rPr>
              <a:t> – </a:t>
            </a:r>
            <a:r>
              <a:rPr lang="en-US" sz="1800" b="1" dirty="0">
                <a:solidFill>
                  <a:srgbClr val="C00000"/>
                </a:solidFill>
                <a:effectLst/>
                <a:ea typeface="Calibri" panose="020F0502020204030204" pitchFamily="34" charset="0"/>
              </a:rPr>
              <a:t>o</a:t>
            </a:r>
            <a:r>
              <a:rPr lang="sl-SI" sz="1800" b="1" dirty="0" err="1">
                <a:solidFill>
                  <a:srgbClr val="C00000"/>
                </a:solidFill>
                <a:effectLst/>
                <a:ea typeface="Calibri" panose="020F0502020204030204" pitchFamily="34" charset="0"/>
              </a:rPr>
              <a:t>ptimizacija</a:t>
            </a:r>
            <a:r>
              <a:rPr lang="sl-SI" sz="1800" b="1" dirty="0">
                <a:solidFill>
                  <a:srgbClr val="C00000"/>
                </a:solidFill>
                <a:effectLst/>
                <a:ea typeface="Calibri" panose="020F0502020204030204" pitchFamily="34" charset="0"/>
              </a:rPr>
              <a:t> pristopa </a:t>
            </a:r>
            <a:r>
              <a:rPr lang="en-US" sz="1800" b="1" dirty="0">
                <a:solidFill>
                  <a:srgbClr val="C00000"/>
                </a:solidFill>
                <a:effectLst/>
                <a:ea typeface="Calibri" panose="020F0502020204030204" pitchFamily="34" charset="0"/>
              </a:rPr>
              <a:t>za </a:t>
            </a:r>
            <a:r>
              <a:rPr lang="en-US" sz="1800" b="1" dirty="0" err="1">
                <a:solidFill>
                  <a:srgbClr val="C00000"/>
                </a:solidFill>
                <a:effectLst/>
                <a:ea typeface="Calibri" panose="020F0502020204030204" pitchFamily="34" charset="0"/>
              </a:rPr>
              <a:t>paralelni</a:t>
            </a:r>
            <a:r>
              <a:rPr lang="en-US" sz="1800" b="1" dirty="0">
                <a:solidFill>
                  <a:srgbClr val="C00000"/>
                </a:solidFill>
                <a:effectLst/>
                <a:ea typeface="Calibri" panose="020F0502020204030204" pitchFamily="34" charset="0"/>
              </a:rPr>
              <a:t> test</a:t>
            </a:r>
            <a:endParaRPr lang="sl-SI" dirty="0">
              <a:solidFill>
                <a:srgbClr val="C0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411A4A6-D1EA-E139-5BBF-76145859F2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1342" y="4443315"/>
            <a:ext cx="5674308" cy="2042649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40EF00D3-80CB-A6C3-EC26-351194377339}"/>
              </a:ext>
            </a:extLst>
          </p:cNvPr>
          <p:cNvSpPr txBox="1"/>
          <p:nvPr/>
        </p:nvSpPr>
        <p:spPr>
          <a:xfrm>
            <a:off x="299166" y="2165256"/>
            <a:ext cx="5736775" cy="3559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  <a:buSzPct val="100000"/>
            </a:pPr>
            <a:r>
              <a:rPr lang="en-US" sz="1600" b="1" dirty="0" err="1">
                <a:solidFill>
                  <a:schemeClr val="accent2"/>
                </a:solidFill>
                <a:cs typeface="Calibri" pitchFamily="34" charset="-120"/>
              </a:rPr>
              <a:t>Trije</a:t>
            </a:r>
            <a:r>
              <a:rPr lang="en-US" sz="1600" b="1" dirty="0">
                <a:solidFill>
                  <a:schemeClr val="accent2"/>
                </a:solidFill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chemeClr val="accent2"/>
                </a:solidFill>
                <a:cs typeface="Calibri" pitchFamily="34" charset="-120"/>
              </a:rPr>
              <a:t>elementi</a:t>
            </a:r>
            <a:r>
              <a:rPr lang="en-US" sz="1600" b="1" dirty="0">
                <a:solidFill>
                  <a:schemeClr val="accent2"/>
                </a:solidFill>
                <a:cs typeface="Calibri" pitchFamily="34" charset="-120"/>
              </a:rPr>
              <a:t> z </a:t>
            </a:r>
            <a:r>
              <a:rPr lang="en-US" sz="1600" b="1" dirty="0" err="1">
                <a:solidFill>
                  <a:schemeClr val="accent2"/>
                </a:solidFill>
                <a:cs typeface="Calibri" pitchFamily="34" charset="-120"/>
              </a:rPr>
              <a:t>predpostavljenim</a:t>
            </a:r>
            <a:r>
              <a:rPr lang="en-US" sz="1600" b="1" dirty="0">
                <a:solidFill>
                  <a:schemeClr val="accent2"/>
                </a:solidFill>
                <a:cs typeface="Calibri" pitchFamily="34" charset="-120"/>
              </a:rPr>
              <a:t> </a:t>
            </a:r>
            <a:r>
              <a:rPr lang="en-US" sz="1600" b="1" dirty="0" err="1">
                <a:solidFill>
                  <a:schemeClr val="accent2"/>
                </a:solidFill>
                <a:cs typeface="Calibri" pitchFamily="34" charset="-120"/>
              </a:rPr>
              <a:t>učinkom</a:t>
            </a:r>
            <a:r>
              <a:rPr lang="en-US" sz="1600" b="1" dirty="0">
                <a:solidFill>
                  <a:schemeClr val="accent2"/>
                </a:solidFill>
                <a:cs typeface="Calibri" pitchFamily="34" charset="-120"/>
              </a:rPr>
              <a:t> </a:t>
            </a:r>
            <a:endParaRPr lang="sl-SI" sz="1600" b="1" dirty="0">
              <a:solidFill>
                <a:schemeClr val="accent2"/>
              </a:solidFill>
              <a:cs typeface="Calibri" pitchFamily="34" charset="-120"/>
            </a:endParaRPr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/>
            </a:pPr>
            <a:r>
              <a:rPr lang="sl-SI" sz="1600" b="1" dirty="0">
                <a:solidFill>
                  <a:schemeClr val="accent1">
                    <a:lumMod val="75000"/>
                  </a:schemeClr>
                </a:solidFill>
                <a:cs typeface="Calibri" pitchFamily="34" charset="-120"/>
              </a:rPr>
              <a:t>Brezpogojne spodbude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cs typeface="Calibri" pitchFamily="34" charset="-120"/>
              </a:rPr>
              <a:t>: 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  <a:cs typeface="Calibri" pitchFamily="34" charset="-120"/>
              </a:rPr>
              <a:t>5 € </a:t>
            </a:r>
            <a:r>
              <a:rPr lang="en-US" sz="1600" dirty="0" err="1">
                <a:solidFill>
                  <a:schemeClr val="accent1">
                    <a:lumMod val="75000"/>
                  </a:schemeClr>
                </a:solidFill>
                <a:cs typeface="Calibri" pitchFamily="34" charset="-120"/>
              </a:rPr>
              <a:t>ob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  <a:cs typeface="Calibri" pitchFamily="34" charset="-120"/>
              </a:rPr>
              <a:t> </a:t>
            </a:r>
            <a:r>
              <a:rPr lang="en-US" sz="1600" dirty="0" err="1">
                <a:solidFill>
                  <a:schemeClr val="accent1">
                    <a:lumMod val="75000"/>
                  </a:schemeClr>
                </a:solidFill>
                <a:cs typeface="Calibri" pitchFamily="34" charset="-120"/>
              </a:rPr>
              <a:t>vabilu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  <a:cs typeface="Calibri" pitchFamily="34" charset="-120"/>
              </a:rPr>
              <a:t> (</a:t>
            </a:r>
            <a:r>
              <a:rPr lang="en-US" sz="1600" dirty="0" err="1">
                <a:solidFill>
                  <a:schemeClr val="accent1">
                    <a:lumMod val="75000"/>
                  </a:schemeClr>
                </a:solidFill>
                <a:cs typeface="Calibri" pitchFamily="34" charset="-120"/>
              </a:rPr>
              <a:t>uporabljeno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  <a:cs typeface="Calibri" pitchFamily="34" charset="-120"/>
              </a:rPr>
              <a:t> </a:t>
            </a:r>
            <a:r>
              <a:rPr lang="en-US" sz="1600" dirty="0" err="1">
                <a:solidFill>
                  <a:schemeClr val="accent1">
                    <a:lumMod val="75000"/>
                  </a:schemeClr>
                </a:solidFill>
                <a:cs typeface="Calibri" pitchFamily="34" charset="-120"/>
              </a:rPr>
              <a:t>prvič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  <a:cs typeface="Calibri" pitchFamily="34" charset="-120"/>
              </a:rPr>
              <a:t>) in 10 € </a:t>
            </a:r>
            <a:r>
              <a:rPr lang="en-US" sz="1600" dirty="0" err="1">
                <a:solidFill>
                  <a:schemeClr val="accent1">
                    <a:lumMod val="75000"/>
                  </a:schemeClr>
                </a:solidFill>
                <a:cs typeface="Calibri" pitchFamily="34" charset="-120"/>
              </a:rPr>
              <a:t>ob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  <a:cs typeface="Calibri" pitchFamily="34" charset="-120"/>
              </a:rPr>
              <a:t> </a:t>
            </a:r>
            <a:r>
              <a:rPr lang="en-US" sz="1600" dirty="0" err="1">
                <a:solidFill>
                  <a:schemeClr val="accent1">
                    <a:lumMod val="75000"/>
                  </a:schemeClr>
                </a:solidFill>
                <a:cs typeface="Calibri" pitchFamily="34" charset="-120"/>
              </a:rPr>
              <a:t>izpolnitvi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  <a:cs typeface="Calibri" pitchFamily="34" charset="-120"/>
              </a:rPr>
              <a:t>. </a:t>
            </a:r>
            <a:r>
              <a:rPr lang="en-US" sz="1600" b="1" dirty="0" err="1">
                <a:solidFill>
                  <a:schemeClr val="accent1">
                    <a:lumMod val="75000"/>
                  </a:schemeClr>
                </a:solidFill>
                <a:cs typeface="Calibri" pitchFamily="34" charset="-120"/>
              </a:rPr>
              <a:t>Recipročnost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cs typeface="Calibri" pitchFamily="34" charset="-120"/>
              </a:rPr>
              <a:t>: </a:t>
            </a:r>
            <a:r>
              <a:rPr lang="en-US" sz="1600" dirty="0" err="1">
                <a:solidFill>
                  <a:schemeClr val="accent1">
                    <a:lumMod val="75000"/>
                  </a:schemeClr>
                </a:solidFill>
                <a:cs typeface="Calibri" pitchFamily="34" charset="-120"/>
              </a:rPr>
              <a:t>vnaprejšnje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  <a:cs typeface="Calibri" pitchFamily="34" charset="-120"/>
              </a:rPr>
              <a:t> </a:t>
            </a:r>
            <a:r>
              <a:rPr lang="en-US" sz="1600" dirty="0" err="1">
                <a:solidFill>
                  <a:schemeClr val="accent1">
                    <a:lumMod val="75000"/>
                  </a:schemeClr>
                </a:solidFill>
                <a:cs typeface="Calibri" pitchFamily="34" charset="-120"/>
              </a:rPr>
              <a:t>darilo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  <a:cs typeface="Calibri" pitchFamily="34" charset="-120"/>
              </a:rPr>
              <a:t> </a:t>
            </a:r>
            <a:r>
              <a:rPr lang="en-US" sz="1600" dirty="0" err="1">
                <a:solidFill>
                  <a:schemeClr val="accent1">
                    <a:lumMod val="75000"/>
                  </a:schemeClr>
                </a:solidFill>
                <a:cs typeface="Calibri" pitchFamily="34" charset="-120"/>
              </a:rPr>
              <a:t>deluje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  <a:cs typeface="Calibri" pitchFamily="34" charset="-120"/>
              </a:rPr>
              <a:t> </a:t>
            </a:r>
            <a:r>
              <a:rPr lang="en-US" sz="1600" dirty="0" err="1">
                <a:solidFill>
                  <a:schemeClr val="accent1">
                    <a:lumMod val="75000"/>
                  </a:schemeClr>
                </a:solidFill>
                <a:cs typeface="Calibri" pitchFamily="34" charset="-120"/>
              </a:rPr>
              <a:t>robustneje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  <a:cs typeface="Calibri" pitchFamily="34" charset="-120"/>
              </a:rPr>
              <a:t> </a:t>
            </a:r>
            <a:r>
              <a:rPr lang="en-US" sz="1600" dirty="0" err="1">
                <a:solidFill>
                  <a:schemeClr val="accent1">
                    <a:lumMod val="75000"/>
                  </a:schemeClr>
                </a:solidFill>
                <a:cs typeface="Calibri" pitchFamily="34" charset="-120"/>
              </a:rPr>
              <a:t>kot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  <a:cs typeface="Calibri" pitchFamily="34" charset="-120"/>
              </a:rPr>
              <a:t> </a:t>
            </a:r>
            <a:r>
              <a:rPr lang="en-US" sz="1600" dirty="0" err="1">
                <a:solidFill>
                  <a:schemeClr val="accent1">
                    <a:lumMod val="75000"/>
                  </a:schemeClr>
                </a:solidFill>
                <a:cs typeface="Calibri" pitchFamily="34" charset="-120"/>
              </a:rPr>
              <a:t>pogojno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  <a:cs typeface="Calibri" pitchFamily="34" charset="-120"/>
              </a:rPr>
              <a:t> (</a:t>
            </a:r>
            <a:r>
              <a:rPr lang="en-US" sz="1600" i="1" dirty="0">
                <a:solidFill>
                  <a:schemeClr val="accent1">
                    <a:lumMod val="75000"/>
                  </a:schemeClr>
                </a:solidFill>
                <a:cs typeface="Calibri" pitchFamily="34" charset="-120"/>
              </a:rPr>
              <a:t>conditional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  <a:cs typeface="Calibri" pitchFamily="34" charset="-120"/>
              </a:rPr>
              <a:t>). </a:t>
            </a:r>
            <a:r>
              <a:rPr lang="en-US" sz="1600" i="1" dirty="0">
                <a:solidFill>
                  <a:schemeClr val="accent1">
                    <a:lumMod val="75000"/>
                  </a:schemeClr>
                </a:solidFill>
                <a:cs typeface="Calibri" pitchFamily="34" charset="-120"/>
              </a:rPr>
              <a:t>Unconditional incentive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  <a:cs typeface="Calibri" pitchFamily="34" charset="-120"/>
              </a:rPr>
              <a:t> </a:t>
            </a:r>
            <a:r>
              <a:rPr lang="en-US" sz="1600" dirty="0" err="1">
                <a:solidFill>
                  <a:schemeClr val="accent1">
                    <a:lumMod val="75000"/>
                  </a:schemeClr>
                </a:solidFill>
                <a:cs typeface="Calibri" pitchFamily="34" charset="-120"/>
              </a:rPr>
              <a:t>vzpostavi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  <a:cs typeface="Calibri" pitchFamily="34" charset="-120"/>
              </a:rPr>
              <a:t> ‘</a:t>
            </a:r>
            <a:r>
              <a:rPr lang="en-US" sz="1600" dirty="0" err="1">
                <a:solidFill>
                  <a:schemeClr val="accent1">
                    <a:lumMod val="75000"/>
                  </a:schemeClr>
                </a:solidFill>
                <a:cs typeface="Calibri" pitchFamily="34" charset="-120"/>
              </a:rPr>
              <a:t>normo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  <a:cs typeface="Calibri" pitchFamily="34" charset="-120"/>
              </a:rPr>
              <a:t> </a:t>
            </a:r>
            <a:r>
              <a:rPr lang="en-US" sz="1600" dirty="0" err="1">
                <a:solidFill>
                  <a:schemeClr val="accent1">
                    <a:lumMod val="75000"/>
                  </a:schemeClr>
                </a:solidFill>
                <a:cs typeface="Calibri" pitchFamily="34" charset="-120"/>
              </a:rPr>
              <a:t>vzajemnosti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  <a:cs typeface="Calibri" pitchFamily="34" charset="-120"/>
              </a:rPr>
              <a:t>’ ne pa ‘</a:t>
            </a:r>
            <a:r>
              <a:rPr lang="en-US" sz="1600" dirty="0" err="1">
                <a:solidFill>
                  <a:schemeClr val="accent1">
                    <a:lumMod val="75000"/>
                  </a:schemeClr>
                </a:solidFill>
                <a:cs typeface="Calibri" pitchFamily="34" charset="-120"/>
              </a:rPr>
              <a:t>transakcije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  <a:cs typeface="Calibri" pitchFamily="34" charset="-120"/>
              </a:rPr>
              <a:t>’.</a:t>
            </a:r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/>
            </a:pPr>
            <a:r>
              <a:rPr lang="en-US" sz="1600" b="1" dirty="0">
                <a:solidFill>
                  <a:srgbClr val="1F3864"/>
                </a:solidFill>
                <a:ea typeface="Calibri" pitchFamily="34" charset="-122"/>
                <a:cs typeface="Calibri" pitchFamily="34" charset="-120"/>
              </a:rPr>
              <a:t>Push-to-web in </a:t>
            </a:r>
            <a:r>
              <a:rPr lang="en-US" sz="1600" b="1" dirty="0" err="1">
                <a:solidFill>
                  <a:srgbClr val="1F3864"/>
                </a:solidFill>
                <a:ea typeface="Calibri" pitchFamily="34" charset="-122"/>
                <a:cs typeface="Calibri" pitchFamily="34" charset="-120"/>
              </a:rPr>
              <a:t>papir</a:t>
            </a:r>
            <a:r>
              <a:rPr lang="en-US" sz="1600" b="1" dirty="0">
                <a:solidFill>
                  <a:srgbClr val="1F3864"/>
                </a:solidFill>
                <a:ea typeface="Calibri" pitchFamily="34" charset="-122"/>
                <a:cs typeface="Calibri" pitchFamily="34" charset="-120"/>
              </a:rPr>
              <a:t>: </a:t>
            </a:r>
            <a:r>
              <a:rPr lang="en-US" sz="1600" dirty="0" err="1">
                <a:solidFill>
                  <a:srgbClr val="1F3864"/>
                </a:solidFill>
                <a:ea typeface="Calibri" pitchFamily="34" charset="-122"/>
                <a:cs typeface="Calibri" pitchFamily="34" charset="-120"/>
              </a:rPr>
              <a:t>splet</a:t>
            </a:r>
            <a:r>
              <a:rPr lang="en-US" sz="1600" dirty="0">
                <a:solidFill>
                  <a:srgbClr val="1F3864"/>
                </a:solidFill>
                <a:ea typeface="Calibri" pitchFamily="34" charset="-122"/>
                <a:cs typeface="Calibri" pitchFamily="34" charset="-120"/>
              </a:rPr>
              <a:t> + </a:t>
            </a:r>
            <a:r>
              <a:rPr lang="en-US" sz="1600" dirty="0" err="1">
                <a:solidFill>
                  <a:srgbClr val="1F3864"/>
                </a:solidFill>
                <a:ea typeface="Calibri" pitchFamily="34" charset="-122"/>
                <a:cs typeface="Calibri" pitchFamily="34" charset="-120"/>
              </a:rPr>
              <a:t>papir</a:t>
            </a:r>
            <a:r>
              <a:rPr lang="en-US" sz="1600" dirty="0">
                <a:solidFill>
                  <a:srgbClr val="1F3864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1F3864"/>
                </a:solidFill>
                <a:ea typeface="Calibri" pitchFamily="34" charset="-122"/>
                <a:cs typeface="Calibri" pitchFamily="34" charset="-120"/>
              </a:rPr>
              <a:t>kot</a:t>
            </a:r>
            <a:r>
              <a:rPr lang="en-US" sz="1600" dirty="0">
                <a:solidFill>
                  <a:srgbClr val="1F3864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1F3864"/>
                </a:solidFill>
                <a:ea typeface="Calibri" pitchFamily="34" charset="-122"/>
                <a:cs typeface="Calibri" pitchFamily="34" charset="-120"/>
              </a:rPr>
              <a:t>varovalo</a:t>
            </a:r>
            <a:r>
              <a:rPr lang="en-US" sz="1600" dirty="0">
                <a:solidFill>
                  <a:srgbClr val="1F3864"/>
                </a:solidFill>
                <a:ea typeface="Calibri" pitchFamily="34" charset="-122"/>
                <a:cs typeface="Calibri" pitchFamily="34" charset="-120"/>
              </a:rPr>
              <a:t>. Za 65+ </a:t>
            </a:r>
            <a:r>
              <a:rPr lang="en-US" sz="1600" dirty="0" err="1">
                <a:solidFill>
                  <a:srgbClr val="1F3864"/>
                </a:solidFill>
                <a:ea typeface="Calibri" pitchFamily="34" charset="-122"/>
                <a:cs typeface="Calibri" pitchFamily="34" charset="-120"/>
              </a:rPr>
              <a:t>papir</a:t>
            </a:r>
            <a:r>
              <a:rPr lang="en-US" sz="1600" dirty="0">
                <a:solidFill>
                  <a:srgbClr val="1F3864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1F3864"/>
                </a:solidFill>
                <a:ea typeface="Calibri" pitchFamily="34" charset="-122"/>
                <a:cs typeface="Calibri" pitchFamily="34" charset="-120"/>
              </a:rPr>
              <a:t>že</a:t>
            </a:r>
            <a:r>
              <a:rPr lang="en-US" sz="1600" dirty="0">
                <a:solidFill>
                  <a:srgbClr val="1F3864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1F3864"/>
                </a:solidFill>
                <a:ea typeface="Calibri" pitchFamily="34" charset="-122"/>
                <a:cs typeface="Calibri" pitchFamily="34" charset="-120"/>
              </a:rPr>
              <a:t>ob</a:t>
            </a:r>
            <a:r>
              <a:rPr lang="en-US" sz="1600" dirty="0">
                <a:solidFill>
                  <a:srgbClr val="1F3864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1F3864"/>
                </a:solidFill>
                <a:ea typeface="Calibri" pitchFamily="34" charset="-122"/>
                <a:cs typeface="Calibri" pitchFamily="34" charset="-120"/>
              </a:rPr>
              <a:t>vabilu</a:t>
            </a:r>
            <a:r>
              <a:rPr lang="en-US" sz="1600" dirty="0">
                <a:solidFill>
                  <a:srgbClr val="1F3864"/>
                </a:solidFill>
                <a:ea typeface="Calibri" pitchFamily="34" charset="-122"/>
                <a:cs typeface="Calibri" pitchFamily="34" charset="-120"/>
              </a:rPr>
              <a:t> (</a:t>
            </a:r>
            <a:r>
              <a:rPr lang="en-GB" sz="1600" i="1" noProof="0" dirty="0">
                <a:solidFill>
                  <a:srgbClr val="1F3864"/>
                </a:solidFill>
                <a:ea typeface="Calibri" pitchFamily="34" charset="-122"/>
                <a:cs typeface="Calibri" pitchFamily="34" charset="-120"/>
              </a:rPr>
              <a:t>concurrent</a:t>
            </a:r>
            <a:r>
              <a:rPr lang="en-US" sz="1600" dirty="0">
                <a:solidFill>
                  <a:srgbClr val="1F3864"/>
                </a:solidFill>
                <a:ea typeface="Calibri" pitchFamily="34" charset="-122"/>
                <a:cs typeface="Calibri" pitchFamily="34" charset="-120"/>
              </a:rPr>
              <a:t>), </a:t>
            </a:r>
            <a:r>
              <a:rPr lang="en-US" sz="1600" dirty="0" err="1">
                <a:solidFill>
                  <a:srgbClr val="1F3864"/>
                </a:solidFill>
                <a:ea typeface="Calibri" pitchFamily="34" charset="-122"/>
                <a:cs typeface="Calibri" pitchFamily="34" charset="-120"/>
              </a:rPr>
              <a:t>vsi</a:t>
            </a:r>
            <a:r>
              <a:rPr lang="en-US" sz="1600" dirty="0">
                <a:solidFill>
                  <a:srgbClr val="1F3864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1F3864"/>
                </a:solidFill>
                <a:ea typeface="Calibri" pitchFamily="34" charset="-122"/>
                <a:cs typeface="Calibri" pitchFamily="34" charset="-120"/>
              </a:rPr>
              <a:t>ostali</a:t>
            </a:r>
            <a:r>
              <a:rPr lang="en-US" sz="1600" dirty="0">
                <a:solidFill>
                  <a:srgbClr val="1F3864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1F3864"/>
                </a:solidFill>
                <a:ea typeface="Calibri" pitchFamily="34" charset="-122"/>
                <a:cs typeface="Calibri" pitchFamily="34" charset="-120"/>
              </a:rPr>
              <a:t>pri</a:t>
            </a:r>
            <a:r>
              <a:rPr lang="en-US" sz="1600" dirty="0">
                <a:solidFill>
                  <a:srgbClr val="1F3864"/>
                </a:solidFill>
                <a:ea typeface="Calibri" pitchFamily="34" charset="-122"/>
                <a:cs typeface="Calibri" pitchFamily="34" charset="-120"/>
              </a:rPr>
              <a:t> 2. </a:t>
            </a:r>
            <a:r>
              <a:rPr lang="en-US" sz="1600" dirty="0" err="1">
                <a:solidFill>
                  <a:srgbClr val="1F3864"/>
                </a:solidFill>
                <a:ea typeface="Calibri" pitchFamily="34" charset="-122"/>
                <a:cs typeface="Calibri" pitchFamily="34" charset="-120"/>
              </a:rPr>
              <a:t>opomniku</a:t>
            </a:r>
            <a:r>
              <a:rPr lang="en-US" sz="1600" dirty="0">
                <a:solidFill>
                  <a:srgbClr val="1F3864"/>
                </a:solidFill>
                <a:ea typeface="Calibri" pitchFamily="34" charset="-122"/>
                <a:cs typeface="Calibri" pitchFamily="34" charset="-120"/>
              </a:rPr>
              <a:t> (</a:t>
            </a:r>
            <a:r>
              <a:rPr lang="en-US" sz="1600" i="1" dirty="0">
                <a:solidFill>
                  <a:srgbClr val="1F3864"/>
                </a:solidFill>
                <a:ea typeface="Calibri" pitchFamily="34" charset="-122"/>
                <a:cs typeface="Calibri" pitchFamily="34" charset="-120"/>
              </a:rPr>
              <a:t>sequential</a:t>
            </a:r>
            <a:r>
              <a:rPr lang="en-US" sz="1600" dirty="0">
                <a:solidFill>
                  <a:srgbClr val="1F3864"/>
                </a:solidFill>
                <a:ea typeface="Calibri" pitchFamily="34" charset="-122"/>
                <a:cs typeface="Calibri" pitchFamily="34" charset="-120"/>
              </a:rPr>
              <a:t>). Papir </a:t>
            </a:r>
            <a:r>
              <a:rPr lang="en-US" sz="1600" dirty="0" err="1">
                <a:solidFill>
                  <a:srgbClr val="1F3864"/>
                </a:solidFill>
                <a:ea typeface="Calibri" pitchFamily="34" charset="-122"/>
                <a:cs typeface="Calibri" pitchFamily="34" charset="-120"/>
              </a:rPr>
              <a:t>kot</a:t>
            </a:r>
            <a:r>
              <a:rPr lang="en-US" sz="1600" dirty="0">
                <a:solidFill>
                  <a:srgbClr val="1F3864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1F3864"/>
                </a:solidFill>
                <a:ea typeface="Calibri" pitchFamily="34" charset="-122"/>
                <a:cs typeface="Calibri" pitchFamily="34" charset="-120"/>
              </a:rPr>
              <a:t>korektiv</a:t>
            </a:r>
            <a:r>
              <a:rPr lang="en-US" sz="1600" dirty="0">
                <a:solidFill>
                  <a:srgbClr val="1F3864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rgbClr val="1F3864"/>
                </a:solidFill>
                <a:ea typeface="Calibri" pitchFamily="34" charset="-122"/>
                <a:cs typeface="Calibri" pitchFamily="34" charset="-120"/>
              </a:rPr>
              <a:t>tudi</a:t>
            </a:r>
            <a:r>
              <a:rPr lang="en-US" sz="1600" dirty="0">
                <a:solidFill>
                  <a:srgbClr val="1F3864"/>
                </a:solidFill>
                <a:ea typeface="Calibri" pitchFamily="34" charset="-122"/>
                <a:cs typeface="Calibri" pitchFamily="34" charset="-120"/>
              </a:rPr>
              <a:t> za ‘</a:t>
            </a:r>
            <a:r>
              <a:rPr lang="en-US" sz="1600" i="1" dirty="0" err="1">
                <a:solidFill>
                  <a:srgbClr val="1F3864"/>
                </a:solidFill>
                <a:ea typeface="Calibri" pitchFamily="34" charset="-122"/>
                <a:cs typeface="Calibri" pitchFamily="34" charset="-120"/>
              </a:rPr>
              <a:t>offlinerje</a:t>
            </a:r>
            <a:r>
              <a:rPr lang="en-US" sz="1600" i="1" dirty="0">
                <a:solidFill>
                  <a:srgbClr val="1F3864"/>
                </a:solidFill>
                <a:ea typeface="Calibri" pitchFamily="34" charset="-122"/>
                <a:cs typeface="Calibri" pitchFamily="34" charset="-120"/>
              </a:rPr>
              <a:t>’.</a:t>
            </a:r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/>
            </a:pPr>
            <a:r>
              <a:rPr lang="en-US" sz="1600" b="1" i="1" dirty="0">
                <a:solidFill>
                  <a:srgbClr val="1F3864"/>
                </a:solidFill>
                <a:ea typeface="Calibri" pitchFamily="34" charset="-122"/>
                <a:cs typeface="Calibri" pitchFamily="34" charset="-120"/>
              </a:rPr>
              <a:t>Knock-to-nudge</a:t>
            </a:r>
            <a:r>
              <a:rPr lang="en-US" sz="1600" b="1" dirty="0">
                <a:solidFill>
                  <a:srgbClr val="1F3864"/>
                </a:solidFill>
                <a:ea typeface="Calibri" pitchFamily="34" charset="-122"/>
                <a:cs typeface="Calibri" pitchFamily="34" charset="-120"/>
              </a:rPr>
              <a:t>:</a:t>
            </a:r>
            <a:r>
              <a:rPr lang="en-US" sz="1600" b="1" i="1" dirty="0">
                <a:solidFill>
                  <a:srgbClr val="1F3864"/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chemeClr val="tx2">
                    <a:lumMod val="90000"/>
                    <a:lumOff val="10000"/>
                  </a:schemeClr>
                </a:solidFill>
                <a:ea typeface="Calibri" pitchFamily="34" charset="-122"/>
                <a:cs typeface="Calibri" pitchFamily="34" charset="-120"/>
              </a:rPr>
              <a:t>terenski</a:t>
            </a:r>
            <a:r>
              <a:rPr lang="en-US" sz="1600" dirty="0">
                <a:solidFill>
                  <a:schemeClr val="tx2">
                    <a:lumMod val="90000"/>
                    <a:lumOff val="10000"/>
                  </a:schemeClr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chemeClr val="tx2">
                    <a:lumMod val="90000"/>
                    <a:lumOff val="10000"/>
                  </a:schemeClr>
                </a:solidFill>
                <a:ea typeface="Calibri" pitchFamily="34" charset="-122"/>
                <a:cs typeface="Calibri" pitchFamily="34" charset="-120"/>
              </a:rPr>
              <a:t>delavci</a:t>
            </a:r>
            <a:r>
              <a:rPr lang="en-US" sz="1600" dirty="0">
                <a:solidFill>
                  <a:schemeClr val="tx2">
                    <a:lumMod val="90000"/>
                    <a:lumOff val="10000"/>
                  </a:schemeClr>
                </a:solidFill>
                <a:ea typeface="Calibri" pitchFamily="34" charset="-122"/>
                <a:cs typeface="Calibri" pitchFamily="34" charset="-120"/>
              </a:rPr>
              <a:t> (</a:t>
            </a:r>
            <a:r>
              <a:rPr lang="en-US" sz="1600" dirty="0" err="1">
                <a:solidFill>
                  <a:schemeClr val="tx2">
                    <a:lumMod val="90000"/>
                    <a:lumOff val="10000"/>
                  </a:schemeClr>
                </a:solidFill>
                <a:ea typeface="Calibri" pitchFamily="34" charset="-122"/>
                <a:cs typeface="Calibri" pitchFamily="34" charset="-120"/>
              </a:rPr>
              <a:t>prej</a:t>
            </a:r>
            <a:r>
              <a:rPr lang="en-US" sz="1600" dirty="0">
                <a:solidFill>
                  <a:schemeClr val="tx2">
                    <a:lumMod val="90000"/>
                    <a:lumOff val="10000"/>
                  </a:schemeClr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chemeClr val="tx2">
                    <a:lumMod val="90000"/>
                    <a:lumOff val="10000"/>
                  </a:schemeClr>
                </a:solidFill>
                <a:ea typeface="Calibri" pitchFamily="34" charset="-122"/>
                <a:cs typeface="Calibri" pitchFamily="34" charset="-120"/>
              </a:rPr>
              <a:t>anketarji</a:t>
            </a:r>
            <a:r>
              <a:rPr lang="en-US" sz="1600" dirty="0">
                <a:solidFill>
                  <a:schemeClr val="tx2">
                    <a:lumMod val="90000"/>
                    <a:lumOff val="10000"/>
                  </a:schemeClr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chemeClr val="tx2">
                    <a:lumMod val="90000"/>
                    <a:lumOff val="10000"/>
                  </a:schemeClr>
                </a:solidFill>
                <a:ea typeface="Calibri" pitchFamily="34" charset="-122"/>
                <a:cs typeface="Calibri" pitchFamily="34" charset="-120"/>
              </a:rPr>
              <a:t>iz</a:t>
            </a:r>
            <a:r>
              <a:rPr lang="en-US" sz="1600" dirty="0">
                <a:solidFill>
                  <a:schemeClr val="tx2">
                    <a:lumMod val="90000"/>
                    <a:lumOff val="10000"/>
                  </a:schemeClr>
                </a:solidFill>
                <a:ea typeface="Calibri" pitchFamily="34" charset="-122"/>
                <a:cs typeface="Calibri" pitchFamily="34" charset="-120"/>
              </a:rPr>
              <a:t> faze F2F). 618 </a:t>
            </a:r>
            <a:r>
              <a:rPr lang="en-US" sz="1600" dirty="0" err="1">
                <a:solidFill>
                  <a:schemeClr val="tx2">
                    <a:lumMod val="90000"/>
                    <a:lumOff val="10000"/>
                  </a:schemeClr>
                </a:solidFill>
                <a:ea typeface="Calibri" pitchFamily="34" charset="-122"/>
                <a:cs typeface="Calibri" pitchFamily="34" charset="-120"/>
              </a:rPr>
              <a:t>obiskanih</a:t>
            </a:r>
            <a:r>
              <a:rPr lang="en-US" sz="1600" dirty="0">
                <a:solidFill>
                  <a:schemeClr val="tx2">
                    <a:lumMod val="90000"/>
                    <a:lumOff val="10000"/>
                  </a:schemeClr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chemeClr val="tx2">
                    <a:lumMod val="90000"/>
                    <a:lumOff val="10000"/>
                  </a:schemeClr>
                </a:solidFill>
                <a:ea typeface="Calibri" pitchFamily="34" charset="-122"/>
                <a:cs typeface="Calibri" pitchFamily="34" charset="-120"/>
              </a:rPr>
              <a:t>neodzivnih</a:t>
            </a:r>
            <a:r>
              <a:rPr lang="en-US" sz="1600" dirty="0">
                <a:solidFill>
                  <a:schemeClr val="tx2">
                    <a:lumMod val="90000"/>
                    <a:lumOff val="10000"/>
                  </a:schemeClr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chemeClr val="tx2">
                    <a:lumMod val="90000"/>
                    <a:lumOff val="10000"/>
                  </a:schemeClr>
                </a:solidFill>
                <a:ea typeface="Calibri" pitchFamily="34" charset="-122"/>
                <a:cs typeface="Calibri" pitchFamily="34" charset="-120"/>
              </a:rPr>
              <a:t>oseb</a:t>
            </a:r>
            <a:r>
              <a:rPr lang="en-US" sz="1600" dirty="0">
                <a:solidFill>
                  <a:schemeClr val="tx2">
                    <a:lumMod val="90000"/>
                    <a:lumOff val="10000"/>
                  </a:schemeClr>
                </a:solidFill>
                <a:ea typeface="Calibri" pitchFamily="34" charset="-122"/>
                <a:cs typeface="Calibri" pitchFamily="34" charset="-120"/>
              </a:rPr>
              <a:t> (SC). </a:t>
            </a:r>
            <a:r>
              <a:rPr lang="en-US" sz="1600" dirty="0" err="1">
                <a:solidFill>
                  <a:schemeClr val="tx2">
                    <a:lumMod val="90000"/>
                    <a:lumOff val="10000"/>
                  </a:schemeClr>
                </a:solidFill>
                <a:ea typeface="Calibri" pitchFamily="34" charset="-122"/>
                <a:cs typeface="Calibri" pitchFamily="34" charset="-120"/>
              </a:rPr>
              <a:t>Rezultat</a:t>
            </a:r>
            <a:r>
              <a:rPr lang="en-US" sz="1600" dirty="0">
                <a:solidFill>
                  <a:schemeClr val="tx2">
                    <a:lumMod val="90000"/>
                    <a:lumOff val="10000"/>
                  </a:schemeClr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i="1" dirty="0">
                <a:solidFill>
                  <a:schemeClr val="tx2">
                    <a:lumMod val="90000"/>
                    <a:lumOff val="10000"/>
                  </a:schemeClr>
                </a:solidFill>
                <a:ea typeface="Calibri" pitchFamily="34" charset="-122"/>
                <a:cs typeface="Calibri" pitchFamily="34" charset="-120"/>
              </a:rPr>
              <a:t>K2N</a:t>
            </a:r>
            <a:r>
              <a:rPr lang="en-US" sz="1600" dirty="0">
                <a:solidFill>
                  <a:schemeClr val="tx2">
                    <a:lumMod val="90000"/>
                    <a:lumOff val="10000"/>
                  </a:schemeClr>
                </a:solidFill>
                <a:ea typeface="Calibri" pitchFamily="34" charset="-122"/>
                <a:cs typeface="Calibri" pitchFamily="34" charset="-120"/>
              </a:rPr>
              <a:t> faze: +104 </a:t>
            </a:r>
            <a:r>
              <a:rPr lang="en-US" sz="1600" dirty="0" err="1">
                <a:solidFill>
                  <a:schemeClr val="tx2">
                    <a:lumMod val="90000"/>
                    <a:lumOff val="10000"/>
                  </a:schemeClr>
                </a:solidFill>
                <a:ea typeface="Calibri" pitchFamily="34" charset="-122"/>
                <a:cs typeface="Calibri" pitchFamily="34" charset="-120"/>
              </a:rPr>
              <a:t>izpolnjene</a:t>
            </a:r>
            <a:r>
              <a:rPr lang="en-US" sz="1600" dirty="0">
                <a:solidFill>
                  <a:schemeClr val="tx2">
                    <a:lumMod val="90000"/>
                    <a:lumOff val="10000"/>
                  </a:schemeClr>
                </a:solidFill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>
                <a:solidFill>
                  <a:schemeClr val="tx2">
                    <a:lumMod val="90000"/>
                    <a:lumOff val="10000"/>
                  </a:schemeClr>
                </a:solidFill>
                <a:ea typeface="Calibri" pitchFamily="34" charset="-122"/>
                <a:cs typeface="Calibri" pitchFamily="34" charset="-120"/>
              </a:rPr>
              <a:t>ankete</a:t>
            </a:r>
            <a:r>
              <a:rPr lang="en-US" sz="1600" dirty="0">
                <a:solidFill>
                  <a:schemeClr val="tx2">
                    <a:lumMod val="90000"/>
                    <a:lumOff val="10000"/>
                  </a:schemeClr>
                </a:solidFill>
                <a:ea typeface="Calibri" pitchFamily="34" charset="-122"/>
                <a:cs typeface="Calibri" pitchFamily="34" charset="-120"/>
              </a:rPr>
              <a:t>.</a:t>
            </a:r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/>
            </a:pPr>
            <a:endParaRPr lang="en-US" sz="16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AE395DF-9315-A224-6A29-D4E63FA98E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3173" y="1595718"/>
            <a:ext cx="5625476" cy="2858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3085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ECA70-D50E-C4EB-AF3A-824EFD7EA3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A67BE19-6861-FD81-6E12-A705CECE0B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2607" y="144783"/>
            <a:ext cx="2026785" cy="9122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E6BE5CC-24D5-315E-85F3-86C12E4A9D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81" y="0"/>
            <a:ext cx="1989778" cy="91228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9AEB546-F758-48D7-849C-4B5931F13A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50584" y="144783"/>
            <a:ext cx="1516068" cy="90132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10F4304-5576-44F5-DC83-59F09F078172}"/>
              </a:ext>
            </a:extLst>
          </p:cNvPr>
          <p:cNvSpPr txBox="1"/>
          <p:nvPr/>
        </p:nvSpPr>
        <p:spPr>
          <a:xfrm>
            <a:off x="135182" y="1507367"/>
            <a:ext cx="50773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C00000"/>
                </a:solidFill>
                <a:effectLst/>
                <a:latin typeface="+mn-lt"/>
                <a:ea typeface="Calibri" panose="020F0502020204030204" pitchFamily="34" charset="0"/>
              </a:rPr>
              <a:t>ESS 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+mn-lt"/>
                <a:ea typeface="Calibri" panose="020F0502020204030204" pitchFamily="34" charset="0"/>
              </a:rPr>
              <a:t>val</a:t>
            </a:r>
            <a:r>
              <a:rPr lang="en-US" sz="1800" b="1" dirty="0">
                <a:solidFill>
                  <a:srgbClr val="C00000"/>
                </a:solidFill>
                <a:effectLst/>
                <a:latin typeface="+mn-lt"/>
                <a:ea typeface="Calibri" panose="020F0502020204030204" pitchFamily="34" charset="0"/>
              </a:rPr>
              <a:t> 12, 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+mn-lt"/>
                <a:ea typeface="Calibri" panose="020F0502020204030204" pitchFamily="34" charset="0"/>
              </a:rPr>
              <a:t>vzorčni</a:t>
            </a:r>
            <a:r>
              <a:rPr lang="en-US" sz="1800" b="1" dirty="0">
                <a:solidFill>
                  <a:srgbClr val="C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+mn-lt"/>
                <a:ea typeface="Calibri" panose="020F0502020204030204" pitchFamily="34" charset="0"/>
              </a:rPr>
              <a:t>izplen</a:t>
            </a:r>
            <a:r>
              <a:rPr lang="en-US" sz="1800" b="1" dirty="0">
                <a:solidFill>
                  <a:srgbClr val="C00000"/>
                </a:solidFill>
                <a:effectLst/>
                <a:latin typeface="+mn-lt"/>
                <a:ea typeface="Calibri" panose="020F0502020204030204" pitchFamily="34" charset="0"/>
              </a:rPr>
              <a:t>  </a:t>
            </a:r>
            <a:endParaRPr lang="sl-SI" dirty="0">
              <a:solidFill>
                <a:srgbClr val="C00000"/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644FB04-0ED1-1D6C-715D-E73C8B0363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3850368"/>
              </p:ext>
            </p:extLst>
          </p:nvPr>
        </p:nvGraphicFramePr>
        <p:xfrm>
          <a:off x="200999" y="1876699"/>
          <a:ext cx="4749374" cy="20726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32343">
                  <a:extLst>
                    <a:ext uri="{9D8B030D-6E8A-4147-A177-3AD203B41FA5}">
                      <a16:colId xmlns:a16="http://schemas.microsoft.com/office/drawing/2014/main" val="2056865903"/>
                    </a:ext>
                  </a:extLst>
                </a:gridCol>
                <a:gridCol w="885218">
                  <a:extLst>
                    <a:ext uri="{9D8B030D-6E8A-4147-A177-3AD203B41FA5}">
                      <a16:colId xmlns:a16="http://schemas.microsoft.com/office/drawing/2014/main" val="2553365896"/>
                    </a:ext>
                  </a:extLst>
                </a:gridCol>
                <a:gridCol w="948087">
                  <a:extLst>
                    <a:ext uri="{9D8B030D-6E8A-4147-A177-3AD203B41FA5}">
                      <a16:colId xmlns:a16="http://schemas.microsoft.com/office/drawing/2014/main" val="1494985808"/>
                    </a:ext>
                  </a:extLst>
                </a:gridCol>
                <a:gridCol w="883726">
                  <a:extLst>
                    <a:ext uri="{9D8B030D-6E8A-4147-A177-3AD203B41FA5}">
                      <a16:colId xmlns:a16="http://schemas.microsoft.com/office/drawing/2014/main" val="2808205919"/>
                    </a:ext>
                  </a:extLst>
                </a:gridCol>
              </a:tblGrid>
              <a:tr h="395998">
                <a:tc>
                  <a:txBody>
                    <a:bodyPr/>
                    <a:lstStyle/>
                    <a:p>
                      <a:pPr marL="85725" marR="85725" algn="l">
                        <a:buNone/>
                      </a:pPr>
                      <a:r>
                        <a:rPr lang="sl-SI" sz="1200" dirty="0">
                          <a:effectLst/>
                        </a:rPr>
                        <a:t> </a:t>
                      </a:r>
                      <a:endParaRPr lang="en-SI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 marL="85725" marR="85725" algn="ctr">
                        <a:buNone/>
                      </a:pPr>
                      <a:r>
                        <a:rPr lang="sl-SI" sz="1200">
                          <a:effectLst/>
                        </a:rPr>
                        <a:t>ESS 12 skupaj</a:t>
                      </a:r>
                      <a:endParaRPr lang="en-SI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 marL="85725" marR="85725" algn="ctr">
                        <a:buNone/>
                      </a:pPr>
                      <a:r>
                        <a:rPr lang="sl-SI" sz="1200">
                          <a:effectLst/>
                        </a:rPr>
                        <a:t>Osebno anketiranje</a:t>
                      </a:r>
                      <a:endParaRPr lang="en-SI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 marL="85725" marR="85725" algn="ctr">
                        <a:buNone/>
                      </a:pPr>
                      <a:r>
                        <a:rPr lang="sl-SI" sz="1200" dirty="0">
                          <a:effectLst/>
                        </a:rPr>
                        <a:t>Samo</a:t>
                      </a:r>
                      <a:r>
                        <a:rPr lang="en-US" sz="1200" dirty="0">
                          <a:effectLst/>
                        </a:rPr>
                        <a:t>-</a:t>
                      </a:r>
                      <a:r>
                        <a:rPr lang="sl-SI" sz="1200" dirty="0">
                          <a:effectLst/>
                        </a:rPr>
                        <a:t>izpolnjevanje</a:t>
                      </a:r>
                      <a:endParaRPr lang="en-SI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38100" marB="38100"/>
                </a:tc>
                <a:extLst>
                  <a:ext uri="{0D108BD9-81ED-4DB2-BD59-A6C34878D82A}">
                    <a16:rowId xmlns:a16="http://schemas.microsoft.com/office/drawing/2014/main" val="1197229369"/>
                  </a:ext>
                </a:extLst>
              </a:tr>
              <a:tr h="232137">
                <a:tc>
                  <a:txBody>
                    <a:bodyPr/>
                    <a:lstStyle/>
                    <a:p>
                      <a:pPr marL="85725" marR="85725" algn="l">
                        <a:buNone/>
                      </a:pPr>
                      <a:r>
                        <a:rPr lang="sl-SI" sz="1100" dirty="0">
                          <a:effectLst/>
                        </a:rPr>
                        <a:t>Izhodiščni vzorec</a:t>
                      </a:r>
                      <a:endParaRPr lang="en-SI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 marL="85725" marR="85725" algn="ctr">
                        <a:buNone/>
                      </a:pPr>
                      <a:r>
                        <a:rPr lang="sl-SI" sz="1200">
                          <a:effectLst/>
                        </a:rPr>
                        <a:t>2380</a:t>
                      </a:r>
                      <a:endParaRPr lang="en-SI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 marL="85725" marR="85725" algn="ctr">
                        <a:buNone/>
                      </a:pPr>
                      <a:r>
                        <a:rPr lang="sl-SI" sz="1200" dirty="0">
                          <a:effectLst/>
                        </a:rPr>
                        <a:t>1020</a:t>
                      </a:r>
                      <a:endParaRPr lang="en-SI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 marL="85725" marR="85725" algn="ctr">
                        <a:buNone/>
                      </a:pPr>
                      <a:r>
                        <a:rPr lang="sl-SI" sz="1200" dirty="0">
                          <a:effectLst/>
                        </a:rPr>
                        <a:t>1360</a:t>
                      </a:r>
                      <a:endParaRPr lang="en-SI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38100" marB="38100"/>
                </a:tc>
                <a:extLst>
                  <a:ext uri="{0D108BD9-81ED-4DB2-BD59-A6C34878D82A}">
                    <a16:rowId xmlns:a16="http://schemas.microsoft.com/office/drawing/2014/main" val="4191233120"/>
                  </a:ext>
                </a:extLst>
              </a:tr>
              <a:tr h="232137">
                <a:tc>
                  <a:txBody>
                    <a:bodyPr/>
                    <a:lstStyle/>
                    <a:p>
                      <a:pPr marL="85725" marR="85725" algn="l">
                        <a:buNone/>
                      </a:pPr>
                      <a:r>
                        <a:rPr lang="sl-SI" sz="1100" dirty="0">
                          <a:effectLst/>
                        </a:rPr>
                        <a:t>Realizirane ankete (N)</a:t>
                      </a:r>
                      <a:endParaRPr lang="en-SI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 marL="85725" marR="85725" algn="ctr">
                        <a:buNone/>
                      </a:pPr>
                      <a:r>
                        <a:rPr lang="sl-SI" sz="1200" dirty="0">
                          <a:effectLst/>
                        </a:rPr>
                        <a:t>1281</a:t>
                      </a:r>
                      <a:endParaRPr lang="en-SI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 marL="85725" marR="85725" algn="ctr">
                        <a:buNone/>
                      </a:pPr>
                      <a:r>
                        <a:rPr lang="sl-SI" sz="1200" dirty="0">
                          <a:effectLst/>
                        </a:rPr>
                        <a:t>504</a:t>
                      </a:r>
                      <a:endParaRPr lang="en-SI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 marL="85725" marR="85725" algn="ctr">
                        <a:buNone/>
                      </a:pPr>
                      <a:r>
                        <a:rPr lang="sl-SI" sz="1200" dirty="0">
                          <a:effectLst/>
                        </a:rPr>
                        <a:t>777</a:t>
                      </a:r>
                      <a:endParaRPr lang="en-SI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38100" marB="38100"/>
                </a:tc>
                <a:extLst>
                  <a:ext uri="{0D108BD9-81ED-4DB2-BD59-A6C34878D82A}">
                    <a16:rowId xmlns:a16="http://schemas.microsoft.com/office/drawing/2014/main" val="2684669300"/>
                  </a:ext>
                </a:extLst>
              </a:tr>
              <a:tr h="232137">
                <a:tc>
                  <a:txBody>
                    <a:bodyPr/>
                    <a:lstStyle/>
                    <a:p>
                      <a:pPr marL="85725" marR="85725" algn="l">
                        <a:buNone/>
                      </a:pPr>
                      <a:r>
                        <a:rPr lang="sl-SI" sz="1100">
                          <a:effectLst/>
                        </a:rPr>
                        <a:t>Delež realizacije (%)</a:t>
                      </a:r>
                      <a:endParaRPr lang="en-SI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 marL="85725" marR="85725" algn="ctr">
                        <a:buNone/>
                      </a:pPr>
                      <a:r>
                        <a:rPr lang="sl-SI" sz="1200" b="1" dirty="0">
                          <a:effectLst/>
                        </a:rPr>
                        <a:t>53,8</a:t>
                      </a:r>
                      <a:endParaRPr lang="en-SI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 marL="85725" marR="85725" algn="ctr">
                        <a:buNone/>
                      </a:pPr>
                      <a:r>
                        <a:rPr lang="sl-SI" sz="1200" b="1" dirty="0">
                          <a:effectLst/>
                        </a:rPr>
                        <a:t>49,4</a:t>
                      </a:r>
                      <a:endParaRPr lang="en-SI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 marL="85725" marR="85725" algn="ctr">
                        <a:buNone/>
                      </a:pPr>
                      <a:r>
                        <a:rPr lang="sl-SI" sz="1200" b="1" dirty="0">
                          <a:effectLst/>
                        </a:rPr>
                        <a:t>57,1</a:t>
                      </a:r>
                      <a:endParaRPr lang="en-SI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38100" marB="38100"/>
                </a:tc>
                <a:extLst>
                  <a:ext uri="{0D108BD9-81ED-4DB2-BD59-A6C34878D82A}">
                    <a16:rowId xmlns:a16="http://schemas.microsoft.com/office/drawing/2014/main" val="1904239737"/>
                  </a:ext>
                </a:extLst>
              </a:tr>
              <a:tr h="395998">
                <a:tc>
                  <a:txBody>
                    <a:bodyPr/>
                    <a:lstStyle/>
                    <a:p>
                      <a:pPr marL="85725" marR="85725" algn="l">
                        <a:buNone/>
                      </a:pPr>
                      <a:r>
                        <a:rPr lang="sl-SI" sz="1100" dirty="0">
                          <a:effectLst/>
                        </a:rPr>
                        <a:t>Stopnja </a:t>
                      </a:r>
                      <a:r>
                        <a:rPr lang="en-US" sz="1100" noProof="0" dirty="0" err="1">
                          <a:effectLst/>
                        </a:rPr>
                        <a:t>odzivnosti</a:t>
                      </a:r>
                      <a:r>
                        <a:rPr lang="en-US" sz="1100" dirty="0">
                          <a:effectLst/>
                        </a:rPr>
                        <a:t> </a:t>
                      </a:r>
                      <a:r>
                        <a:rPr lang="sl-SI" sz="1100" dirty="0">
                          <a:effectLst/>
                        </a:rPr>
                        <a:t>AAPOR RR1 </a:t>
                      </a:r>
                      <a:r>
                        <a:rPr lang="sl-SI" sz="1100" b="1" dirty="0">
                          <a:effectLst/>
                        </a:rPr>
                        <a:t>(%)</a:t>
                      </a:r>
                      <a:endParaRPr lang="en-SI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 marL="85725" marR="85725" algn="ctr">
                        <a:buNone/>
                      </a:pPr>
                      <a:r>
                        <a:rPr lang="sl-SI" sz="1200" dirty="0">
                          <a:effectLst/>
                        </a:rPr>
                        <a:t>55,2</a:t>
                      </a:r>
                      <a:endParaRPr lang="en-SI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 marL="85725" marR="85725" algn="ctr">
                        <a:buNone/>
                      </a:pPr>
                      <a:r>
                        <a:rPr lang="sl-SI" sz="1200" dirty="0">
                          <a:effectLst/>
                        </a:rPr>
                        <a:t>52,3</a:t>
                      </a:r>
                      <a:endParaRPr lang="en-SI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 marL="85725" marR="85725" algn="ctr">
                        <a:buNone/>
                      </a:pPr>
                      <a:r>
                        <a:rPr lang="sl-SI" sz="1200" dirty="0">
                          <a:effectLst/>
                        </a:rPr>
                        <a:t>57,4</a:t>
                      </a:r>
                      <a:endParaRPr lang="en-SI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38100" marB="38100"/>
                </a:tc>
                <a:extLst>
                  <a:ext uri="{0D108BD9-81ED-4DB2-BD59-A6C34878D82A}">
                    <a16:rowId xmlns:a16="http://schemas.microsoft.com/office/drawing/2014/main" val="6762897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85725" marR="85725" algn="l">
                        <a:buNone/>
                      </a:pPr>
                      <a:r>
                        <a:rPr lang="sl-SI" sz="1100" dirty="0">
                          <a:effectLst/>
                        </a:rPr>
                        <a:t>Zavrnitve </a:t>
                      </a:r>
                      <a:r>
                        <a:rPr lang="en-US" sz="1100" dirty="0">
                          <a:effectLst/>
                        </a:rPr>
                        <a:t>(</a:t>
                      </a:r>
                      <a:r>
                        <a:rPr lang="sl-SI" sz="1100" dirty="0">
                          <a:effectLst/>
                        </a:rPr>
                        <a:t>anketiranec</a:t>
                      </a:r>
                      <a:r>
                        <a:rPr lang="en-US" sz="1100" dirty="0">
                          <a:effectLst/>
                        </a:rPr>
                        <a:t>)</a:t>
                      </a:r>
                      <a:r>
                        <a:rPr lang="sl-SI" sz="1100" dirty="0">
                          <a:effectLst/>
                        </a:rPr>
                        <a:t> </a:t>
                      </a:r>
                      <a:r>
                        <a:rPr lang="sl-SI" sz="1100" b="1" dirty="0">
                          <a:effectLst/>
                        </a:rPr>
                        <a:t>(%)</a:t>
                      </a:r>
                      <a:endParaRPr lang="en-SI" sz="105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 marL="85725" marR="85725" algn="ctr">
                        <a:buNone/>
                      </a:pPr>
                      <a:r>
                        <a:rPr lang="sl-SI" sz="1200" dirty="0">
                          <a:effectLst/>
                        </a:rPr>
                        <a:t>13,7</a:t>
                      </a:r>
                      <a:endParaRPr lang="en-SI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 marL="85725" marR="85725" algn="ctr">
                        <a:buNone/>
                      </a:pPr>
                      <a:r>
                        <a:rPr lang="sl-SI" sz="1200" dirty="0">
                          <a:effectLst/>
                        </a:rPr>
                        <a:t>22,0</a:t>
                      </a:r>
                      <a:endParaRPr lang="en-SI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38100" marB="38100"/>
                </a:tc>
                <a:tc>
                  <a:txBody>
                    <a:bodyPr/>
                    <a:lstStyle/>
                    <a:p>
                      <a:pPr marL="85725" marR="85725" algn="ctr">
                        <a:buNone/>
                      </a:pPr>
                      <a:r>
                        <a:rPr lang="en-US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10</a:t>
                      </a:r>
                      <a:r>
                        <a:rPr lang="sl-SI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,</a:t>
                      </a:r>
                      <a:r>
                        <a:rPr lang="en-US" sz="120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0</a:t>
                      </a:r>
                      <a:endParaRPr lang="en-SI" sz="105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38100" marB="38100"/>
                </a:tc>
                <a:extLst>
                  <a:ext uri="{0D108BD9-81ED-4DB2-BD59-A6C34878D82A}">
                    <a16:rowId xmlns:a16="http://schemas.microsoft.com/office/drawing/2014/main" val="1715296467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CE1D273-E395-9764-AE9F-657951331A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0830572"/>
              </p:ext>
            </p:extLst>
          </p:nvPr>
        </p:nvGraphicFramePr>
        <p:xfrm>
          <a:off x="5537200" y="1879600"/>
          <a:ext cx="5863521" cy="43053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30400">
                  <a:extLst>
                    <a:ext uri="{9D8B030D-6E8A-4147-A177-3AD203B41FA5}">
                      <a16:colId xmlns:a16="http://schemas.microsoft.com/office/drawing/2014/main" val="3950332462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3238339616"/>
                    </a:ext>
                  </a:extLst>
                </a:gridCol>
                <a:gridCol w="736600">
                  <a:extLst>
                    <a:ext uri="{9D8B030D-6E8A-4147-A177-3AD203B41FA5}">
                      <a16:colId xmlns:a16="http://schemas.microsoft.com/office/drawing/2014/main" val="2254655118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218227620"/>
                    </a:ext>
                  </a:extLst>
                </a:gridCol>
                <a:gridCol w="1077185">
                  <a:extLst>
                    <a:ext uri="{9D8B030D-6E8A-4147-A177-3AD203B41FA5}">
                      <a16:colId xmlns:a16="http://schemas.microsoft.com/office/drawing/2014/main" val="2750129422"/>
                    </a:ext>
                  </a:extLst>
                </a:gridCol>
                <a:gridCol w="747736">
                  <a:extLst>
                    <a:ext uri="{9D8B030D-6E8A-4147-A177-3AD203B41FA5}">
                      <a16:colId xmlns:a16="http://schemas.microsoft.com/office/drawing/2014/main" val="3793688031"/>
                    </a:ext>
                  </a:extLst>
                </a:gridCol>
              </a:tblGrid>
              <a:tr h="4064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SI" sz="1000" b="1">
                          <a:effectLst/>
                        </a:rPr>
                        <a:t> </a:t>
                      </a:r>
                      <a:endParaRPr lang="en-SI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76200" marR="38100" marT="12700" marB="12700" anchor="ctr"/>
                </a:tc>
                <a:tc gridSpan="3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SI" sz="1000" b="1" dirty="0">
                          <a:effectLst/>
                        </a:rPr>
                        <a:t>ESS12 Self-completion</a:t>
                      </a:r>
                      <a:endParaRPr lang="en-SI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12700" marB="12700" anchor="ctr"/>
                </a:tc>
                <a:tc hMerge="1"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br>
                        <a:rPr lang="en-SI" sz="1000" b="1" dirty="0">
                          <a:effectLst/>
                        </a:rPr>
                      </a:br>
                      <a:r>
                        <a:rPr lang="en-SI" sz="1000" b="1" dirty="0">
                          <a:effectLst/>
                        </a:rPr>
                        <a:t>(sample frame reference)</a:t>
                      </a:r>
                      <a:endParaRPr lang="en-SI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700" b="1" dirty="0">
                          <a:solidFill>
                            <a:srgbClr val="FFFF00"/>
                          </a:solidFill>
                          <a:effectLst/>
                        </a:rPr>
                        <a:t>r</a:t>
                      </a:r>
                      <a:r>
                        <a:rPr lang="hr-HR" sz="700" b="1" dirty="0" err="1">
                          <a:solidFill>
                            <a:srgbClr val="FFFF00"/>
                          </a:solidFill>
                          <a:effectLst/>
                        </a:rPr>
                        <a:t>elative</a:t>
                      </a:r>
                      <a:r>
                        <a:rPr lang="hr-HR" sz="700" b="1" dirty="0">
                          <a:solidFill>
                            <a:srgbClr val="FFFF00"/>
                          </a:solidFill>
                          <a:effectLst/>
                        </a:rPr>
                        <a:t> </a:t>
                      </a:r>
                      <a:r>
                        <a:rPr lang="hr-HR" sz="700" b="1" dirty="0" err="1">
                          <a:solidFill>
                            <a:schemeClr val="bg1"/>
                          </a:solidFill>
                          <a:effectLst/>
                        </a:rPr>
                        <a:t>deviation</a:t>
                      </a:r>
                      <a:r>
                        <a:rPr lang="hr-HR" sz="700" b="1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hr-HR" sz="700" b="1" dirty="0" err="1">
                          <a:effectLst/>
                        </a:rPr>
                        <a:t>from</a:t>
                      </a:r>
                      <a:r>
                        <a:rPr lang="hr-HR" sz="700" b="1" dirty="0">
                          <a:effectLst/>
                        </a:rPr>
                        <a:t> </a:t>
                      </a:r>
                      <a:r>
                        <a:rPr lang="hr-HR" sz="700" b="1" dirty="0" err="1">
                          <a:effectLst/>
                        </a:rPr>
                        <a:t>frame</a:t>
                      </a:r>
                      <a:r>
                        <a:rPr lang="hr-HR" sz="700" b="1" dirty="0">
                          <a:effectLst/>
                        </a:rPr>
                        <a:t> </a:t>
                      </a:r>
                      <a:r>
                        <a:rPr lang="en-US" sz="700" b="1" dirty="0">
                          <a:effectLst/>
                        </a:rPr>
                        <a:t> reference </a:t>
                      </a:r>
                      <a:r>
                        <a:rPr lang="hr-HR" sz="700" b="1" dirty="0">
                          <a:effectLst/>
                        </a:rPr>
                        <a:t>(%)</a:t>
                      </a:r>
                      <a:endParaRPr lang="en-SI" sz="7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12700" marB="12700" anchor="ctr"/>
                </a:tc>
                <a:extLst>
                  <a:ext uri="{0D108BD9-81ED-4DB2-BD59-A6C34878D82A}">
                    <a16:rowId xmlns:a16="http://schemas.microsoft.com/office/drawing/2014/main" val="2135369644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SI" sz="1000" b="1">
                          <a:effectLst/>
                        </a:rPr>
                        <a:t> </a:t>
                      </a:r>
                      <a:endParaRPr lang="en-SI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76200" marR="38100" marT="12700" marB="127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SI" sz="1000" b="1" dirty="0">
                          <a:effectLst/>
                        </a:rPr>
                        <a:t>Web 474</a:t>
                      </a:r>
                      <a:endParaRPr lang="en-SI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SI" sz="1000" b="1">
                          <a:effectLst/>
                        </a:rPr>
                        <a:t>Paper 303</a:t>
                      </a:r>
                      <a:endParaRPr lang="en-SI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SI" sz="1000" b="1">
                          <a:effectLst/>
                        </a:rPr>
                        <a:t>Total 777</a:t>
                      </a:r>
                      <a:endParaRPr lang="en-SI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r>
                        <a:rPr lang="en-SI" sz="1000" b="1">
                          <a:effectLst/>
                        </a:rPr>
                        <a:t> </a:t>
                      </a:r>
                      <a:endParaRPr lang="sl-SI"/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r>
                        <a:rPr lang="en-SI" sz="1000" b="1" dirty="0">
                          <a:effectLst/>
                        </a:rPr>
                        <a:t> </a:t>
                      </a:r>
                      <a:endParaRPr lang="sl-SI" dirty="0"/>
                    </a:p>
                  </a:txBody>
                  <a:tcPr marL="38100" marR="38100" marT="12700" marB="12700" anchor="ctr"/>
                </a:tc>
                <a:extLst>
                  <a:ext uri="{0D108BD9-81ED-4DB2-BD59-A6C34878D82A}">
                    <a16:rowId xmlns:a16="http://schemas.microsoft.com/office/drawing/2014/main" val="236600139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SI" sz="1000" b="1">
                          <a:effectLst/>
                        </a:rPr>
                        <a:t>Sex</a:t>
                      </a:r>
                      <a:endParaRPr lang="en-SI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76200" marR="38100" marT="12700" marB="1270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SI" sz="1000" b="1" dirty="0">
                          <a:effectLst/>
                        </a:rPr>
                        <a:t> </a:t>
                      </a:r>
                      <a:endParaRPr lang="en-SI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SI" sz="1000" b="1">
                          <a:effectLst/>
                        </a:rPr>
                        <a:t> </a:t>
                      </a:r>
                      <a:endParaRPr lang="en-SI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SI" sz="1000" b="1">
                          <a:effectLst/>
                        </a:rPr>
                        <a:t> </a:t>
                      </a:r>
                      <a:endParaRPr lang="en-SI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r>
                        <a:rPr lang="en-SI" sz="1000" b="1">
                          <a:effectLst/>
                        </a:rPr>
                        <a:t> </a:t>
                      </a:r>
                      <a:endParaRPr lang="sl-SI"/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r>
                        <a:rPr lang="en-SI" sz="1000" b="1" dirty="0">
                          <a:effectLst/>
                        </a:rPr>
                        <a:t> </a:t>
                      </a:r>
                      <a:endParaRPr lang="sl-SI" dirty="0"/>
                    </a:p>
                  </a:txBody>
                  <a:tcPr marL="38100" marR="38100" marT="12700" marB="12700" anchor="ctr"/>
                </a:tc>
                <a:extLst>
                  <a:ext uri="{0D108BD9-81ED-4DB2-BD59-A6C34878D82A}">
                    <a16:rowId xmlns:a16="http://schemas.microsoft.com/office/drawing/2014/main" val="149674615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SI" sz="1000" b="0">
                          <a:effectLst/>
                        </a:rPr>
                        <a:t>% of female respondents</a:t>
                      </a:r>
                      <a:endParaRPr lang="en-SI" sz="1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76200" marR="38100" marT="12700" marB="1270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SI" sz="1000" b="0" dirty="0">
                          <a:effectLst/>
                        </a:rPr>
                        <a:t>52,7</a:t>
                      </a:r>
                      <a:endParaRPr lang="en-SI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SI" sz="1000" b="0" dirty="0">
                          <a:effectLst/>
                        </a:rPr>
                        <a:t>59,4</a:t>
                      </a:r>
                      <a:endParaRPr lang="en-SI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SI" sz="1000" b="0">
                          <a:effectLst/>
                        </a:rPr>
                        <a:t>55,3</a:t>
                      </a:r>
                      <a:endParaRPr lang="en-SI" sz="1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SI" sz="1000" b="0" dirty="0">
                          <a:effectLst/>
                        </a:rPr>
                        <a:t>49,6</a:t>
                      </a:r>
                      <a:endParaRPr lang="sl-SI" dirty="0"/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SI" sz="10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11,5</a:t>
                      </a:r>
                      <a:endParaRPr lang="sl-SI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38100" marR="38100" marT="12700" marB="12700" anchor="ctr"/>
                </a:tc>
                <a:extLst>
                  <a:ext uri="{0D108BD9-81ED-4DB2-BD59-A6C34878D82A}">
                    <a16:rowId xmlns:a16="http://schemas.microsoft.com/office/drawing/2014/main" val="200952339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SI" sz="1000" b="1">
                          <a:effectLst/>
                        </a:rPr>
                        <a:t>Age</a:t>
                      </a:r>
                      <a:endParaRPr lang="en-SI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76200" marR="38100" marT="12700" marB="1270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SI" sz="1000" b="1">
                          <a:effectLst/>
                        </a:rPr>
                        <a:t> </a:t>
                      </a:r>
                      <a:endParaRPr lang="en-SI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SI" sz="1000" b="1" dirty="0">
                          <a:effectLst/>
                        </a:rPr>
                        <a:t> </a:t>
                      </a:r>
                      <a:endParaRPr lang="en-SI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SI" sz="1000" b="1">
                          <a:effectLst/>
                        </a:rPr>
                        <a:t> </a:t>
                      </a:r>
                      <a:endParaRPr lang="en-SI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SI" sz="1000" b="1" dirty="0">
                          <a:effectLst/>
                        </a:rPr>
                        <a:t> </a:t>
                      </a:r>
                      <a:endParaRPr lang="sl-SI" dirty="0"/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SI" sz="1000" b="1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sl-SI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38100" marR="38100" marT="12700" marB="12700" anchor="ctr"/>
                </a:tc>
                <a:extLst>
                  <a:ext uri="{0D108BD9-81ED-4DB2-BD59-A6C34878D82A}">
                    <a16:rowId xmlns:a16="http://schemas.microsoft.com/office/drawing/2014/main" val="393000729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SI" sz="1000" b="0">
                          <a:effectLst/>
                        </a:rPr>
                        <a:t>% of 15-24</a:t>
                      </a:r>
                      <a:endParaRPr lang="en-SI" sz="1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76200" marR="38100" marT="12700" marB="1270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SI" sz="1000" b="0">
                          <a:effectLst/>
                        </a:rPr>
                        <a:t>17,7</a:t>
                      </a:r>
                      <a:endParaRPr lang="en-SI" sz="1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SI" sz="1000" b="0" dirty="0">
                          <a:effectLst/>
                        </a:rPr>
                        <a:t>3,3</a:t>
                      </a:r>
                      <a:endParaRPr lang="en-SI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SI" sz="1000" b="0">
                          <a:effectLst/>
                        </a:rPr>
                        <a:t>12,1</a:t>
                      </a:r>
                      <a:endParaRPr lang="en-SI" sz="1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SI" sz="1000" b="0" dirty="0">
                          <a:effectLst/>
                        </a:rPr>
                        <a:t>10,8</a:t>
                      </a:r>
                      <a:endParaRPr lang="sl-SI" dirty="0"/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SI" sz="10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12,0</a:t>
                      </a:r>
                      <a:endParaRPr lang="sl-SI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38100" marR="38100" marT="12700" marB="12700" anchor="ctr"/>
                </a:tc>
                <a:extLst>
                  <a:ext uri="{0D108BD9-81ED-4DB2-BD59-A6C34878D82A}">
                    <a16:rowId xmlns:a16="http://schemas.microsoft.com/office/drawing/2014/main" val="25733049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SI" sz="1000" b="0">
                          <a:effectLst/>
                        </a:rPr>
                        <a:t>% of 25-34</a:t>
                      </a:r>
                      <a:endParaRPr lang="en-SI" sz="1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76200" marR="38100" marT="12700" marB="1270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SI" sz="1000" b="0">
                          <a:effectLst/>
                        </a:rPr>
                        <a:t>15,0</a:t>
                      </a:r>
                      <a:endParaRPr lang="en-SI" sz="1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SI" sz="1000" b="0" dirty="0">
                          <a:effectLst/>
                        </a:rPr>
                        <a:t>6,3</a:t>
                      </a:r>
                      <a:endParaRPr lang="en-SI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SI" sz="1000" b="0">
                          <a:effectLst/>
                        </a:rPr>
                        <a:t>11,6</a:t>
                      </a:r>
                      <a:endParaRPr lang="en-SI" sz="1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SI" sz="1000" b="0" dirty="0">
                          <a:effectLst/>
                        </a:rPr>
                        <a:t>12,4</a:t>
                      </a:r>
                      <a:endParaRPr lang="sl-SI" dirty="0"/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SI" sz="10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-6,5</a:t>
                      </a:r>
                      <a:endParaRPr lang="sl-SI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38100" marR="38100" marT="12700" marB="12700" anchor="ctr"/>
                </a:tc>
                <a:extLst>
                  <a:ext uri="{0D108BD9-81ED-4DB2-BD59-A6C34878D82A}">
                    <a16:rowId xmlns:a16="http://schemas.microsoft.com/office/drawing/2014/main" val="5570149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SI" sz="1000" b="0">
                          <a:effectLst/>
                        </a:rPr>
                        <a:t>% of 35-44</a:t>
                      </a:r>
                      <a:endParaRPr lang="en-SI" sz="1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76200" marR="38100" marT="12700" marB="1270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SI" sz="1000" b="0">
                          <a:effectLst/>
                        </a:rPr>
                        <a:t>21,1</a:t>
                      </a:r>
                      <a:endParaRPr lang="en-SI" sz="1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SI" sz="1000" b="0" dirty="0">
                          <a:effectLst/>
                        </a:rPr>
                        <a:t>5,3</a:t>
                      </a:r>
                      <a:endParaRPr lang="en-SI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SI" sz="1000" b="0">
                          <a:effectLst/>
                        </a:rPr>
                        <a:t>14,9</a:t>
                      </a:r>
                      <a:endParaRPr lang="en-SI" sz="1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SI" sz="1000" b="0" dirty="0">
                          <a:effectLst/>
                        </a:rPr>
                        <a:t>16,2</a:t>
                      </a:r>
                      <a:endParaRPr lang="sl-SI" dirty="0"/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SI" sz="10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-8,0</a:t>
                      </a:r>
                      <a:endParaRPr lang="sl-SI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38100" marR="38100" marT="12700" marB="12700" anchor="ctr"/>
                </a:tc>
                <a:extLst>
                  <a:ext uri="{0D108BD9-81ED-4DB2-BD59-A6C34878D82A}">
                    <a16:rowId xmlns:a16="http://schemas.microsoft.com/office/drawing/2014/main" val="385736314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SI" sz="1000" b="0">
                          <a:effectLst/>
                        </a:rPr>
                        <a:t>% of 45-54</a:t>
                      </a:r>
                      <a:endParaRPr lang="en-SI" sz="1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76200" marR="38100" marT="12700" marB="1270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SI" sz="1000" b="0">
                          <a:effectLst/>
                        </a:rPr>
                        <a:t>23,2</a:t>
                      </a:r>
                      <a:endParaRPr lang="en-SI" sz="1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SI" sz="1000" b="0" dirty="0">
                          <a:effectLst/>
                        </a:rPr>
                        <a:t>8,6</a:t>
                      </a:r>
                      <a:endParaRPr lang="en-SI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SI" sz="1000" b="0">
                          <a:effectLst/>
                        </a:rPr>
                        <a:t>17,5</a:t>
                      </a:r>
                      <a:endParaRPr lang="en-SI" sz="1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SI" sz="1000" b="0" dirty="0">
                          <a:effectLst/>
                        </a:rPr>
                        <a:t>17,7</a:t>
                      </a:r>
                      <a:endParaRPr lang="sl-SI" dirty="0"/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SI" sz="10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-1,1</a:t>
                      </a:r>
                      <a:endParaRPr lang="sl-SI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38100" marR="38100" marT="12700" marB="12700" anchor="ctr"/>
                </a:tc>
                <a:extLst>
                  <a:ext uri="{0D108BD9-81ED-4DB2-BD59-A6C34878D82A}">
                    <a16:rowId xmlns:a16="http://schemas.microsoft.com/office/drawing/2014/main" val="171302032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SI" sz="1000" b="0">
                          <a:effectLst/>
                        </a:rPr>
                        <a:t>% of 55-64</a:t>
                      </a:r>
                      <a:endParaRPr lang="en-SI" sz="1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76200" marR="38100" marT="12700" marB="1270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SI" sz="1000" b="0">
                          <a:effectLst/>
                        </a:rPr>
                        <a:t>17,9</a:t>
                      </a:r>
                      <a:endParaRPr lang="en-SI" sz="1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SI" sz="1000" b="0" dirty="0">
                          <a:effectLst/>
                        </a:rPr>
                        <a:t>15,8</a:t>
                      </a:r>
                      <a:endParaRPr lang="en-SI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SI" sz="1000" b="0" dirty="0">
                          <a:effectLst/>
                        </a:rPr>
                        <a:t>17,1</a:t>
                      </a:r>
                      <a:endParaRPr lang="en-SI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SI" sz="1000" b="0" dirty="0">
                          <a:effectLst/>
                        </a:rPr>
                        <a:t>16,0</a:t>
                      </a:r>
                      <a:endParaRPr lang="sl-SI" dirty="0"/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SI" sz="10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6,9</a:t>
                      </a:r>
                      <a:endParaRPr lang="sl-SI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38100" marR="38100" marT="12700" marB="12700" anchor="ctr"/>
                </a:tc>
                <a:extLst>
                  <a:ext uri="{0D108BD9-81ED-4DB2-BD59-A6C34878D82A}">
                    <a16:rowId xmlns:a16="http://schemas.microsoft.com/office/drawing/2014/main" val="113285023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SI" sz="1000" b="0">
                          <a:effectLst/>
                        </a:rPr>
                        <a:t>% of 65-74</a:t>
                      </a:r>
                      <a:endParaRPr lang="en-SI" sz="1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76200" marR="38100" marT="12700" marB="1270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SI" sz="1000" b="0" dirty="0">
                          <a:effectLst/>
                        </a:rPr>
                        <a:t>4,0</a:t>
                      </a:r>
                      <a:endParaRPr lang="en-SI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SI" sz="1000" b="0" dirty="0">
                          <a:effectLst/>
                        </a:rPr>
                        <a:t>34,3</a:t>
                      </a:r>
                      <a:endParaRPr lang="en-SI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SI" sz="1000" b="0" dirty="0">
                          <a:effectLst/>
                        </a:rPr>
                        <a:t>15,8</a:t>
                      </a:r>
                      <a:endParaRPr lang="en-SI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SI" sz="1000" b="0" dirty="0">
                          <a:effectLst/>
                        </a:rPr>
                        <a:t>14,7</a:t>
                      </a:r>
                      <a:endParaRPr lang="sl-SI" dirty="0"/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SI" sz="10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7,5</a:t>
                      </a:r>
                      <a:endParaRPr lang="sl-SI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38100" marR="38100" marT="12700" marB="12700" anchor="ctr"/>
                </a:tc>
                <a:extLst>
                  <a:ext uri="{0D108BD9-81ED-4DB2-BD59-A6C34878D82A}">
                    <a16:rowId xmlns:a16="http://schemas.microsoft.com/office/drawing/2014/main" val="300196652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SI" sz="1000" b="0">
                          <a:effectLst/>
                        </a:rPr>
                        <a:t>% of 75</a:t>
                      </a:r>
                      <a:endParaRPr lang="en-SI" sz="1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76200" marR="38100" marT="12700" marB="1270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SI" sz="1000" b="0">
                          <a:effectLst/>
                        </a:rPr>
                        <a:t>1,1</a:t>
                      </a:r>
                      <a:endParaRPr lang="en-SI" sz="1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SI" sz="1000" b="0" dirty="0">
                          <a:effectLst/>
                        </a:rPr>
                        <a:t>26,4</a:t>
                      </a:r>
                      <a:endParaRPr lang="en-SI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SI" sz="1000" b="0" dirty="0">
                          <a:effectLst/>
                        </a:rPr>
                        <a:t>10,9</a:t>
                      </a:r>
                      <a:endParaRPr lang="en-SI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SI" sz="1000" b="0" dirty="0">
                          <a:effectLst/>
                        </a:rPr>
                        <a:t>12,2</a:t>
                      </a:r>
                      <a:endParaRPr lang="sl-SI" dirty="0"/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SI" sz="10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-10,7</a:t>
                      </a:r>
                      <a:endParaRPr lang="sl-SI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38100" marR="38100" marT="12700" marB="12700" anchor="ctr"/>
                </a:tc>
                <a:extLst>
                  <a:ext uri="{0D108BD9-81ED-4DB2-BD59-A6C34878D82A}">
                    <a16:rowId xmlns:a16="http://schemas.microsoft.com/office/drawing/2014/main" val="405848314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SI" sz="1000" b="1">
                          <a:effectLst/>
                        </a:rPr>
                        <a:t>Level of Education</a:t>
                      </a:r>
                      <a:endParaRPr lang="en-SI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76200" marR="38100" marT="12700" marB="1270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SI" sz="1000" b="1">
                          <a:effectLst/>
                        </a:rPr>
                        <a:t> </a:t>
                      </a:r>
                      <a:endParaRPr lang="en-SI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SI" sz="1000" b="1">
                          <a:effectLst/>
                        </a:rPr>
                        <a:t> </a:t>
                      </a:r>
                      <a:endParaRPr lang="en-SI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SI" sz="1000" b="1" dirty="0">
                          <a:effectLst/>
                        </a:rPr>
                        <a:t> </a:t>
                      </a:r>
                      <a:endParaRPr lang="en-SI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SI" sz="1000" b="1">
                          <a:effectLst/>
                        </a:rPr>
                        <a:t> </a:t>
                      </a:r>
                      <a:endParaRPr lang="sl-SI"/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SI" sz="1000" b="1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sl-SI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38100" marR="38100" marT="12700" marB="12700" anchor="ctr"/>
                </a:tc>
                <a:extLst>
                  <a:ext uri="{0D108BD9-81ED-4DB2-BD59-A6C34878D82A}">
                    <a16:rowId xmlns:a16="http://schemas.microsoft.com/office/drawing/2014/main" val="402102012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SI" sz="1000" b="0">
                          <a:effectLst/>
                        </a:rPr>
                        <a:t>% of ISCED 0-2</a:t>
                      </a:r>
                      <a:endParaRPr lang="en-SI" sz="1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76200" marR="38100" marT="12700" marB="1270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SI" sz="1000" b="0" dirty="0">
                          <a:solidFill>
                            <a:srgbClr val="C00000"/>
                          </a:solidFill>
                          <a:effectLst/>
                        </a:rPr>
                        <a:t>10,4</a:t>
                      </a:r>
                      <a:endParaRPr lang="en-SI" sz="1000" b="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SI" sz="1000" b="0" dirty="0">
                          <a:solidFill>
                            <a:srgbClr val="C00000"/>
                          </a:solidFill>
                          <a:effectLst/>
                        </a:rPr>
                        <a:t>17,9</a:t>
                      </a:r>
                      <a:endParaRPr lang="en-SI" sz="1000" b="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SI" sz="1000" b="0" dirty="0">
                          <a:solidFill>
                            <a:srgbClr val="C00000"/>
                          </a:solidFill>
                          <a:effectLst/>
                        </a:rPr>
                        <a:t>13,3</a:t>
                      </a:r>
                      <a:endParaRPr lang="en-SI" sz="1000" b="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SI" sz="1000" b="0" dirty="0">
                          <a:solidFill>
                            <a:srgbClr val="C00000"/>
                          </a:solidFill>
                          <a:effectLst/>
                        </a:rPr>
                        <a:t>21,4</a:t>
                      </a:r>
                      <a:endParaRPr lang="sl-SI" dirty="0">
                        <a:solidFill>
                          <a:srgbClr val="C00000"/>
                        </a:solidFill>
                      </a:endParaRPr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SI" sz="10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-</a:t>
                      </a:r>
                      <a:r>
                        <a:rPr lang="en-SI" sz="1000" b="0" i="1" dirty="0">
                          <a:solidFill>
                            <a:srgbClr val="C00000"/>
                          </a:solidFill>
                          <a:effectLst/>
                        </a:rPr>
                        <a:t>37,9</a:t>
                      </a:r>
                      <a:endParaRPr lang="sl-SI" i="1" dirty="0">
                        <a:solidFill>
                          <a:srgbClr val="C00000"/>
                        </a:solidFill>
                      </a:endParaRPr>
                    </a:p>
                  </a:txBody>
                  <a:tcPr marL="38100" marR="38100" marT="12700" marB="12700" anchor="ctr"/>
                </a:tc>
                <a:extLst>
                  <a:ext uri="{0D108BD9-81ED-4DB2-BD59-A6C34878D82A}">
                    <a16:rowId xmlns:a16="http://schemas.microsoft.com/office/drawing/2014/main" val="51053024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SI" sz="1000" b="0">
                          <a:effectLst/>
                        </a:rPr>
                        <a:t>% of ISCED 3-4</a:t>
                      </a:r>
                      <a:endParaRPr lang="en-SI" sz="1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76200" marR="38100" marT="12700" marB="1270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SI" sz="1000" b="0">
                          <a:effectLst/>
                        </a:rPr>
                        <a:t>52,0</a:t>
                      </a:r>
                      <a:endParaRPr lang="en-SI" sz="1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SI" sz="1000" b="0">
                          <a:effectLst/>
                        </a:rPr>
                        <a:t>68,2</a:t>
                      </a:r>
                      <a:endParaRPr lang="en-SI" sz="1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SI" sz="1000" b="0" dirty="0">
                          <a:effectLst/>
                        </a:rPr>
                        <a:t>58,3</a:t>
                      </a:r>
                      <a:endParaRPr lang="en-SI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SI" sz="1000" b="0" dirty="0">
                          <a:effectLst/>
                        </a:rPr>
                        <a:t>52,0</a:t>
                      </a:r>
                      <a:endParaRPr lang="sl-SI" dirty="0"/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SI" sz="10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12,2</a:t>
                      </a:r>
                      <a:endParaRPr lang="sl-SI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38100" marR="38100" marT="12700" marB="12700" anchor="ctr"/>
                </a:tc>
                <a:extLst>
                  <a:ext uri="{0D108BD9-81ED-4DB2-BD59-A6C34878D82A}">
                    <a16:rowId xmlns:a16="http://schemas.microsoft.com/office/drawing/2014/main" val="27936714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SI" sz="1000" b="0">
                          <a:effectLst/>
                        </a:rPr>
                        <a:t>% of ISCED 5+</a:t>
                      </a:r>
                      <a:endParaRPr lang="en-SI" sz="1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76200" marR="38100" marT="12700" marB="1270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SI" sz="1000" b="0">
                          <a:effectLst/>
                        </a:rPr>
                        <a:t>37,6</a:t>
                      </a:r>
                      <a:endParaRPr lang="en-SI" sz="1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SI" sz="1000" b="0">
                          <a:effectLst/>
                        </a:rPr>
                        <a:t>13,9</a:t>
                      </a:r>
                      <a:endParaRPr lang="en-SI" sz="1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SI" sz="1000" b="0" dirty="0">
                          <a:effectLst/>
                        </a:rPr>
                        <a:t>28,5</a:t>
                      </a:r>
                      <a:endParaRPr lang="en-SI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SI" sz="1000" b="0">
                          <a:effectLst/>
                        </a:rPr>
                        <a:t>26,6</a:t>
                      </a:r>
                      <a:endParaRPr lang="sl-SI"/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SI" sz="10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7,0</a:t>
                      </a:r>
                      <a:endParaRPr lang="sl-SI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38100" marR="38100" marT="12700" marB="12700" anchor="ctr"/>
                </a:tc>
                <a:extLst>
                  <a:ext uri="{0D108BD9-81ED-4DB2-BD59-A6C34878D82A}">
                    <a16:rowId xmlns:a16="http://schemas.microsoft.com/office/drawing/2014/main" val="344155402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SI" sz="1000" b="1">
                          <a:effectLst/>
                        </a:rPr>
                        <a:t>Citizenship</a:t>
                      </a:r>
                      <a:endParaRPr lang="en-SI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76200" marR="38100" marT="12700" marB="1270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SI" sz="1000" b="1">
                          <a:effectLst/>
                        </a:rPr>
                        <a:t> </a:t>
                      </a:r>
                      <a:endParaRPr lang="en-SI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SI" sz="1000" b="1">
                          <a:effectLst/>
                        </a:rPr>
                        <a:t> </a:t>
                      </a:r>
                      <a:endParaRPr lang="en-SI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SI" sz="1000" b="1">
                          <a:effectLst/>
                        </a:rPr>
                        <a:t> </a:t>
                      </a:r>
                      <a:endParaRPr lang="en-SI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SI" sz="1000" b="1" dirty="0">
                          <a:effectLst/>
                        </a:rPr>
                        <a:t> </a:t>
                      </a:r>
                      <a:endParaRPr lang="sl-SI" dirty="0"/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SI" sz="1000" b="1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sl-SI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38100" marR="38100" marT="12700" marB="12700" anchor="ctr"/>
                </a:tc>
                <a:extLst>
                  <a:ext uri="{0D108BD9-81ED-4DB2-BD59-A6C34878D82A}">
                    <a16:rowId xmlns:a16="http://schemas.microsoft.com/office/drawing/2014/main" val="335559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SI" sz="1000" b="0">
                          <a:effectLst/>
                        </a:rPr>
                        <a:t>% non-citizens</a:t>
                      </a:r>
                      <a:endParaRPr lang="en-SI" sz="1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76200" marR="38100" marT="12700" marB="1270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SI" sz="1000" b="0" dirty="0">
                          <a:effectLst/>
                        </a:rPr>
                        <a:t>7,8</a:t>
                      </a:r>
                      <a:endParaRPr lang="en-SI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SI" sz="1000" b="0">
                          <a:effectLst/>
                        </a:rPr>
                        <a:t>3,3</a:t>
                      </a:r>
                      <a:endParaRPr lang="en-SI" sz="1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SI" sz="1000" b="0" dirty="0">
                          <a:effectLst/>
                        </a:rPr>
                        <a:t>6,0</a:t>
                      </a:r>
                      <a:endParaRPr lang="en-SI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SI" sz="1000" b="0" dirty="0">
                          <a:effectLst/>
                        </a:rPr>
                        <a:t>8,0</a:t>
                      </a:r>
                      <a:endParaRPr lang="sl-SI" dirty="0"/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SI" sz="10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-25,0</a:t>
                      </a:r>
                      <a:endParaRPr lang="sl-SI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38100" marR="38100" marT="12700" marB="12700" anchor="ctr"/>
                </a:tc>
                <a:extLst>
                  <a:ext uri="{0D108BD9-81ED-4DB2-BD59-A6C34878D82A}">
                    <a16:rowId xmlns:a16="http://schemas.microsoft.com/office/drawing/2014/main" val="361135368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SI" sz="1000" b="1">
                          <a:effectLst/>
                        </a:rPr>
                        <a:t>NUTS 2</a:t>
                      </a:r>
                      <a:endParaRPr lang="en-SI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76200" marR="38100" marT="12700" marB="1270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SI" sz="1000" b="1">
                          <a:effectLst/>
                        </a:rPr>
                        <a:t> </a:t>
                      </a:r>
                      <a:endParaRPr lang="en-SI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SI" sz="1000" b="1">
                          <a:effectLst/>
                        </a:rPr>
                        <a:t> </a:t>
                      </a:r>
                      <a:endParaRPr lang="en-SI" sz="1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SI" sz="1000" b="1" dirty="0">
                          <a:effectLst/>
                        </a:rPr>
                        <a:t> </a:t>
                      </a:r>
                      <a:endParaRPr lang="en-SI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SI" sz="1000" b="1" dirty="0">
                          <a:effectLst/>
                        </a:rPr>
                        <a:t> </a:t>
                      </a:r>
                      <a:endParaRPr lang="en-SI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SI" sz="1000" b="1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SI" sz="1000" b="1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12700" marB="12700" anchor="ctr"/>
                </a:tc>
                <a:extLst>
                  <a:ext uri="{0D108BD9-81ED-4DB2-BD59-A6C34878D82A}">
                    <a16:rowId xmlns:a16="http://schemas.microsoft.com/office/drawing/2014/main" val="62483828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SI" sz="1000" b="0">
                          <a:effectLst/>
                        </a:rPr>
                        <a:t>SI03 Vzhodna Slovenija</a:t>
                      </a:r>
                      <a:endParaRPr lang="en-SI" sz="1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76200" marR="38100" marT="12700" marB="1270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SI" sz="1000" b="0" dirty="0">
                          <a:effectLst/>
                        </a:rPr>
                        <a:t>46,0</a:t>
                      </a:r>
                      <a:endParaRPr lang="en-SI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SI" sz="1000" b="0" dirty="0">
                          <a:effectLst/>
                        </a:rPr>
                        <a:t>59,7</a:t>
                      </a:r>
                      <a:endParaRPr lang="en-SI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SI" sz="1000" b="0" dirty="0">
                          <a:effectLst/>
                        </a:rPr>
                        <a:t>51,4</a:t>
                      </a:r>
                      <a:endParaRPr lang="en-SI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SI" sz="1000" b="0" dirty="0">
                          <a:effectLst/>
                        </a:rPr>
                        <a:t>52,9</a:t>
                      </a:r>
                      <a:endParaRPr lang="en-SI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SI" sz="10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-2,8</a:t>
                      </a:r>
                      <a:endParaRPr lang="en-SI" sz="10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12700" marB="12700" anchor="ctr"/>
                </a:tc>
                <a:extLst>
                  <a:ext uri="{0D108BD9-81ED-4DB2-BD59-A6C34878D82A}">
                    <a16:rowId xmlns:a16="http://schemas.microsoft.com/office/drawing/2014/main" val="8775179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SI" sz="1000" b="0">
                          <a:effectLst/>
                        </a:rPr>
                        <a:t>Si04 Zahodna Slovenija</a:t>
                      </a:r>
                      <a:endParaRPr lang="en-SI" sz="1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76200" marR="38100" marT="12700" marB="1270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SI" sz="1000" b="0">
                          <a:effectLst/>
                        </a:rPr>
                        <a:t>54,0</a:t>
                      </a:r>
                      <a:endParaRPr lang="en-SI" sz="1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SI" sz="1000" b="0" dirty="0">
                          <a:effectLst/>
                        </a:rPr>
                        <a:t>40,3</a:t>
                      </a:r>
                      <a:endParaRPr lang="en-SI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SI" sz="1000" b="0" dirty="0">
                          <a:effectLst/>
                        </a:rPr>
                        <a:t>48,6</a:t>
                      </a:r>
                      <a:endParaRPr lang="en-SI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SI" sz="1000" b="0" dirty="0">
                          <a:effectLst/>
                        </a:rPr>
                        <a:t>47,1</a:t>
                      </a:r>
                      <a:endParaRPr lang="en-SI" sz="10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12700" marB="1270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SI" sz="10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3,2</a:t>
                      </a:r>
                      <a:endParaRPr lang="en-SI" sz="10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38100" marR="38100" marT="12700" marB="12700" anchor="ctr"/>
                </a:tc>
                <a:extLst>
                  <a:ext uri="{0D108BD9-81ED-4DB2-BD59-A6C34878D82A}">
                    <a16:rowId xmlns:a16="http://schemas.microsoft.com/office/drawing/2014/main" val="3917048372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C5CC5F72-0C81-2F06-ABC2-AE01754C352A}"/>
              </a:ext>
            </a:extLst>
          </p:cNvPr>
          <p:cNvSpPr txBox="1"/>
          <p:nvPr/>
        </p:nvSpPr>
        <p:spPr>
          <a:xfrm>
            <a:off x="5461162" y="1533111"/>
            <a:ext cx="50773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C00000"/>
                </a:solidFill>
                <a:effectLst/>
                <a:latin typeface="+mn-lt"/>
                <a:ea typeface="Calibri" panose="020F0502020204030204" pitchFamily="34" charset="0"/>
              </a:rPr>
              <a:t>In 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+mn-lt"/>
                <a:ea typeface="Calibri" panose="020F0502020204030204" pitchFamily="34" charset="0"/>
              </a:rPr>
              <a:t>kakovost</a:t>
            </a:r>
            <a:r>
              <a:rPr lang="en-US" sz="1800" b="1" dirty="0">
                <a:solidFill>
                  <a:srgbClr val="C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+mn-lt"/>
                <a:ea typeface="Calibri" panose="020F0502020204030204" pitchFamily="34" charset="0"/>
              </a:rPr>
              <a:t>vzorčne</a:t>
            </a:r>
            <a:r>
              <a:rPr lang="en-US" sz="1800" b="1" dirty="0">
                <a:solidFill>
                  <a:srgbClr val="C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+mn-lt"/>
                <a:ea typeface="Calibri" panose="020F0502020204030204" pitchFamily="34" charset="0"/>
              </a:rPr>
              <a:t>sestave</a:t>
            </a:r>
            <a:r>
              <a:rPr lang="en-US" sz="1800" b="1" dirty="0">
                <a:solidFill>
                  <a:srgbClr val="C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solidFill>
                  <a:srgbClr val="C00000"/>
                </a:solidFill>
                <a:effectLst/>
                <a:latin typeface="+mn-lt"/>
                <a:ea typeface="Calibri" panose="020F0502020204030204" pitchFamily="34" charset="0"/>
              </a:rPr>
              <a:t>pri</a:t>
            </a:r>
            <a:r>
              <a:rPr lang="en-US" sz="1800" b="1" dirty="0">
                <a:solidFill>
                  <a:srgbClr val="C00000"/>
                </a:solidFill>
                <a:effectLst/>
                <a:latin typeface="+mn-lt"/>
                <a:ea typeface="Calibri" panose="020F0502020204030204" pitchFamily="34" charset="0"/>
              </a:rPr>
              <a:t> SC </a:t>
            </a:r>
            <a:endParaRPr lang="sl-SI" dirty="0">
              <a:solidFill>
                <a:srgbClr val="C0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0C4A728-EFD8-B955-CAB8-72DC734F1BDF}"/>
              </a:ext>
            </a:extLst>
          </p:cNvPr>
          <p:cNvSpPr txBox="1"/>
          <p:nvPr/>
        </p:nvSpPr>
        <p:spPr>
          <a:xfrm>
            <a:off x="135182" y="4164782"/>
            <a:ext cx="52614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>
                <a:solidFill>
                  <a:srgbClr val="C00000"/>
                </a:solidFill>
                <a:ea typeface="Calibri" panose="020F0502020204030204" pitchFamily="34" charset="0"/>
              </a:rPr>
              <a:t>Delež</a:t>
            </a:r>
            <a:r>
              <a:rPr lang="en-US" sz="1400" b="1" dirty="0">
                <a:solidFill>
                  <a:srgbClr val="C00000"/>
                </a:solidFill>
                <a:ea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rgbClr val="C00000"/>
                </a:solidFill>
                <a:ea typeface="Calibri" panose="020F0502020204030204" pitchFamily="34" charset="0"/>
              </a:rPr>
              <a:t>papirnih</a:t>
            </a:r>
            <a:r>
              <a:rPr lang="en-US" sz="1400" b="1" dirty="0">
                <a:solidFill>
                  <a:srgbClr val="C00000"/>
                </a:solidFill>
                <a:ea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rgbClr val="C00000"/>
                </a:solidFill>
                <a:ea typeface="Calibri" panose="020F0502020204030204" pitchFamily="34" charset="0"/>
              </a:rPr>
              <a:t>vprašalnikov</a:t>
            </a:r>
            <a:r>
              <a:rPr lang="en-US" sz="1400" b="1" dirty="0">
                <a:solidFill>
                  <a:srgbClr val="C00000"/>
                </a:solidFill>
                <a:ea typeface="Calibri" panose="020F0502020204030204" pitchFamily="34" charset="0"/>
              </a:rPr>
              <a:t>: </a:t>
            </a:r>
            <a:r>
              <a:rPr lang="en-US" sz="1400" b="1" dirty="0" err="1">
                <a:solidFill>
                  <a:srgbClr val="C00000"/>
                </a:solidFill>
                <a:ea typeface="Calibri" panose="020F0502020204030204" pitchFamily="34" charset="0"/>
              </a:rPr>
              <a:t>stari</a:t>
            </a:r>
            <a:r>
              <a:rPr lang="en-US" sz="1400" b="1" dirty="0">
                <a:solidFill>
                  <a:srgbClr val="C00000"/>
                </a:solidFill>
                <a:ea typeface="Calibri" panose="020F0502020204030204" pitchFamily="34" charset="0"/>
              </a:rPr>
              <a:t> 65+ </a:t>
            </a:r>
            <a:r>
              <a:rPr lang="en-US" sz="1050" b="1" i="1" dirty="0">
                <a:solidFill>
                  <a:srgbClr val="C00000"/>
                </a:solidFill>
                <a:ea typeface="Calibri" panose="020F0502020204030204" pitchFamily="34" charset="0"/>
              </a:rPr>
              <a:t>(concurrent) </a:t>
            </a:r>
            <a:r>
              <a:rPr lang="en-US" sz="1400" b="1" dirty="0">
                <a:solidFill>
                  <a:srgbClr val="C00000"/>
                </a:solidFill>
                <a:ea typeface="Calibri" panose="020F0502020204030204" pitchFamily="34" charset="0"/>
              </a:rPr>
              <a:t>vs. </a:t>
            </a:r>
            <a:r>
              <a:rPr lang="en-US" sz="1400" b="1" dirty="0" err="1">
                <a:solidFill>
                  <a:srgbClr val="C00000"/>
                </a:solidFill>
                <a:ea typeface="Calibri" panose="020F0502020204030204" pitchFamily="34" charset="0"/>
              </a:rPr>
              <a:t>ostali</a:t>
            </a:r>
            <a:endParaRPr lang="sl-SI" sz="1400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8662ED6-09EC-AAD8-BCDD-F984A4678725}"/>
              </a:ext>
            </a:extLst>
          </p:cNvPr>
          <p:cNvGrpSpPr/>
          <p:nvPr/>
        </p:nvGrpSpPr>
        <p:grpSpPr>
          <a:xfrm>
            <a:off x="791279" y="4576504"/>
            <a:ext cx="3649788" cy="1990132"/>
            <a:chOff x="720339" y="4466887"/>
            <a:chExt cx="3852858" cy="2144794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D3BD72C3-E514-6631-5C74-A7230C98067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20339" y="4466888"/>
              <a:ext cx="1608916" cy="1901172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68377DE-12C5-07C4-6C9A-A41AC3A1E4E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018798" y="4466887"/>
              <a:ext cx="1554399" cy="1901173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A94F409A-0A48-F252-9E29-A581F010AF5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876785" y="6237422"/>
              <a:ext cx="1497036" cy="3742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629462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494A19-1384-4AD5-906C-8C73E6B54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D2EDA5F-7864-7F56-0EAC-04A787052A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2607" y="144783"/>
            <a:ext cx="2026785" cy="9122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1DF1C19-CAF5-8764-7F1B-B739C8D2FF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81" y="0"/>
            <a:ext cx="1989778" cy="91228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A41E7FD-E7A0-0E52-8230-CA8DE4E306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50584" y="144783"/>
            <a:ext cx="1516068" cy="90132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F96C6DA-C755-C991-906D-BA9C18E2427E}"/>
              </a:ext>
            </a:extLst>
          </p:cNvPr>
          <p:cNvSpPr txBox="1"/>
          <p:nvPr/>
        </p:nvSpPr>
        <p:spPr>
          <a:xfrm>
            <a:off x="374268" y="1504855"/>
            <a:ext cx="23647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ea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en-US" b="1" dirty="0" err="1">
                <a:solidFill>
                  <a:srgbClr val="C00000"/>
                </a:solidFill>
                <a:ea typeface="Calibri" panose="020F0502020204030204" pitchFamily="34" charset="0"/>
                <a:sym typeface="Wingdings" panose="05000000000000000000" pitchFamily="2" charset="2"/>
              </a:rPr>
              <a:t>Ključni</a:t>
            </a:r>
            <a:r>
              <a:rPr lang="en-US" b="1" dirty="0">
                <a:solidFill>
                  <a:srgbClr val="C00000"/>
                </a:solidFill>
                <a:ea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b="1" dirty="0" err="1">
                <a:solidFill>
                  <a:srgbClr val="C00000"/>
                </a:solidFill>
                <a:ea typeface="Calibri" panose="020F0502020204030204" pitchFamily="34" charset="0"/>
                <a:sym typeface="Wingdings" panose="05000000000000000000" pitchFamily="2" charset="2"/>
              </a:rPr>
              <a:t>podatki</a:t>
            </a:r>
            <a:r>
              <a:rPr lang="en-US" b="1" dirty="0">
                <a:solidFill>
                  <a:srgbClr val="C00000"/>
                </a:solidFill>
                <a:ea typeface="Calibri" panose="020F0502020204030204" pitchFamily="34" charset="0"/>
                <a:sym typeface="Wingdings" panose="05000000000000000000" pitchFamily="2" charset="2"/>
              </a:rPr>
              <a:t>:</a:t>
            </a:r>
            <a:endParaRPr lang="sl-SI" dirty="0">
              <a:solidFill>
                <a:srgbClr val="C00000"/>
              </a:solidFill>
            </a:endParaRPr>
          </a:p>
        </p:txBody>
      </p:sp>
      <p:sp>
        <p:nvSpPr>
          <p:cNvPr id="11" name="Shape 5">
            <a:extLst>
              <a:ext uri="{FF2B5EF4-FFF2-40B4-BE49-F238E27FC236}">
                <a16:creationId xmlns:a16="http://schemas.microsoft.com/office/drawing/2014/main" id="{57095A85-A332-0B62-304A-35D57322BD53}"/>
              </a:ext>
            </a:extLst>
          </p:cNvPr>
          <p:cNvSpPr/>
          <p:nvPr/>
        </p:nvSpPr>
        <p:spPr>
          <a:xfrm>
            <a:off x="438087" y="2002452"/>
            <a:ext cx="2606040" cy="1737360"/>
          </a:xfrm>
          <a:prstGeom prst="roundRect">
            <a:avLst>
              <a:gd name="adj" fmla="val 5263"/>
            </a:avLst>
          </a:prstGeom>
          <a:solidFill>
            <a:srgbClr val="EEF3FA"/>
          </a:solidFill>
          <a:ln w="12700">
            <a:solidFill>
              <a:srgbClr val="D9E4F1"/>
            </a:solidFill>
            <a:prstDash val="solid"/>
          </a:ln>
        </p:spPr>
        <p:txBody>
          <a:bodyPr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l-SI"/>
          </a:p>
        </p:txBody>
      </p:sp>
      <p:sp>
        <p:nvSpPr>
          <p:cNvPr id="12" name="Text 6">
            <a:extLst>
              <a:ext uri="{FF2B5EF4-FFF2-40B4-BE49-F238E27FC236}">
                <a16:creationId xmlns:a16="http://schemas.microsoft.com/office/drawing/2014/main" id="{0480FDA0-CC8F-ACA5-3DBF-E8A52538BCBA}"/>
              </a:ext>
            </a:extLst>
          </p:cNvPr>
          <p:cNvSpPr/>
          <p:nvPr/>
        </p:nvSpPr>
        <p:spPr>
          <a:xfrm>
            <a:off x="438087" y="2139612"/>
            <a:ext cx="2606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400" b="1" dirty="0">
                <a:solidFill>
                  <a:srgbClr val="1F386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1281</a:t>
            </a:r>
            <a:endParaRPr lang="en-US" sz="3400" dirty="0"/>
          </a:p>
        </p:txBody>
      </p:sp>
      <p:sp>
        <p:nvSpPr>
          <p:cNvPr id="13" name="Text 7">
            <a:extLst>
              <a:ext uri="{FF2B5EF4-FFF2-40B4-BE49-F238E27FC236}">
                <a16:creationId xmlns:a16="http://schemas.microsoft.com/office/drawing/2014/main" id="{B8DBC6EE-230C-51EC-F12D-CBCB878B7757}"/>
              </a:ext>
            </a:extLst>
          </p:cNvPr>
          <p:cNvSpPr/>
          <p:nvPr/>
        </p:nvSpPr>
        <p:spPr>
          <a:xfrm>
            <a:off x="438087" y="2916852"/>
            <a:ext cx="2606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150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realiziranih anket</a:t>
            </a:r>
            <a:endParaRPr lang="en-US" sz="1150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pPr marL="0" indent="0" algn="ctr">
              <a:buNone/>
            </a:pPr>
            <a:r>
              <a:rPr lang="en-US" sz="1150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(53,8 % </a:t>
            </a:r>
            <a:r>
              <a:rPr lang="en-US" sz="115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izhodiščnega</a:t>
            </a:r>
            <a:r>
              <a:rPr lang="en-US" sz="1150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5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vzorca</a:t>
            </a:r>
            <a:r>
              <a:rPr lang="en-US" sz="1150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</a:t>
            </a:r>
          </a:p>
          <a:p>
            <a:pPr marL="0" indent="0" algn="ctr">
              <a:buNone/>
            </a:pPr>
            <a:r>
              <a:rPr lang="en-US" sz="1150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55,2 % AAPOR RR1)</a:t>
            </a:r>
            <a:endParaRPr lang="en-US" sz="115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4" name="Shape 8">
            <a:extLst>
              <a:ext uri="{FF2B5EF4-FFF2-40B4-BE49-F238E27FC236}">
                <a16:creationId xmlns:a16="http://schemas.microsoft.com/office/drawing/2014/main" id="{62A53341-FB9E-A3F2-7A57-E51060663722}"/>
              </a:ext>
            </a:extLst>
          </p:cNvPr>
          <p:cNvSpPr/>
          <p:nvPr/>
        </p:nvSpPr>
        <p:spPr>
          <a:xfrm>
            <a:off x="3779587" y="2002452"/>
            <a:ext cx="2606040" cy="1737360"/>
          </a:xfrm>
          <a:prstGeom prst="roundRect">
            <a:avLst>
              <a:gd name="adj" fmla="val 5263"/>
            </a:avLst>
          </a:prstGeom>
          <a:solidFill>
            <a:srgbClr val="1F3864"/>
          </a:solidFill>
          <a:ln/>
        </p:spPr>
        <p:txBody>
          <a:bodyPr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l-SI"/>
          </a:p>
        </p:txBody>
      </p:sp>
      <p:sp>
        <p:nvSpPr>
          <p:cNvPr id="15" name="Text 9">
            <a:extLst>
              <a:ext uri="{FF2B5EF4-FFF2-40B4-BE49-F238E27FC236}">
                <a16:creationId xmlns:a16="http://schemas.microsoft.com/office/drawing/2014/main" id="{B5D08E0E-F11F-94B9-DAA8-A55053D1DC32}"/>
              </a:ext>
            </a:extLst>
          </p:cNvPr>
          <p:cNvSpPr/>
          <p:nvPr/>
        </p:nvSpPr>
        <p:spPr>
          <a:xfrm>
            <a:off x="3779587" y="2139612"/>
            <a:ext cx="2606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57,1 %</a:t>
            </a:r>
            <a:endParaRPr lang="en-US" sz="3400" dirty="0"/>
          </a:p>
        </p:txBody>
      </p:sp>
      <p:sp>
        <p:nvSpPr>
          <p:cNvPr id="16" name="Text 10">
            <a:extLst>
              <a:ext uri="{FF2B5EF4-FFF2-40B4-BE49-F238E27FC236}">
                <a16:creationId xmlns:a16="http://schemas.microsoft.com/office/drawing/2014/main" id="{E791BBDA-E1F6-85E4-25C0-FCCFFBC6BD37}"/>
              </a:ext>
            </a:extLst>
          </p:cNvPr>
          <p:cNvSpPr/>
          <p:nvPr/>
        </p:nvSpPr>
        <p:spPr>
          <a:xfrm>
            <a:off x="3779587" y="2916852"/>
            <a:ext cx="2606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 err="1">
                <a:solidFill>
                  <a:srgbClr val="CFDC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realizacija</a:t>
            </a:r>
            <a:r>
              <a:rPr lang="en-US" sz="1600" dirty="0">
                <a:solidFill>
                  <a:srgbClr val="CFDC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SC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dirty="0">
                <a:solidFill>
                  <a:srgbClr val="CFDC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(RR1 = 57,4 %)</a:t>
            </a:r>
            <a:endParaRPr lang="en-US" sz="1600" dirty="0"/>
          </a:p>
        </p:txBody>
      </p:sp>
      <p:sp>
        <p:nvSpPr>
          <p:cNvPr id="17" name="Shape 11">
            <a:extLst>
              <a:ext uri="{FF2B5EF4-FFF2-40B4-BE49-F238E27FC236}">
                <a16:creationId xmlns:a16="http://schemas.microsoft.com/office/drawing/2014/main" id="{A5F63CA0-A299-CA67-8624-AFCF3511FA4A}"/>
              </a:ext>
            </a:extLst>
          </p:cNvPr>
          <p:cNvSpPr/>
          <p:nvPr/>
        </p:nvSpPr>
        <p:spPr>
          <a:xfrm>
            <a:off x="7381320" y="2008324"/>
            <a:ext cx="2606040" cy="1737360"/>
          </a:xfrm>
          <a:prstGeom prst="roundRect">
            <a:avLst>
              <a:gd name="adj" fmla="val 5263"/>
            </a:avLst>
          </a:prstGeom>
          <a:solidFill>
            <a:srgbClr val="EEF3FA"/>
          </a:solidFill>
          <a:ln w="12700">
            <a:solidFill>
              <a:srgbClr val="D9E4F1"/>
            </a:solidFill>
            <a:prstDash val="solid"/>
          </a:ln>
        </p:spPr>
        <p:txBody>
          <a:bodyPr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l-SI"/>
          </a:p>
        </p:txBody>
      </p:sp>
      <p:sp>
        <p:nvSpPr>
          <p:cNvPr id="18" name="Text 12">
            <a:extLst>
              <a:ext uri="{FF2B5EF4-FFF2-40B4-BE49-F238E27FC236}">
                <a16:creationId xmlns:a16="http://schemas.microsoft.com/office/drawing/2014/main" id="{8CB67286-DEC0-236E-8F71-383A210203D5}"/>
              </a:ext>
            </a:extLst>
          </p:cNvPr>
          <p:cNvSpPr/>
          <p:nvPr/>
        </p:nvSpPr>
        <p:spPr>
          <a:xfrm>
            <a:off x="7381320" y="2145484"/>
            <a:ext cx="2606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400" b="1" dirty="0">
                <a:solidFill>
                  <a:srgbClr val="1F386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49,4 %</a:t>
            </a:r>
            <a:endParaRPr lang="en-US" sz="3400" dirty="0"/>
          </a:p>
        </p:txBody>
      </p:sp>
      <p:sp>
        <p:nvSpPr>
          <p:cNvPr id="19" name="Text 13">
            <a:extLst>
              <a:ext uri="{FF2B5EF4-FFF2-40B4-BE49-F238E27FC236}">
                <a16:creationId xmlns:a16="http://schemas.microsoft.com/office/drawing/2014/main" id="{031DAD2F-06B0-D7F8-DDFE-2DC1772E6CA5}"/>
              </a:ext>
            </a:extLst>
          </p:cNvPr>
          <p:cNvSpPr/>
          <p:nvPr/>
        </p:nvSpPr>
        <p:spPr>
          <a:xfrm>
            <a:off x="7381320" y="2922724"/>
            <a:ext cx="2606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realizacija F2F</a:t>
            </a:r>
            <a:endParaRPr lang="en-US" sz="16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pPr marL="0" indent="0" algn="ctr">
              <a:buNone/>
            </a:pPr>
            <a:r>
              <a:rPr lang="en-US" sz="1600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(RR1 = 52,3 %)</a:t>
            </a:r>
            <a:endParaRPr lang="en-US" sz="16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17C7937-43E9-AE50-2682-3C2A5344459D}"/>
              </a:ext>
            </a:extLst>
          </p:cNvPr>
          <p:cNvSpPr txBox="1"/>
          <p:nvPr/>
        </p:nvSpPr>
        <p:spPr>
          <a:xfrm>
            <a:off x="6597941" y="2655116"/>
            <a:ext cx="5788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vs.</a:t>
            </a:r>
            <a:endParaRPr lang="sl-SI" b="1" dirty="0">
              <a:solidFill>
                <a:schemeClr val="tx2">
                  <a:lumMod val="90000"/>
                  <a:lumOff val="1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F8BA97E-C084-74A6-0ED0-1D01CF0DEAA8}"/>
              </a:ext>
            </a:extLst>
          </p:cNvPr>
          <p:cNvSpPr txBox="1"/>
          <p:nvPr/>
        </p:nvSpPr>
        <p:spPr>
          <a:xfrm>
            <a:off x="438087" y="4083891"/>
            <a:ext cx="8907249" cy="1164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l-SI" sz="16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Slovenija: najvišja realizacija SC med vsemi </a:t>
            </a:r>
            <a:r>
              <a:rPr lang="en-US" sz="1600" b="1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sodelujočimi</a:t>
            </a:r>
            <a:r>
              <a:rPr lang="en-US" sz="16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</a:t>
            </a:r>
            <a:r>
              <a:rPr lang="sl-SI" sz="16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državami ESS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l-SI" sz="16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SC: 777 anket </a:t>
            </a:r>
            <a:r>
              <a:rPr lang="en-US" sz="16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=</a:t>
            </a:r>
            <a:r>
              <a:rPr lang="sl-SI" sz="16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474 splet</a:t>
            </a:r>
            <a:r>
              <a:rPr lang="en-US" sz="1600" b="1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nih</a:t>
            </a:r>
            <a:r>
              <a:rPr lang="sl-SI" sz="16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+ 303 papir</a:t>
            </a:r>
            <a:r>
              <a:rPr lang="en-US" sz="1600" b="1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nih</a:t>
            </a:r>
            <a:r>
              <a:rPr lang="sl-SI" sz="16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(</a:t>
            </a:r>
            <a:r>
              <a:rPr lang="en-US" sz="1600" b="1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skoraj</a:t>
            </a:r>
            <a:r>
              <a:rPr lang="en-US" sz="16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</a:t>
            </a:r>
            <a:r>
              <a:rPr lang="sl-SI" sz="16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¼ </a:t>
            </a:r>
            <a:r>
              <a:rPr lang="en-US" sz="1600" b="1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vseh</a:t>
            </a:r>
            <a:r>
              <a:rPr lang="en-US" sz="16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anket</a:t>
            </a:r>
            <a:r>
              <a:rPr lang="en-US" sz="16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in </a:t>
            </a:r>
            <a:r>
              <a:rPr lang="sl-SI" sz="16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skoraj 40 % SC izplena)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l-SI" sz="16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K2N doda 104 ankete</a:t>
            </a:r>
            <a:r>
              <a:rPr lang="en-US" sz="16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= </a:t>
            </a:r>
            <a:r>
              <a:rPr lang="sl-SI" sz="16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dobrih 13 % vsega </a:t>
            </a:r>
            <a:r>
              <a:rPr lang="en-US" sz="16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SC </a:t>
            </a:r>
            <a:r>
              <a:rPr lang="sl-SI" sz="16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izplena</a:t>
            </a:r>
            <a:r>
              <a:rPr lang="en-US" sz="16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</a:t>
            </a:r>
            <a:endParaRPr lang="sl-SI" sz="1600" b="1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11099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70A17E-DA29-702F-2DE6-A539446518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9EB8801-10F6-F5D8-EC4A-E0F7F9E756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2607" y="144783"/>
            <a:ext cx="2026785" cy="9122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3E1FE08-E24E-7E9A-CF6A-09865EAA1B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81" y="0"/>
            <a:ext cx="1989778" cy="91228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DAAA4F0-EFF1-79AC-F500-DB5F9DBA45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50584" y="144783"/>
            <a:ext cx="1516068" cy="90132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B126092-A2DB-AE18-64A2-96211A95F324}"/>
              </a:ext>
            </a:extLst>
          </p:cNvPr>
          <p:cNvSpPr txBox="1"/>
          <p:nvPr/>
        </p:nvSpPr>
        <p:spPr>
          <a:xfrm>
            <a:off x="248434" y="1507367"/>
            <a:ext cx="54294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rgbClr val="C00000"/>
                </a:solidFill>
                <a:ea typeface="Calibri" panose="020F0502020204030204" pitchFamily="34" charset="0"/>
                <a:sym typeface="Wingdings" panose="05000000000000000000" pitchFamily="2" charset="2"/>
              </a:rPr>
              <a:t>Konec</a:t>
            </a:r>
            <a:r>
              <a:rPr lang="en-US" b="1" dirty="0">
                <a:solidFill>
                  <a:srgbClr val="C00000"/>
                </a:solidFill>
                <a:ea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b="1" dirty="0" err="1">
                <a:solidFill>
                  <a:srgbClr val="C00000"/>
                </a:solidFill>
                <a:ea typeface="Calibri" panose="020F0502020204030204" pitchFamily="34" charset="0"/>
                <a:sym typeface="Wingdings" panose="05000000000000000000" pitchFamily="2" charset="2"/>
              </a:rPr>
              <a:t>osebnega</a:t>
            </a:r>
            <a:r>
              <a:rPr lang="en-US" b="1" dirty="0">
                <a:solidFill>
                  <a:srgbClr val="C00000"/>
                </a:solidFill>
                <a:ea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b="1" dirty="0" err="1">
                <a:solidFill>
                  <a:srgbClr val="C00000"/>
                </a:solidFill>
                <a:ea typeface="Calibri" panose="020F0502020204030204" pitchFamily="34" charset="0"/>
                <a:sym typeface="Wingdings" panose="05000000000000000000" pitchFamily="2" charset="2"/>
              </a:rPr>
              <a:t>anketiranja</a:t>
            </a:r>
            <a:r>
              <a:rPr lang="sl-SI" b="1" dirty="0">
                <a:solidFill>
                  <a:srgbClr val="C00000"/>
                </a:solidFill>
                <a:ea typeface="Calibri" panose="020F0502020204030204" pitchFamily="34" charset="0"/>
                <a:sym typeface="Wingdings" panose="05000000000000000000" pitchFamily="2" charset="2"/>
              </a:rPr>
              <a:t> (?)</a:t>
            </a:r>
            <a:endParaRPr lang="sl-SI" dirty="0">
              <a:solidFill>
                <a:srgbClr val="C0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9047B88-CDF3-6ECE-9EEA-EE71B204E03B}"/>
              </a:ext>
            </a:extLst>
          </p:cNvPr>
          <p:cNvSpPr txBox="1"/>
          <p:nvPr/>
        </p:nvSpPr>
        <p:spPr>
          <a:xfrm>
            <a:off x="248434" y="1692033"/>
            <a:ext cx="9398905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600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Slovenska populacija se spreminja. Počasi a vztrajno gremo po</a:t>
            </a:r>
            <a:r>
              <a:rPr lang="en-US" sz="1600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2">
                    <a:lumMod val="50000"/>
                    <a:lumOff val="50000"/>
                  </a:schemeClr>
                </a:solidFill>
              </a:rPr>
              <a:t>poti</a:t>
            </a:r>
            <a:r>
              <a:rPr lang="en-US" sz="1600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2">
                    <a:lumMod val="50000"/>
                    <a:lumOff val="50000"/>
                  </a:schemeClr>
                </a:solidFill>
              </a:rPr>
              <a:t>zahodnoevropskih</a:t>
            </a:r>
            <a:r>
              <a:rPr lang="en-US" sz="1600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2">
                    <a:lumMod val="50000"/>
                    <a:lumOff val="50000"/>
                  </a:schemeClr>
                </a:solidFill>
              </a:rPr>
              <a:t>držav</a:t>
            </a:r>
            <a:r>
              <a:rPr lang="sl-SI" sz="1600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, kar se tiče pripravljenosti na sprejem anketarja</a:t>
            </a:r>
            <a:r>
              <a:rPr lang="en-US" sz="1600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. </a:t>
            </a:r>
            <a:r>
              <a:rPr lang="sl-SI" sz="1600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Po drugi strani</a:t>
            </a:r>
            <a:r>
              <a:rPr lang="en-US" sz="1600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 pa </a:t>
            </a:r>
            <a:r>
              <a:rPr lang="en-US" sz="1600" b="1" dirty="0" err="1">
                <a:solidFill>
                  <a:schemeClr val="tx2">
                    <a:lumMod val="50000"/>
                    <a:lumOff val="50000"/>
                  </a:schemeClr>
                </a:solidFill>
              </a:rPr>
              <a:t>primerjalno</a:t>
            </a:r>
            <a:r>
              <a:rPr lang="en-US" sz="1600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2">
                    <a:lumMod val="50000"/>
                    <a:lumOff val="50000"/>
                  </a:schemeClr>
                </a:solidFill>
              </a:rPr>
              <a:t>še</a:t>
            </a:r>
            <a:r>
              <a:rPr lang="en-US" sz="1600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2">
                    <a:lumMod val="50000"/>
                    <a:lumOff val="50000"/>
                  </a:schemeClr>
                </a:solidFill>
              </a:rPr>
              <a:t>vedno</a:t>
            </a:r>
            <a:r>
              <a:rPr lang="en-US" sz="1600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2">
                    <a:lumMod val="50000"/>
                    <a:lumOff val="50000"/>
                  </a:schemeClr>
                </a:solidFill>
              </a:rPr>
              <a:t>ostaja</a:t>
            </a:r>
            <a:r>
              <a:rPr lang="sl-SI" sz="1600" b="1" dirty="0" err="1">
                <a:solidFill>
                  <a:schemeClr val="tx2">
                    <a:lumMod val="50000"/>
                    <a:lumOff val="50000"/>
                  </a:schemeClr>
                </a:solidFill>
              </a:rPr>
              <a:t>mo</a:t>
            </a:r>
            <a:r>
              <a:rPr lang="en-US" sz="1600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2">
                    <a:lumMod val="50000"/>
                    <a:lumOff val="50000"/>
                  </a:schemeClr>
                </a:solidFill>
              </a:rPr>
              <a:t>na</a:t>
            </a:r>
            <a:r>
              <a:rPr lang="en-US" sz="1600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2">
                    <a:lumMod val="50000"/>
                    <a:lumOff val="50000"/>
                  </a:schemeClr>
                </a:solidFill>
              </a:rPr>
              <a:t>relativno</a:t>
            </a:r>
            <a:r>
              <a:rPr lang="en-US" sz="1600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2">
                    <a:lumMod val="50000"/>
                    <a:lumOff val="50000"/>
                  </a:schemeClr>
                </a:solidFill>
              </a:rPr>
              <a:t>visok</a:t>
            </a:r>
            <a:r>
              <a:rPr lang="sl-SI" sz="1600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i ravni</a:t>
            </a:r>
            <a:r>
              <a:rPr lang="en-US" sz="1600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2">
                    <a:lumMod val="50000"/>
                    <a:lumOff val="50000"/>
                  </a:schemeClr>
                </a:solidFill>
              </a:rPr>
              <a:t>odzivnosti</a:t>
            </a:r>
            <a:r>
              <a:rPr lang="en-US" sz="1600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 (</a:t>
            </a:r>
            <a:r>
              <a:rPr lang="en-US" sz="1600" b="1" dirty="0" err="1">
                <a:solidFill>
                  <a:schemeClr val="tx2">
                    <a:lumMod val="50000"/>
                    <a:lumOff val="50000"/>
                  </a:schemeClr>
                </a:solidFill>
              </a:rPr>
              <a:t>tradicija</a:t>
            </a:r>
            <a:r>
              <a:rPr lang="en-US" sz="1600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 ESS, SJM, ISSP …).  </a:t>
            </a:r>
          </a:p>
          <a:p>
            <a:endParaRPr lang="en-US" sz="1600" b="1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Učinek</a:t>
            </a:r>
            <a:r>
              <a:rPr lang="en-US" sz="16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živega</a:t>
            </a:r>
            <a:r>
              <a:rPr lang="en-US" sz="16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kontakta</a:t>
            </a:r>
            <a:r>
              <a:rPr lang="en-US" sz="16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je </a:t>
            </a:r>
            <a:r>
              <a:rPr lang="en-US" sz="1600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nesporen</a:t>
            </a:r>
            <a:r>
              <a:rPr lang="en-US" sz="16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. Tako z </a:t>
            </a:r>
            <a:r>
              <a:rPr lang="en-US" sz="1600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vidika</a:t>
            </a:r>
            <a:r>
              <a:rPr lang="en-US" sz="16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motivacije</a:t>
            </a:r>
            <a:r>
              <a:rPr lang="en-US" sz="16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in </a:t>
            </a:r>
            <a:r>
              <a:rPr lang="en-US" sz="1600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konverzije</a:t>
            </a:r>
            <a:r>
              <a:rPr lang="en-US" sz="16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kot</a:t>
            </a:r>
            <a:r>
              <a:rPr lang="en-US" sz="16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z </a:t>
            </a:r>
            <a:r>
              <a:rPr lang="en-US" sz="1600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vidika</a:t>
            </a:r>
            <a:r>
              <a:rPr lang="en-US" sz="16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možne</a:t>
            </a:r>
            <a:r>
              <a:rPr lang="en-US" sz="16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vloge</a:t>
            </a:r>
            <a:r>
              <a:rPr lang="en-US" sz="16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anketarja</a:t>
            </a:r>
            <a:r>
              <a:rPr lang="en-US" sz="16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b="1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Za ESS </a:t>
            </a:r>
            <a:r>
              <a:rPr lang="en-US" sz="1600" b="1" dirty="0" err="1">
                <a:solidFill>
                  <a:schemeClr val="accent1">
                    <a:lumMod val="75000"/>
                  </a:schemeClr>
                </a:solidFill>
              </a:rPr>
              <a:t>val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 13 (2027) je </a:t>
            </a:r>
            <a:r>
              <a:rPr lang="en-US" sz="1600" b="1" dirty="0" err="1">
                <a:solidFill>
                  <a:schemeClr val="accent1">
                    <a:lumMod val="75000"/>
                  </a:schemeClr>
                </a:solidFill>
              </a:rPr>
              <a:t>bilo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accent1">
                    <a:lumMod val="75000"/>
                  </a:schemeClr>
                </a:solidFill>
              </a:rPr>
              <a:t>določeno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, da </a:t>
            </a:r>
            <a:r>
              <a:rPr lang="en-US" sz="1600" b="1" dirty="0" err="1">
                <a:solidFill>
                  <a:schemeClr val="accent1">
                    <a:lumMod val="75000"/>
                  </a:schemeClr>
                </a:solidFill>
              </a:rPr>
              <a:t>bo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 v </a:t>
            </a:r>
            <a:r>
              <a:rPr lang="en-US" sz="1600" b="1" dirty="0" err="1">
                <a:solidFill>
                  <a:schemeClr val="accent1">
                    <a:lumMod val="75000"/>
                  </a:schemeClr>
                </a:solidFill>
              </a:rPr>
              <a:t>celoti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accent1">
                    <a:lumMod val="75000"/>
                  </a:schemeClr>
                </a:solidFill>
              </a:rPr>
              <a:t>izveden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 v </a:t>
            </a:r>
            <a:r>
              <a:rPr lang="en-US" sz="1600" b="1" dirty="0" err="1">
                <a:solidFill>
                  <a:schemeClr val="accent1">
                    <a:lumMod val="75000"/>
                  </a:schemeClr>
                </a:solidFill>
              </a:rPr>
              <a:t>načinu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 SC (ESS 2.0). Na </a:t>
            </a:r>
            <a:r>
              <a:rPr lang="en-US" sz="1600" b="1" dirty="0" err="1">
                <a:solidFill>
                  <a:schemeClr val="accent1">
                    <a:lumMod val="75000"/>
                  </a:schemeClr>
                </a:solidFill>
              </a:rPr>
              <a:t>osnovi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accent1">
                    <a:lumMod val="75000"/>
                  </a:schemeClr>
                </a:solidFill>
              </a:rPr>
              <a:t>rezultatov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 v 30 </a:t>
            </a:r>
            <a:r>
              <a:rPr lang="en-US" sz="1600" b="1" dirty="0" err="1">
                <a:solidFill>
                  <a:schemeClr val="accent1">
                    <a:lumMod val="75000"/>
                  </a:schemeClr>
                </a:solidFill>
              </a:rPr>
              <a:t>državah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l-SI" sz="1600" b="1" dirty="0">
                <a:solidFill>
                  <a:schemeClr val="accent1">
                    <a:lumMod val="75000"/>
                  </a:schemeClr>
                </a:solidFill>
              </a:rPr>
              <a:t>v valu 12 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se </a:t>
            </a:r>
            <a:r>
              <a:rPr lang="en-US" sz="1600" b="1" dirty="0" err="1">
                <a:solidFill>
                  <a:schemeClr val="accent1">
                    <a:lumMod val="75000"/>
                  </a:schemeClr>
                </a:solidFill>
              </a:rPr>
              <a:t>že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accent1">
                    <a:lumMod val="75000"/>
                  </a:schemeClr>
                </a:solidFill>
              </a:rPr>
              <a:t>postavlja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accent1">
                    <a:lumMod val="75000"/>
                  </a:schemeClr>
                </a:solidFill>
              </a:rPr>
              <a:t>prilagojen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accent1">
                    <a:lumMod val="75000"/>
                  </a:schemeClr>
                </a:solidFill>
              </a:rPr>
              <a:t>izvedbeni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accent1">
                    <a:lumMod val="75000"/>
                  </a:schemeClr>
                </a:solidFill>
              </a:rPr>
              <a:t>okvir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 → </a:t>
            </a:r>
            <a:r>
              <a:rPr lang="en-US" sz="1600" b="1" dirty="0" err="1">
                <a:solidFill>
                  <a:schemeClr val="accent1">
                    <a:lumMod val="75000"/>
                  </a:schemeClr>
                </a:solidFill>
              </a:rPr>
              <a:t>Ohranja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 se </a:t>
            </a:r>
            <a:r>
              <a:rPr lang="en-US" sz="1600" b="1" dirty="0" err="1">
                <a:solidFill>
                  <a:schemeClr val="accent1">
                    <a:lumMod val="75000"/>
                  </a:schemeClr>
                </a:solidFill>
              </a:rPr>
              <a:t>pristop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 K2N. </a:t>
            </a:r>
            <a:r>
              <a:rPr lang="en-US" sz="1600" b="1" dirty="0" err="1">
                <a:solidFill>
                  <a:schemeClr val="accent1">
                    <a:lumMod val="75000"/>
                  </a:schemeClr>
                </a:solidFill>
              </a:rPr>
              <a:t>Pretežno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accent1">
                    <a:lumMod val="75000"/>
                  </a:schemeClr>
                </a:solidFill>
              </a:rPr>
              <a:t>kot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accent1">
                    <a:lumMod val="75000"/>
                  </a:schemeClr>
                </a:solidFill>
              </a:rPr>
              <a:t>motivacija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 in </a:t>
            </a:r>
            <a:r>
              <a:rPr lang="en-US" sz="1600" b="1" dirty="0" err="1">
                <a:solidFill>
                  <a:schemeClr val="accent1">
                    <a:lumMod val="75000"/>
                  </a:schemeClr>
                </a:solidFill>
              </a:rPr>
              <a:t>tehnična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accent1">
                    <a:lumMod val="75000"/>
                  </a:schemeClr>
                </a:solidFill>
              </a:rPr>
              <a:t>podpora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 za samoizpolnjevanje. Pod </a:t>
            </a:r>
            <a:r>
              <a:rPr lang="en-US" sz="1600" b="1" dirty="0" err="1">
                <a:solidFill>
                  <a:schemeClr val="accent1">
                    <a:lumMod val="75000"/>
                  </a:schemeClr>
                </a:solidFill>
              </a:rPr>
              <a:t>določenimi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accent1">
                    <a:lumMod val="75000"/>
                  </a:schemeClr>
                </a:solidFill>
              </a:rPr>
              <a:t>pogoji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accent1">
                    <a:lumMod val="75000"/>
                  </a:schemeClr>
                </a:solidFill>
              </a:rPr>
              <a:t>bo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accent1">
                    <a:lumMod val="75000"/>
                  </a:schemeClr>
                </a:solidFill>
              </a:rPr>
              <a:t>mogoče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accent1">
                    <a:lumMod val="75000"/>
                  </a:schemeClr>
                </a:solidFill>
              </a:rPr>
              <a:t>tudi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accent1">
                    <a:lumMod val="75000"/>
                  </a:schemeClr>
                </a:solidFill>
              </a:rPr>
              <a:t>osebno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accent1">
                    <a:lumMod val="75000"/>
                  </a:schemeClr>
                </a:solidFill>
              </a:rPr>
              <a:t>anketiranje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b="1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err="1">
                <a:solidFill>
                  <a:srgbClr val="0070C0"/>
                </a:solidFill>
              </a:rPr>
              <a:t>Natanča</a:t>
            </a:r>
            <a:r>
              <a:rPr lang="en-US" sz="1600" b="1" dirty="0">
                <a:solidFill>
                  <a:srgbClr val="0070C0"/>
                </a:solidFill>
              </a:rPr>
              <a:t> </a:t>
            </a:r>
            <a:r>
              <a:rPr lang="en-US" sz="1600" b="1" dirty="0" err="1">
                <a:solidFill>
                  <a:srgbClr val="0070C0"/>
                </a:solidFill>
              </a:rPr>
              <a:t>opredelitve</a:t>
            </a:r>
            <a:r>
              <a:rPr lang="en-US" sz="1600" b="1" dirty="0">
                <a:solidFill>
                  <a:srgbClr val="0070C0"/>
                </a:solidFill>
              </a:rPr>
              <a:t> </a:t>
            </a:r>
            <a:r>
              <a:rPr lang="en-US" sz="1600" b="1" dirty="0" err="1">
                <a:solidFill>
                  <a:srgbClr val="0070C0"/>
                </a:solidFill>
              </a:rPr>
              <a:t>pogojev</a:t>
            </a:r>
            <a:r>
              <a:rPr lang="en-US" sz="1600" b="1" dirty="0">
                <a:solidFill>
                  <a:srgbClr val="0070C0"/>
                </a:solidFill>
              </a:rPr>
              <a:t> </a:t>
            </a:r>
            <a:r>
              <a:rPr lang="en-US" sz="1600" b="1" dirty="0" err="1">
                <a:solidFill>
                  <a:srgbClr val="0070C0"/>
                </a:solidFill>
              </a:rPr>
              <a:t>intervencije</a:t>
            </a:r>
            <a:r>
              <a:rPr lang="en-US" sz="1600" b="1" dirty="0">
                <a:solidFill>
                  <a:srgbClr val="0070C0"/>
                </a:solidFill>
              </a:rPr>
              <a:t> ‘</a:t>
            </a:r>
            <a:r>
              <a:rPr lang="en-US" sz="1600" b="1" dirty="0" err="1">
                <a:solidFill>
                  <a:srgbClr val="0070C0"/>
                </a:solidFill>
              </a:rPr>
              <a:t>živega</a:t>
            </a:r>
            <a:r>
              <a:rPr lang="en-US" sz="1600" b="1" dirty="0">
                <a:solidFill>
                  <a:srgbClr val="0070C0"/>
                </a:solidFill>
              </a:rPr>
              <a:t> </a:t>
            </a:r>
            <a:r>
              <a:rPr lang="en-US" sz="1600" b="1" dirty="0" err="1">
                <a:solidFill>
                  <a:srgbClr val="0070C0"/>
                </a:solidFill>
              </a:rPr>
              <a:t>stika</a:t>
            </a:r>
            <a:r>
              <a:rPr lang="en-US" sz="1600" b="1" dirty="0">
                <a:solidFill>
                  <a:srgbClr val="0070C0"/>
                </a:solidFill>
              </a:rPr>
              <a:t>’ je </a:t>
            </a:r>
            <a:r>
              <a:rPr lang="en-US" sz="1600" b="1" dirty="0" err="1">
                <a:solidFill>
                  <a:srgbClr val="0070C0"/>
                </a:solidFill>
              </a:rPr>
              <a:t>še</a:t>
            </a:r>
            <a:r>
              <a:rPr lang="en-US" sz="1600" b="1" dirty="0">
                <a:solidFill>
                  <a:srgbClr val="0070C0"/>
                </a:solidFill>
              </a:rPr>
              <a:t> </a:t>
            </a:r>
            <a:r>
              <a:rPr lang="en-US" sz="1600" b="1" dirty="0" err="1">
                <a:solidFill>
                  <a:srgbClr val="0070C0"/>
                </a:solidFill>
              </a:rPr>
              <a:t>predmet</a:t>
            </a:r>
            <a:r>
              <a:rPr lang="en-US" sz="1600" b="1" dirty="0">
                <a:solidFill>
                  <a:srgbClr val="0070C0"/>
                </a:solidFill>
              </a:rPr>
              <a:t> </a:t>
            </a:r>
            <a:r>
              <a:rPr lang="en-US" sz="1600" b="1" dirty="0" err="1">
                <a:solidFill>
                  <a:srgbClr val="0070C0"/>
                </a:solidFill>
              </a:rPr>
              <a:t>razprave</a:t>
            </a:r>
            <a:r>
              <a:rPr lang="en-US" sz="1600" b="1" dirty="0">
                <a:solidFill>
                  <a:srgbClr val="0070C0"/>
                </a:solidFill>
              </a:rPr>
              <a:t>. A </a:t>
            </a:r>
            <a:r>
              <a:rPr lang="en-US" sz="1600" b="1" dirty="0" err="1">
                <a:solidFill>
                  <a:srgbClr val="0070C0"/>
                </a:solidFill>
              </a:rPr>
              <a:t>smer</a:t>
            </a:r>
            <a:r>
              <a:rPr lang="en-US" sz="1600" b="1" dirty="0">
                <a:solidFill>
                  <a:srgbClr val="0070C0"/>
                </a:solidFill>
              </a:rPr>
              <a:t> je </a:t>
            </a:r>
            <a:r>
              <a:rPr lang="en-US" sz="1600" b="1" dirty="0" err="1">
                <a:solidFill>
                  <a:srgbClr val="0070C0"/>
                </a:solidFill>
              </a:rPr>
              <a:t>jasna</a:t>
            </a:r>
            <a:r>
              <a:rPr lang="en-US" sz="1600" b="1" dirty="0">
                <a:solidFill>
                  <a:srgbClr val="0070C0"/>
                </a:solidFill>
              </a:rPr>
              <a:t> - </a:t>
            </a:r>
            <a:r>
              <a:rPr lang="en-US" sz="1600" b="1" dirty="0" err="1">
                <a:solidFill>
                  <a:srgbClr val="0070C0"/>
                </a:solidFill>
              </a:rPr>
              <a:t>brez</a:t>
            </a:r>
            <a:r>
              <a:rPr lang="en-US" sz="1600" b="1" dirty="0">
                <a:solidFill>
                  <a:srgbClr val="0070C0"/>
                </a:solidFill>
              </a:rPr>
              <a:t> </a:t>
            </a:r>
            <a:r>
              <a:rPr lang="en-US" sz="1600" b="1" dirty="0" err="1">
                <a:solidFill>
                  <a:srgbClr val="0070C0"/>
                </a:solidFill>
              </a:rPr>
              <a:t>anketarjev</a:t>
            </a:r>
            <a:r>
              <a:rPr lang="en-US" sz="1600" b="1" dirty="0">
                <a:solidFill>
                  <a:srgbClr val="0070C0"/>
                </a:solidFill>
              </a:rPr>
              <a:t> v </a:t>
            </a:r>
            <a:r>
              <a:rPr lang="en-US" sz="1600" b="1" dirty="0" err="1">
                <a:solidFill>
                  <a:srgbClr val="0070C0"/>
                </a:solidFill>
              </a:rPr>
              <a:t>klasičnem</a:t>
            </a:r>
            <a:r>
              <a:rPr lang="en-US" sz="1600" b="1" dirty="0">
                <a:solidFill>
                  <a:srgbClr val="0070C0"/>
                </a:solidFill>
              </a:rPr>
              <a:t> </a:t>
            </a:r>
            <a:r>
              <a:rPr lang="en-US" sz="1600" b="1" dirty="0" err="1">
                <a:solidFill>
                  <a:srgbClr val="0070C0"/>
                </a:solidFill>
              </a:rPr>
              <a:t>smislu</a:t>
            </a:r>
            <a:r>
              <a:rPr lang="en-US" sz="1600" b="1" dirty="0">
                <a:solidFill>
                  <a:srgbClr val="0070C0"/>
                </a:solidFill>
              </a:rPr>
              <a:t>, a ne </a:t>
            </a:r>
            <a:r>
              <a:rPr lang="en-US" sz="1600" b="1" dirty="0" err="1">
                <a:solidFill>
                  <a:srgbClr val="0070C0"/>
                </a:solidFill>
              </a:rPr>
              <a:t>brez</a:t>
            </a:r>
            <a:r>
              <a:rPr lang="en-US" sz="1600" b="1" dirty="0">
                <a:solidFill>
                  <a:srgbClr val="0070C0"/>
                </a:solidFill>
              </a:rPr>
              <a:t> </a:t>
            </a:r>
            <a:r>
              <a:rPr lang="en-US" sz="1600" b="1" dirty="0" err="1">
                <a:solidFill>
                  <a:srgbClr val="0070C0"/>
                </a:solidFill>
              </a:rPr>
              <a:t>osebnega</a:t>
            </a:r>
            <a:r>
              <a:rPr lang="en-US" sz="1600" b="1" dirty="0">
                <a:solidFill>
                  <a:srgbClr val="0070C0"/>
                </a:solidFill>
              </a:rPr>
              <a:t> </a:t>
            </a:r>
            <a:r>
              <a:rPr lang="en-US" sz="1600" b="1" dirty="0" err="1">
                <a:solidFill>
                  <a:srgbClr val="0070C0"/>
                </a:solidFill>
              </a:rPr>
              <a:t>stika</a:t>
            </a:r>
            <a:r>
              <a:rPr lang="en-US" sz="1600" b="1" dirty="0">
                <a:solidFill>
                  <a:srgbClr val="0070C0"/>
                </a:solidFill>
              </a:rPr>
              <a:t>, </a:t>
            </a:r>
            <a:r>
              <a:rPr lang="en-US" sz="1600" b="1" dirty="0" err="1">
                <a:solidFill>
                  <a:srgbClr val="0070C0"/>
                </a:solidFill>
              </a:rPr>
              <a:t>kjer</a:t>
            </a:r>
            <a:r>
              <a:rPr lang="en-US" sz="1600" b="1" dirty="0">
                <a:solidFill>
                  <a:srgbClr val="0070C0"/>
                </a:solidFill>
              </a:rPr>
              <a:t> </a:t>
            </a:r>
            <a:r>
              <a:rPr lang="en-US" sz="1600" b="1" dirty="0" err="1">
                <a:solidFill>
                  <a:srgbClr val="0070C0"/>
                </a:solidFill>
              </a:rPr>
              <a:t>bo</a:t>
            </a:r>
            <a:r>
              <a:rPr lang="en-US" sz="1600" b="1" dirty="0">
                <a:solidFill>
                  <a:srgbClr val="0070C0"/>
                </a:solidFill>
              </a:rPr>
              <a:t> ta </a:t>
            </a:r>
            <a:r>
              <a:rPr lang="en-US" sz="1600" b="1" dirty="0" err="1">
                <a:solidFill>
                  <a:srgbClr val="0070C0"/>
                </a:solidFill>
              </a:rPr>
              <a:t>še</a:t>
            </a:r>
            <a:r>
              <a:rPr lang="en-US" sz="1600" b="1" dirty="0">
                <a:solidFill>
                  <a:srgbClr val="0070C0"/>
                </a:solidFill>
              </a:rPr>
              <a:t> </a:t>
            </a:r>
            <a:r>
              <a:rPr lang="en-US" sz="1600" b="1" dirty="0" err="1">
                <a:solidFill>
                  <a:srgbClr val="0070C0"/>
                </a:solidFill>
              </a:rPr>
              <a:t>potreben</a:t>
            </a:r>
            <a:r>
              <a:rPr lang="en-US" sz="1600" b="1" dirty="0">
                <a:solidFill>
                  <a:srgbClr val="0070C0"/>
                </a:solidFill>
              </a:rPr>
              <a:t> </a:t>
            </a:r>
            <a:r>
              <a:rPr lang="en-US" sz="1600" b="1" dirty="0" err="1">
                <a:solidFill>
                  <a:srgbClr val="0070C0"/>
                </a:solidFill>
              </a:rPr>
              <a:t>ali</a:t>
            </a:r>
            <a:r>
              <a:rPr lang="en-US" sz="1600" b="1" dirty="0">
                <a:solidFill>
                  <a:srgbClr val="0070C0"/>
                </a:solidFill>
              </a:rPr>
              <a:t> </a:t>
            </a:r>
            <a:r>
              <a:rPr lang="en-US" sz="1600" b="1" dirty="0" err="1">
                <a:solidFill>
                  <a:srgbClr val="0070C0"/>
                </a:solidFill>
              </a:rPr>
              <a:t>koristen</a:t>
            </a:r>
            <a:r>
              <a:rPr lang="en-US" sz="1600" b="1" dirty="0">
                <a:solidFill>
                  <a:srgbClr val="0070C0"/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b="1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070C0"/>
                </a:solidFill>
              </a:rPr>
              <a:t>V </a:t>
            </a:r>
            <a:r>
              <a:rPr lang="en-US" sz="1600" b="1" dirty="0" err="1">
                <a:solidFill>
                  <a:srgbClr val="0070C0"/>
                </a:solidFill>
              </a:rPr>
              <a:t>več</a:t>
            </a:r>
            <a:r>
              <a:rPr lang="en-US" sz="1600" b="1" dirty="0">
                <a:solidFill>
                  <a:srgbClr val="0070C0"/>
                </a:solidFill>
              </a:rPr>
              <a:t> </a:t>
            </a:r>
            <a:r>
              <a:rPr lang="en-US" sz="1600" b="1" dirty="0" err="1">
                <a:solidFill>
                  <a:srgbClr val="0070C0"/>
                </a:solidFill>
              </a:rPr>
              <a:t>državah</a:t>
            </a:r>
            <a:r>
              <a:rPr lang="en-US" sz="1600" b="1" dirty="0">
                <a:solidFill>
                  <a:srgbClr val="0070C0"/>
                </a:solidFill>
              </a:rPr>
              <a:t> </a:t>
            </a:r>
            <a:r>
              <a:rPr lang="en-US" sz="1600" b="1" dirty="0" err="1">
                <a:solidFill>
                  <a:srgbClr val="0070C0"/>
                </a:solidFill>
              </a:rPr>
              <a:t>bo</a:t>
            </a:r>
            <a:r>
              <a:rPr lang="en-US" sz="1600" b="1" dirty="0">
                <a:solidFill>
                  <a:srgbClr val="0070C0"/>
                </a:solidFill>
              </a:rPr>
              <a:t> </a:t>
            </a:r>
            <a:r>
              <a:rPr lang="en-US" sz="1600" b="1" dirty="0" err="1">
                <a:solidFill>
                  <a:srgbClr val="0070C0"/>
                </a:solidFill>
              </a:rPr>
              <a:t>razprava</a:t>
            </a:r>
            <a:r>
              <a:rPr lang="en-US" sz="1600" b="1" dirty="0">
                <a:solidFill>
                  <a:srgbClr val="0070C0"/>
                </a:solidFill>
              </a:rPr>
              <a:t> </a:t>
            </a:r>
            <a:r>
              <a:rPr lang="en-US" sz="1600" b="1" dirty="0" err="1">
                <a:solidFill>
                  <a:srgbClr val="0070C0"/>
                </a:solidFill>
              </a:rPr>
              <a:t>burna</a:t>
            </a:r>
            <a:r>
              <a:rPr lang="en-US" sz="1600" b="1" dirty="0">
                <a:solidFill>
                  <a:srgbClr val="0070C0"/>
                </a:solidFill>
              </a:rPr>
              <a:t>. </a:t>
            </a:r>
            <a:r>
              <a:rPr lang="en-US" sz="1600" b="1" dirty="0" err="1">
                <a:solidFill>
                  <a:srgbClr val="0070C0"/>
                </a:solidFill>
              </a:rPr>
              <a:t>Premik</a:t>
            </a:r>
            <a:r>
              <a:rPr lang="en-US" sz="1600" b="1" dirty="0">
                <a:solidFill>
                  <a:srgbClr val="0070C0"/>
                </a:solidFill>
              </a:rPr>
              <a:t> </a:t>
            </a:r>
            <a:r>
              <a:rPr lang="en-US" sz="1600" b="1" dirty="0" err="1">
                <a:solidFill>
                  <a:srgbClr val="0070C0"/>
                </a:solidFill>
              </a:rPr>
              <a:t>na</a:t>
            </a:r>
            <a:r>
              <a:rPr lang="en-US" sz="1600" b="1" dirty="0">
                <a:solidFill>
                  <a:srgbClr val="0070C0"/>
                </a:solidFill>
              </a:rPr>
              <a:t> </a:t>
            </a:r>
            <a:r>
              <a:rPr lang="en-US" sz="1600" b="1" i="1" dirty="0">
                <a:solidFill>
                  <a:srgbClr val="0070C0"/>
                </a:solidFill>
              </a:rPr>
              <a:t>SC mix mode</a:t>
            </a:r>
            <a:r>
              <a:rPr lang="en-US" sz="1600" b="1" dirty="0">
                <a:solidFill>
                  <a:srgbClr val="0070C0"/>
                </a:solidFill>
              </a:rPr>
              <a:t> je </a:t>
            </a:r>
            <a:r>
              <a:rPr lang="en-US" sz="1600" b="1" dirty="0" err="1">
                <a:solidFill>
                  <a:srgbClr val="0070C0"/>
                </a:solidFill>
              </a:rPr>
              <a:t>bil</a:t>
            </a:r>
            <a:r>
              <a:rPr lang="en-US" sz="1600" b="1" dirty="0">
                <a:solidFill>
                  <a:srgbClr val="0070C0"/>
                </a:solidFill>
              </a:rPr>
              <a:t> za </a:t>
            </a:r>
            <a:r>
              <a:rPr lang="en-US" sz="1600" b="1" dirty="0" err="1">
                <a:solidFill>
                  <a:srgbClr val="0070C0"/>
                </a:solidFill>
              </a:rPr>
              <a:t>nekatere</a:t>
            </a:r>
            <a:r>
              <a:rPr lang="en-US" sz="1600" b="1" dirty="0">
                <a:solidFill>
                  <a:srgbClr val="0070C0"/>
                </a:solidFill>
              </a:rPr>
              <a:t> </a:t>
            </a:r>
            <a:r>
              <a:rPr lang="en-US" sz="1600" b="1" dirty="0" err="1">
                <a:solidFill>
                  <a:srgbClr val="0070C0"/>
                </a:solidFill>
              </a:rPr>
              <a:t>izvajalce</a:t>
            </a:r>
            <a:r>
              <a:rPr lang="en-US" sz="1600" b="1" dirty="0">
                <a:solidFill>
                  <a:srgbClr val="0070C0"/>
                </a:solidFill>
              </a:rPr>
              <a:t> </a:t>
            </a:r>
            <a:r>
              <a:rPr lang="en-US" sz="1600" b="1" dirty="0" err="1">
                <a:solidFill>
                  <a:srgbClr val="0070C0"/>
                </a:solidFill>
              </a:rPr>
              <a:t>težko</a:t>
            </a:r>
            <a:r>
              <a:rPr lang="en-US" sz="1600" b="1" dirty="0">
                <a:solidFill>
                  <a:srgbClr val="0070C0"/>
                </a:solidFill>
              </a:rPr>
              <a:t> </a:t>
            </a:r>
            <a:r>
              <a:rPr lang="en-US" sz="1600" b="1" dirty="0" err="1">
                <a:solidFill>
                  <a:srgbClr val="0070C0"/>
                </a:solidFill>
              </a:rPr>
              <a:t>pričakovan</a:t>
            </a:r>
            <a:r>
              <a:rPr lang="en-US" sz="1600" b="1" dirty="0">
                <a:solidFill>
                  <a:srgbClr val="0070C0"/>
                </a:solidFill>
              </a:rPr>
              <a:t>. Po </a:t>
            </a:r>
            <a:r>
              <a:rPr lang="en-US" sz="1600" b="1" dirty="0" err="1">
                <a:solidFill>
                  <a:srgbClr val="0070C0"/>
                </a:solidFill>
              </a:rPr>
              <a:t>drugi</a:t>
            </a:r>
            <a:r>
              <a:rPr lang="en-US" sz="1600" b="1" dirty="0">
                <a:solidFill>
                  <a:srgbClr val="0070C0"/>
                </a:solidFill>
              </a:rPr>
              <a:t> </a:t>
            </a:r>
            <a:r>
              <a:rPr lang="en-US" sz="1600" b="1" dirty="0" err="1">
                <a:solidFill>
                  <a:srgbClr val="0070C0"/>
                </a:solidFill>
              </a:rPr>
              <a:t>strani</a:t>
            </a:r>
            <a:r>
              <a:rPr lang="en-US" sz="1600" b="1" dirty="0">
                <a:solidFill>
                  <a:srgbClr val="0070C0"/>
                </a:solidFill>
              </a:rPr>
              <a:t> pa </a:t>
            </a:r>
            <a:r>
              <a:rPr lang="en-US" sz="1600" b="1" dirty="0" err="1">
                <a:solidFill>
                  <a:srgbClr val="0070C0"/>
                </a:solidFill>
              </a:rPr>
              <a:t>gre</a:t>
            </a:r>
            <a:r>
              <a:rPr lang="en-US" sz="1600" b="1" dirty="0">
                <a:solidFill>
                  <a:srgbClr val="0070C0"/>
                </a:solidFill>
              </a:rPr>
              <a:t> </a:t>
            </a:r>
            <a:r>
              <a:rPr lang="en-US" sz="1600" b="1" dirty="0" err="1">
                <a:solidFill>
                  <a:srgbClr val="0070C0"/>
                </a:solidFill>
              </a:rPr>
              <a:t>resna</a:t>
            </a:r>
            <a:r>
              <a:rPr lang="en-US" sz="1600" b="1" dirty="0">
                <a:solidFill>
                  <a:srgbClr val="0070C0"/>
                </a:solidFill>
              </a:rPr>
              <a:t> </a:t>
            </a:r>
            <a:r>
              <a:rPr lang="en-US" sz="1600" b="1" dirty="0" err="1">
                <a:solidFill>
                  <a:srgbClr val="0070C0"/>
                </a:solidFill>
              </a:rPr>
              <a:t>presoja</a:t>
            </a:r>
            <a:r>
              <a:rPr lang="en-US" sz="1600" b="1" dirty="0">
                <a:solidFill>
                  <a:srgbClr val="0070C0"/>
                </a:solidFill>
              </a:rPr>
              <a:t> (</a:t>
            </a:r>
            <a:r>
              <a:rPr lang="en-US" sz="1600" b="1" dirty="0" err="1">
                <a:solidFill>
                  <a:srgbClr val="0070C0"/>
                </a:solidFill>
              </a:rPr>
              <a:t>tudi</a:t>
            </a:r>
            <a:r>
              <a:rPr lang="en-US" sz="1600" b="1" dirty="0">
                <a:solidFill>
                  <a:srgbClr val="0070C0"/>
                </a:solidFill>
              </a:rPr>
              <a:t> v </a:t>
            </a:r>
            <a:r>
              <a:rPr lang="en-US" sz="1600" b="1" dirty="0" err="1">
                <a:solidFill>
                  <a:srgbClr val="0070C0"/>
                </a:solidFill>
              </a:rPr>
              <a:t>smislu</a:t>
            </a:r>
            <a:r>
              <a:rPr lang="en-US" sz="1600" b="1" dirty="0">
                <a:solidFill>
                  <a:srgbClr val="0070C0"/>
                </a:solidFill>
              </a:rPr>
              <a:t> </a:t>
            </a:r>
            <a:r>
              <a:rPr lang="en-US" sz="1600" b="1" dirty="0" err="1">
                <a:solidFill>
                  <a:srgbClr val="0070C0"/>
                </a:solidFill>
              </a:rPr>
              <a:t>razmerja</a:t>
            </a:r>
            <a:r>
              <a:rPr lang="en-US" sz="1600" b="1" dirty="0">
                <a:solidFill>
                  <a:srgbClr val="0070C0"/>
                </a:solidFill>
              </a:rPr>
              <a:t> </a:t>
            </a:r>
            <a:r>
              <a:rPr lang="en-US" sz="1600" b="1" dirty="0" err="1">
                <a:solidFill>
                  <a:srgbClr val="0070C0"/>
                </a:solidFill>
              </a:rPr>
              <a:t>cena</a:t>
            </a:r>
            <a:r>
              <a:rPr lang="en-US" sz="1600" b="1" dirty="0">
                <a:solidFill>
                  <a:srgbClr val="0070C0"/>
                </a:solidFill>
              </a:rPr>
              <a:t>–</a:t>
            </a:r>
            <a:r>
              <a:rPr lang="en-US" sz="1600" b="1" dirty="0" err="1">
                <a:solidFill>
                  <a:srgbClr val="0070C0"/>
                </a:solidFill>
              </a:rPr>
              <a:t>kakovost</a:t>
            </a:r>
            <a:r>
              <a:rPr lang="en-US" sz="1600" b="1" dirty="0">
                <a:solidFill>
                  <a:srgbClr val="0070C0"/>
                </a:solidFill>
              </a:rPr>
              <a:t>(?) za </a:t>
            </a:r>
            <a:r>
              <a:rPr lang="en-US" sz="1600" b="1" dirty="0" err="1">
                <a:solidFill>
                  <a:srgbClr val="0070C0"/>
                </a:solidFill>
              </a:rPr>
              <a:t>projekte</a:t>
            </a:r>
            <a:r>
              <a:rPr lang="en-US" sz="1600" b="1" dirty="0">
                <a:solidFill>
                  <a:srgbClr val="0070C0"/>
                </a:solidFill>
              </a:rPr>
              <a:t> </a:t>
            </a:r>
            <a:r>
              <a:rPr lang="en-US" sz="1600" b="1" dirty="0" err="1">
                <a:solidFill>
                  <a:srgbClr val="0070C0"/>
                </a:solidFill>
              </a:rPr>
              <a:t>ranga</a:t>
            </a:r>
            <a:r>
              <a:rPr lang="en-US" sz="1600" b="1" dirty="0">
                <a:solidFill>
                  <a:srgbClr val="0070C0"/>
                </a:solidFill>
              </a:rPr>
              <a:t> ESS-ERIC) </a:t>
            </a:r>
            <a:r>
              <a:rPr lang="en-US" sz="1600" b="1" dirty="0" err="1">
                <a:solidFill>
                  <a:srgbClr val="0070C0"/>
                </a:solidFill>
              </a:rPr>
              <a:t>zagotovo</a:t>
            </a:r>
            <a:r>
              <a:rPr lang="en-US" sz="1600" b="1" dirty="0">
                <a:solidFill>
                  <a:srgbClr val="0070C0"/>
                </a:solidFill>
              </a:rPr>
              <a:t> v </a:t>
            </a:r>
            <a:r>
              <a:rPr lang="en-US" sz="1600" b="1" dirty="0" err="1">
                <a:solidFill>
                  <a:srgbClr val="0070C0"/>
                </a:solidFill>
              </a:rPr>
              <a:t>prid</a:t>
            </a:r>
            <a:r>
              <a:rPr lang="en-US" sz="1600" b="1" dirty="0">
                <a:solidFill>
                  <a:srgbClr val="0070C0"/>
                </a:solidFill>
              </a:rPr>
              <a:t> </a:t>
            </a:r>
            <a:r>
              <a:rPr lang="en-US" sz="1600" b="1" dirty="0" err="1">
                <a:solidFill>
                  <a:srgbClr val="0070C0"/>
                </a:solidFill>
              </a:rPr>
              <a:t>nadaljnje</a:t>
            </a:r>
            <a:r>
              <a:rPr lang="en-US" sz="1600" b="1" dirty="0">
                <a:solidFill>
                  <a:srgbClr val="0070C0"/>
                </a:solidFill>
              </a:rPr>
              <a:t> rabe K2N in ‘</a:t>
            </a:r>
            <a:r>
              <a:rPr lang="en-US" sz="1600" b="1" dirty="0" err="1">
                <a:solidFill>
                  <a:srgbClr val="0070C0"/>
                </a:solidFill>
              </a:rPr>
              <a:t>živega</a:t>
            </a:r>
            <a:r>
              <a:rPr lang="en-US" sz="1600" b="1" dirty="0">
                <a:solidFill>
                  <a:srgbClr val="0070C0"/>
                </a:solidFill>
              </a:rPr>
              <a:t> </a:t>
            </a:r>
            <a:r>
              <a:rPr lang="en-US" sz="1600" b="1" dirty="0" err="1">
                <a:solidFill>
                  <a:srgbClr val="0070C0"/>
                </a:solidFill>
              </a:rPr>
              <a:t>stika</a:t>
            </a:r>
            <a:r>
              <a:rPr lang="en-US" sz="1600" b="1" dirty="0">
                <a:solidFill>
                  <a:srgbClr val="0070C0"/>
                </a:solidFill>
              </a:rPr>
              <a:t>’.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b="1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78552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52F9A10B-DF1C-4667-940A-DCED6FF1C6D1}">
  <we:reference id="WA200010725" version="1.0.0.1" store="Omex" storeType="OMEX"/>
  <we:alternateReferences>
    <we:reference id="WA200010725" version="1.0.0.1" store="WA200010725" storeType="OMEX"/>
  </we:alternateReferences>
  <we:properties>
    <we:property name="claude.fileId" value="&quot;789657ef-73ab-4a34-a831-7418d3c8c6a8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1445</TotalTime>
  <Words>892</Words>
  <Application>Microsoft Office PowerPoint</Application>
  <PresentationFormat>Widescreen</PresentationFormat>
  <Paragraphs>209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Aptos</vt:lpstr>
      <vt:lpstr>Aptos (Body)</vt:lpstr>
      <vt:lpstr>Aptos Display</vt:lpstr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SK</dc:creator>
  <cp:lastModifiedBy>Kurdija, Slavko</cp:lastModifiedBy>
  <cp:revision>45</cp:revision>
  <dcterms:created xsi:type="dcterms:W3CDTF">2024-04-14T09:21:26Z</dcterms:created>
  <dcterms:modified xsi:type="dcterms:W3CDTF">2026-09-09T16:05:35Z</dcterms:modified>
</cp:coreProperties>
</file>