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5" r:id="rId2"/>
    <p:sldId id="264" r:id="rId3"/>
    <p:sldId id="267" r:id="rId4"/>
    <p:sldId id="268" r:id="rId5"/>
    <p:sldId id="269" r:id="rId6"/>
    <p:sldId id="270" r:id="rId7"/>
    <p:sldId id="271" r:id="rId8"/>
    <p:sldId id="275" r:id="rId9"/>
    <p:sldId id="295" r:id="rId10"/>
    <p:sldId id="277" r:id="rId11"/>
    <p:sldId id="278" r:id="rId12"/>
    <p:sldId id="279" r:id="rId13"/>
    <p:sldId id="282" r:id="rId14"/>
    <p:sldId id="281" r:id="rId15"/>
    <p:sldId id="287" r:id="rId16"/>
    <p:sldId id="283" r:id="rId17"/>
    <p:sldId id="284" r:id="rId18"/>
    <p:sldId id="285" r:id="rId19"/>
    <p:sldId id="289" r:id="rId20"/>
    <p:sldId id="288" r:id="rId21"/>
    <p:sldId id="293" r:id="rId22"/>
    <p:sldId id="290" r:id="rId23"/>
  </p:sldIdLst>
  <p:sldSz cx="12192000" cy="6858000"/>
  <p:notesSz cx="9918700" cy="68199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8" userDrawn="1">
          <p15:clr>
            <a:srgbClr val="A4A3A4"/>
          </p15:clr>
        </p15:guide>
        <p15:guide id="2" pos="3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ja Smukavec" initials="AS" lastIdx="5" clrIdx="0">
    <p:extLst>
      <p:ext uri="{19B8F6BF-5375-455C-9EA6-DF929625EA0E}">
        <p15:presenceInfo xmlns:p15="http://schemas.microsoft.com/office/powerpoint/2012/main" userId="S-1-5-21-2357153150-1065032559-2828809875-2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25A2D1"/>
    <a:srgbClr val="333333"/>
    <a:srgbClr val="4C4C4E"/>
    <a:srgbClr val="007FAD"/>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8256" autoAdjust="0"/>
  </p:normalViewPr>
  <p:slideViewPr>
    <p:cSldViewPr>
      <p:cViewPr varScale="1">
        <p:scale>
          <a:sx n="68" d="100"/>
          <a:sy n="68" d="100"/>
        </p:scale>
        <p:origin x="117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2"/>
      </p:cViewPr>
      <p:guideLst>
        <p:guide orient="horz" pos="2148"/>
        <p:guide pos="3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356092803059606E-2"/>
          <c:y val="1.4527992758995993E-2"/>
          <c:w val="0.78114982173697867"/>
          <c:h val="0.93638078648030243"/>
        </c:manualLayout>
      </c:layout>
      <c:barChart>
        <c:barDir val="col"/>
        <c:grouping val="stacked"/>
        <c:varyColors val="0"/>
        <c:ser>
          <c:idx val="1"/>
          <c:order val="0"/>
          <c:tx>
            <c:strRef>
              <c:f>ANPnovi!$B$37</c:f>
              <c:strCache>
                <c:ptCount val="1"/>
                <c:pt idx="0">
                  <c:v>nekontaktirani </c:v>
                </c:pt>
              </c:strCache>
            </c:strRef>
          </c:tx>
          <c:spPr>
            <a:solidFill>
              <a:schemeClr val="accent2"/>
            </a:solidFill>
            <a:ln>
              <a:noFill/>
            </a:ln>
            <a:effectLst/>
          </c:spPr>
          <c:invertIfNegative val="0"/>
          <c:cat>
            <c:strRef>
              <c:f>ANPnovi!$C$3:$V$3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strCache>
            </c:strRef>
          </c:cat>
          <c:val>
            <c:numRef>
              <c:f>ANPnovi!$C$37:$V$37</c:f>
              <c:numCache>
                <c:formatCode>0%</c:formatCode>
                <c:ptCount val="20"/>
                <c:pt idx="0">
                  <c:v>2.0029858173675044E-2</c:v>
                </c:pt>
                <c:pt idx="1">
                  <c:v>2.0778284890703821E-2</c:v>
                </c:pt>
                <c:pt idx="2">
                  <c:v>2.3261223540358224E-2</c:v>
                </c:pt>
                <c:pt idx="3">
                  <c:v>2.9146972766148999E-2</c:v>
                </c:pt>
                <c:pt idx="4">
                  <c:v>2.9106029106029108E-2</c:v>
                </c:pt>
                <c:pt idx="5">
                  <c:v>3.4154351395730705E-2</c:v>
                </c:pt>
                <c:pt idx="6">
                  <c:v>3.372243839169909E-2</c:v>
                </c:pt>
                <c:pt idx="7">
                  <c:v>5.5773929671730588E-2</c:v>
                </c:pt>
                <c:pt idx="8">
                  <c:v>3.7358998240711996E-2</c:v>
                </c:pt>
                <c:pt idx="9">
                  <c:v>3.0003125325554745E-2</c:v>
                </c:pt>
                <c:pt idx="10">
                  <c:v>2.7838145503466832E-2</c:v>
                </c:pt>
                <c:pt idx="11">
                  <c:v>3.0356790853538339E-2</c:v>
                </c:pt>
                <c:pt idx="12">
                  <c:v>6.4238151194672938E-2</c:v>
                </c:pt>
                <c:pt idx="13">
                  <c:v>6.6352571652925005E-2</c:v>
                </c:pt>
                <c:pt idx="14">
                  <c:v>7.0473051570376116E-2</c:v>
                </c:pt>
                <c:pt idx="17">
                  <c:v>0.15018648984666391</c:v>
                </c:pt>
                <c:pt idx="18">
                  <c:v>0.14321629095784799</c:v>
                </c:pt>
                <c:pt idx="19">
                  <c:v>0.15307150050352467</c:v>
                </c:pt>
              </c:numCache>
            </c:numRef>
          </c:val>
          <c:extLst>
            <c:ext xmlns:c16="http://schemas.microsoft.com/office/drawing/2014/chart" uri="{C3380CC4-5D6E-409C-BE32-E72D297353CC}">
              <c16:uniqueId val="{00000000-46D1-43B6-9DB9-30AF8E739C71}"/>
            </c:ext>
          </c:extLst>
        </c:ser>
        <c:ser>
          <c:idx val="0"/>
          <c:order val="1"/>
          <c:tx>
            <c:strRef>
              <c:f>ANPnovi!$B$36</c:f>
              <c:strCache>
                <c:ptCount val="1"/>
                <c:pt idx="0">
                  <c:v>zavrnitve</c:v>
                </c:pt>
              </c:strCache>
            </c:strRef>
          </c:tx>
          <c:spPr>
            <a:solidFill>
              <a:schemeClr val="accent1"/>
            </a:solidFill>
            <a:ln>
              <a:noFill/>
            </a:ln>
            <a:effectLst/>
          </c:spPr>
          <c:invertIfNegative val="0"/>
          <c:cat>
            <c:strRef>
              <c:f>ANPnovi!$C$3:$V$3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strCache>
            </c:strRef>
          </c:cat>
          <c:val>
            <c:numRef>
              <c:f>ANPnovi!$C$36:$V$36</c:f>
              <c:numCache>
                <c:formatCode>0%</c:formatCode>
                <c:ptCount val="20"/>
                <c:pt idx="0">
                  <c:v>0.14195073401343619</c:v>
                </c:pt>
                <c:pt idx="1">
                  <c:v>0.12298822964208503</c:v>
                </c:pt>
                <c:pt idx="2">
                  <c:v>0.15212840195394278</c:v>
                </c:pt>
                <c:pt idx="3">
                  <c:v>0.17747017780778754</c:v>
                </c:pt>
                <c:pt idx="4">
                  <c:v>0.17376080533975272</c:v>
                </c:pt>
                <c:pt idx="5">
                  <c:v>0.1811713191023536</c:v>
                </c:pt>
                <c:pt idx="6">
                  <c:v>0.18568958063121488</c:v>
                </c:pt>
                <c:pt idx="7">
                  <c:v>0.17688303410177414</c:v>
                </c:pt>
                <c:pt idx="8">
                  <c:v>0.16775328572906964</c:v>
                </c:pt>
                <c:pt idx="9">
                  <c:v>0.1792895093238879</c:v>
                </c:pt>
                <c:pt idx="10">
                  <c:v>0.17354858739521889</c:v>
                </c:pt>
                <c:pt idx="11">
                  <c:v>0.18963138182534989</c:v>
                </c:pt>
                <c:pt idx="12">
                  <c:v>0.15413239326282804</c:v>
                </c:pt>
                <c:pt idx="13">
                  <c:v>0.16666666666666666</c:v>
                </c:pt>
                <c:pt idx="14">
                  <c:v>0.17545560294687865</c:v>
                </c:pt>
                <c:pt idx="17">
                  <c:v>0.1860754247824285</c:v>
                </c:pt>
                <c:pt idx="18">
                  <c:v>0.19198860303360429</c:v>
                </c:pt>
                <c:pt idx="19">
                  <c:v>0.17858341725411211</c:v>
                </c:pt>
              </c:numCache>
            </c:numRef>
          </c:val>
          <c:extLst>
            <c:ext xmlns:c16="http://schemas.microsoft.com/office/drawing/2014/chart" uri="{C3380CC4-5D6E-409C-BE32-E72D297353CC}">
              <c16:uniqueId val="{00000001-46D1-43B6-9DB9-30AF8E739C71}"/>
            </c:ext>
          </c:extLst>
        </c:ser>
        <c:ser>
          <c:idx val="2"/>
          <c:order val="2"/>
          <c:tx>
            <c:strRef>
              <c:f>ANPnovi!$B$38</c:f>
              <c:strCache>
                <c:ptCount val="1"/>
                <c:pt idx="0">
                  <c:v>odsotni</c:v>
                </c:pt>
              </c:strCache>
            </c:strRef>
          </c:tx>
          <c:spPr>
            <a:solidFill>
              <a:schemeClr val="accent3"/>
            </a:solidFill>
            <a:ln>
              <a:noFill/>
            </a:ln>
            <a:effectLst/>
          </c:spPr>
          <c:invertIfNegative val="0"/>
          <c:cat>
            <c:strRef>
              <c:f>ANPnovi!$C$3:$V$3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strCache>
            </c:strRef>
          </c:cat>
          <c:val>
            <c:numRef>
              <c:f>ANPnovi!$C$38:$V$38</c:f>
              <c:numCache>
                <c:formatCode>0%</c:formatCode>
                <c:ptCount val="20"/>
                <c:pt idx="0">
                  <c:v>5.7352575267479472E-2</c:v>
                </c:pt>
                <c:pt idx="1">
                  <c:v>7.5666586596204663E-2</c:v>
                </c:pt>
                <c:pt idx="2">
                  <c:v>6.5829262619213777E-2</c:v>
                </c:pt>
                <c:pt idx="3">
                  <c:v>7.5962187711006074E-2</c:v>
                </c:pt>
                <c:pt idx="4">
                  <c:v>7.5610022978444033E-2</c:v>
                </c:pt>
                <c:pt idx="5">
                  <c:v>5.9989053092501368E-2</c:v>
                </c:pt>
                <c:pt idx="6">
                  <c:v>6.1932555123216604E-2</c:v>
                </c:pt>
                <c:pt idx="7">
                  <c:v>6.9053436736428345E-2</c:v>
                </c:pt>
                <c:pt idx="8">
                  <c:v>8.8378350408775744E-2</c:v>
                </c:pt>
                <c:pt idx="9">
                  <c:v>0.10469840608396708</c:v>
                </c:pt>
                <c:pt idx="10">
                  <c:v>9.0448101003829037E-2</c:v>
                </c:pt>
                <c:pt idx="11">
                  <c:v>8.4959589986201456E-2</c:v>
                </c:pt>
                <c:pt idx="12">
                  <c:v>7.2267920094007052E-2</c:v>
                </c:pt>
                <c:pt idx="13">
                  <c:v>7.2241853160581071E-2</c:v>
                </c:pt>
                <c:pt idx="14">
                  <c:v>8.1426909654904997E-2</c:v>
                </c:pt>
                <c:pt idx="17">
                  <c:v>4.82387070037298E-2</c:v>
                </c:pt>
                <c:pt idx="18">
                  <c:v>4.4163244783373835E-2</c:v>
                </c:pt>
                <c:pt idx="19">
                  <c:v>4.4645854313528029E-2</c:v>
                </c:pt>
              </c:numCache>
            </c:numRef>
          </c:val>
          <c:extLst>
            <c:ext xmlns:c16="http://schemas.microsoft.com/office/drawing/2014/chart" uri="{C3380CC4-5D6E-409C-BE32-E72D297353CC}">
              <c16:uniqueId val="{00000002-46D1-43B6-9DB9-30AF8E739C71}"/>
            </c:ext>
          </c:extLst>
        </c:ser>
        <c:ser>
          <c:idx val="3"/>
          <c:order val="3"/>
          <c:tx>
            <c:strRef>
              <c:f>ANPnovi!$B$39</c:f>
              <c:strCache>
                <c:ptCount val="1"/>
                <c:pt idx="0">
                  <c:v>nezmožni</c:v>
                </c:pt>
              </c:strCache>
            </c:strRef>
          </c:tx>
          <c:spPr>
            <a:solidFill>
              <a:schemeClr val="accent4"/>
            </a:solidFill>
            <a:ln>
              <a:noFill/>
            </a:ln>
            <a:effectLst/>
          </c:spPr>
          <c:invertIfNegative val="0"/>
          <c:cat>
            <c:strRef>
              <c:f>ANPnovi!$C$3:$V$3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strCache>
            </c:strRef>
          </c:cat>
          <c:val>
            <c:numRef>
              <c:f>ANPnovi!$C$39:$V$39</c:f>
              <c:numCache>
                <c:formatCode>0%</c:formatCode>
                <c:ptCount val="20"/>
                <c:pt idx="0">
                  <c:v>2.5503856680766358E-2</c:v>
                </c:pt>
                <c:pt idx="1">
                  <c:v>1.5613740091280326E-2</c:v>
                </c:pt>
                <c:pt idx="2">
                  <c:v>1.7445917655268667E-2</c:v>
                </c:pt>
                <c:pt idx="3">
                  <c:v>1.7893315327481431E-2</c:v>
                </c:pt>
                <c:pt idx="4">
                  <c:v>2.5385709596235911E-2</c:v>
                </c:pt>
                <c:pt idx="5">
                  <c:v>2.1784345922276956E-2</c:v>
                </c:pt>
                <c:pt idx="6">
                  <c:v>2.1400778210116732E-2</c:v>
                </c:pt>
                <c:pt idx="7">
                  <c:v>1.8591309890576863E-2</c:v>
                </c:pt>
                <c:pt idx="8">
                  <c:v>2.2146331367070268E-2</c:v>
                </c:pt>
                <c:pt idx="9">
                  <c:v>2.198145640170851E-2</c:v>
                </c:pt>
                <c:pt idx="10">
                  <c:v>2.2870744075338921E-2</c:v>
                </c:pt>
                <c:pt idx="11">
                  <c:v>1.7051054602799133E-2</c:v>
                </c:pt>
                <c:pt idx="12">
                  <c:v>1.3415589502546024E-2</c:v>
                </c:pt>
                <c:pt idx="13">
                  <c:v>1.6097369454259915E-2</c:v>
                </c:pt>
                <c:pt idx="14">
                  <c:v>1.3861962000775494E-2</c:v>
                </c:pt>
                <c:pt idx="17">
                  <c:v>1.4256112722751761E-2</c:v>
                </c:pt>
                <c:pt idx="18">
                  <c:v>1.5922232464593983E-2</c:v>
                </c:pt>
                <c:pt idx="19">
                  <c:v>1.1748909029875798E-2</c:v>
                </c:pt>
              </c:numCache>
            </c:numRef>
          </c:val>
          <c:extLst>
            <c:ext xmlns:c16="http://schemas.microsoft.com/office/drawing/2014/chart" uri="{C3380CC4-5D6E-409C-BE32-E72D297353CC}">
              <c16:uniqueId val="{00000003-46D1-43B6-9DB9-30AF8E739C71}"/>
            </c:ext>
          </c:extLst>
        </c:ser>
        <c:ser>
          <c:idx val="4"/>
          <c:order val="4"/>
          <c:tx>
            <c:strRef>
              <c:f>ANPnovi!$B$40</c:f>
              <c:strCache>
                <c:ptCount val="1"/>
                <c:pt idx="0">
                  <c:v>ostali neodgovori</c:v>
                </c:pt>
              </c:strCache>
            </c:strRef>
          </c:tx>
          <c:spPr>
            <a:solidFill>
              <a:schemeClr val="accent5"/>
            </a:solidFill>
            <a:ln>
              <a:noFill/>
            </a:ln>
            <a:effectLst/>
          </c:spPr>
          <c:invertIfNegative val="0"/>
          <c:cat>
            <c:strRef>
              <c:f>ANPnovi!$C$3:$V$3</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strCache>
            </c:strRef>
          </c:cat>
          <c:val>
            <c:numRef>
              <c:f>ANPnovi!$C$40:$V$40</c:f>
              <c:numCache>
                <c:formatCode>0%</c:formatCode>
                <c:ptCount val="20"/>
                <c:pt idx="0">
                  <c:v>1.3187360039810898E-2</c:v>
                </c:pt>
                <c:pt idx="1">
                  <c:v>1.0809512370886379E-2</c:v>
                </c:pt>
                <c:pt idx="2">
                  <c:v>1.04675505931612E-2</c:v>
                </c:pt>
                <c:pt idx="3">
                  <c:v>1.7780778753094757E-2</c:v>
                </c:pt>
                <c:pt idx="4">
                  <c:v>2.1446547762337235E-2</c:v>
                </c:pt>
                <c:pt idx="5">
                  <c:v>2.1893814997263273E-2</c:v>
                </c:pt>
                <c:pt idx="6">
                  <c:v>1.8266320795503676E-2</c:v>
                </c:pt>
                <c:pt idx="7">
                  <c:v>2.4328056942526294E-2</c:v>
                </c:pt>
                <c:pt idx="8">
                  <c:v>1.2418503570319777E-2</c:v>
                </c:pt>
                <c:pt idx="9">
                  <c:v>1.0313574330659443E-2</c:v>
                </c:pt>
                <c:pt idx="10">
                  <c:v>1.0452240505019144E-2</c:v>
                </c:pt>
                <c:pt idx="11">
                  <c:v>1.1433077074709246E-2</c:v>
                </c:pt>
                <c:pt idx="12">
                  <c:v>9.694477085781434E-3</c:v>
                </c:pt>
                <c:pt idx="13">
                  <c:v>1.5704750687082842E-2</c:v>
                </c:pt>
                <c:pt idx="14">
                  <c:v>1.1244668476153548E-2</c:v>
                </c:pt>
                <c:pt idx="17">
                  <c:v>2.146705346042271E-2</c:v>
                </c:pt>
                <c:pt idx="18">
                  <c:v>2.3212938908908069E-2</c:v>
                </c:pt>
                <c:pt idx="19">
                  <c:v>9.3991272239006378E-3</c:v>
                </c:pt>
              </c:numCache>
            </c:numRef>
          </c:val>
          <c:extLst>
            <c:ext xmlns:c16="http://schemas.microsoft.com/office/drawing/2014/chart" uri="{C3380CC4-5D6E-409C-BE32-E72D297353CC}">
              <c16:uniqueId val="{00000004-46D1-43B6-9DB9-30AF8E739C71}"/>
            </c:ext>
          </c:extLst>
        </c:ser>
        <c:dLbls>
          <c:showLegendKey val="0"/>
          <c:showVal val="0"/>
          <c:showCatName val="0"/>
          <c:showSerName val="0"/>
          <c:showPercent val="0"/>
          <c:showBubbleSize val="0"/>
        </c:dLbls>
        <c:gapWidth val="150"/>
        <c:overlap val="100"/>
        <c:axId val="260002527"/>
        <c:axId val="259997535"/>
      </c:barChart>
      <c:catAx>
        <c:axId val="26000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59997535"/>
        <c:crosses val="autoZero"/>
        <c:auto val="1"/>
        <c:lblAlgn val="ctr"/>
        <c:lblOffset val="100"/>
        <c:noMultiLvlLbl val="0"/>
      </c:catAx>
      <c:valAx>
        <c:axId val="2599975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60002527"/>
        <c:crosses val="autoZero"/>
        <c:crossBetween val="between"/>
      </c:valAx>
      <c:spPr>
        <a:noFill/>
        <a:ln>
          <a:solidFill>
            <a:srgbClr val="000000"/>
          </a:solidFill>
        </a:ln>
        <a:effectLst/>
      </c:spPr>
    </c:plotArea>
    <c:legend>
      <c:legendPos val="r"/>
      <c:layout>
        <c:manualLayout>
          <c:xMode val="edge"/>
          <c:yMode val="edge"/>
          <c:x val="0.84490309157568355"/>
          <c:y val="0.46765462541667985"/>
          <c:w val="0.15509690842431648"/>
          <c:h val="0.327782458458359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preb_istiNasl_34567_23!$A$29</c:f>
              <c:strCache>
                <c:ptCount val="1"/>
                <c:pt idx="0">
                  <c:v>PREB2303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7C-498F-97D2-2F89323B37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7C-498F-97D2-2F89323B37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7C-498F-97D2-2F89323B37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7C-498F-97D2-2F89323B37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7C-498F-97D2-2F89323B37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preb_istiNasl_34567_23!$H$30:$H$33</c:f>
              <c:strCache>
                <c:ptCount val="4"/>
                <c:pt idx="0">
                  <c:v>držRS na STPR</c:v>
                </c:pt>
                <c:pt idx="1">
                  <c:v>držRS na ZCPR</c:v>
                </c:pt>
                <c:pt idx="2">
                  <c:v>tujci na STPR</c:v>
                </c:pt>
                <c:pt idx="3">
                  <c:v>tujci na ZCPR</c:v>
                </c:pt>
              </c:strCache>
            </c:strRef>
          </c:cat>
          <c:val>
            <c:numRef>
              <c:f>preb_istiNasl_34567_23!$G$30:$G$33</c:f>
              <c:numCache>
                <c:formatCode>0%</c:formatCode>
                <c:ptCount val="4"/>
                <c:pt idx="0">
                  <c:v>0.85023564990789646</c:v>
                </c:pt>
                <c:pt idx="1">
                  <c:v>5.5368634919315235E-2</c:v>
                </c:pt>
                <c:pt idx="2">
                  <c:v>5.2559412615973793E-2</c:v>
                </c:pt>
                <c:pt idx="3">
                  <c:v>4.1836302556814489E-2</c:v>
                </c:pt>
              </c:numCache>
            </c:numRef>
          </c:val>
          <c:extLst>
            <c:ext xmlns:c16="http://schemas.microsoft.com/office/drawing/2014/chart" uri="{C3380CC4-5D6E-409C-BE32-E72D297353CC}">
              <c16:uniqueId val="{0000000A-C87C-498F-97D2-2F89323B372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664530051005049"/>
          <c:y val="0.2734544209912208"/>
          <c:w val="0.23058272580453848"/>
          <c:h val="0.45070889584153989"/>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17849868533126E-2"/>
          <c:y val="3.4030217956603555E-2"/>
          <c:w val="0.73089764717500527"/>
          <c:h val="0.89420231780618364"/>
        </c:manualLayout>
      </c:layout>
      <c:barChart>
        <c:barDir val="col"/>
        <c:grouping val="percentStacked"/>
        <c:varyColors val="0"/>
        <c:ser>
          <c:idx val="0"/>
          <c:order val="0"/>
          <c:tx>
            <c:strRef>
              <c:f>IKT_GOSP23!$K$5</c:f>
              <c:strCache>
                <c:ptCount val="1"/>
                <c:pt idx="0">
                  <c:v>prebiva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IKT_GOSP23!$I$20:$I$24</c:f>
              <c:strCache>
                <c:ptCount val="5"/>
                <c:pt idx="0">
                  <c:v>držRS na STPR</c:v>
                </c:pt>
                <c:pt idx="1">
                  <c:v>držRS na ZCPR</c:v>
                </c:pt>
                <c:pt idx="2">
                  <c:v>tujci na STPR</c:v>
                </c:pt>
                <c:pt idx="3">
                  <c:v>tujci na ZCPR</c:v>
                </c:pt>
                <c:pt idx="4">
                  <c:v>skupaj</c:v>
                </c:pt>
              </c:strCache>
            </c:strRef>
          </c:cat>
          <c:val>
            <c:numRef>
              <c:f>IKT_GOSP23!$K$20:$K$24</c:f>
              <c:numCache>
                <c:formatCode>0%</c:formatCode>
                <c:ptCount val="5"/>
                <c:pt idx="0">
                  <c:v>0.88421612989087039</c:v>
                </c:pt>
                <c:pt idx="1">
                  <c:v>0.7450199203187251</c:v>
                </c:pt>
                <c:pt idx="2">
                  <c:v>0.72985781990521326</c:v>
                </c:pt>
                <c:pt idx="3">
                  <c:v>0.67961165048543692</c:v>
                </c:pt>
                <c:pt idx="4">
                  <c:v>0.85943502824858753</c:v>
                </c:pt>
              </c:numCache>
            </c:numRef>
          </c:val>
          <c:extLst>
            <c:ext xmlns:c16="http://schemas.microsoft.com/office/drawing/2014/chart" uri="{C3380CC4-5D6E-409C-BE32-E72D297353CC}">
              <c16:uniqueId val="{00000000-D644-446F-AD12-5037A07802DA}"/>
            </c:ext>
          </c:extLst>
        </c:ser>
        <c:ser>
          <c:idx val="1"/>
          <c:order val="1"/>
          <c:tx>
            <c:strRef>
              <c:f>IKT_GOSP23!$L$5</c:f>
              <c:strCache>
                <c:ptCount val="1"/>
                <c:pt idx="0">
                  <c:v>ne prebiva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IKT_GOSP23!$I$20:$I$24</c:f>
              <c:strCache>
                <c:ptCount val="5"/>
                <c:pt idx="0">
                  <c:v>držRS na STPR</c:v>
                </c:pt>
                <c:pt idx="1">
                  <c:v>držRS na ZCPR</c:v>
                </c:pt>
                <c:pt idx="2">
                  <c:v>tujci na STPR</c:v>
                </c:pt>
                <c:pt idx="3">
                  <c:v>tujci na ZCPR</c:v>
                </c:pt>
                <c:pt idx="4">
                  <c:v>skupaj</c:v>
                </c:pt>
              </c:strCache>
            </c:strRef>
          </c:cat>
          <c:val>
            <c:numRef>
              <c:f>IKT_GOSP23!$L$20:$L$24</c:f>
              <c:numCache>
                <c:formatCode>0%</c:formatCode>
                <c:ptCount val="5"/>
                <c:pt idx="0">
                  <c:v>4.1522491349480967E-2</c:v>
                </c:pt>
                <c:pt idx="1">
                  <c:v>0.15936254980079681</c:v>
                </c:pt>
                <c:pt idx="2">
                  <c:v>0.15639810426540285</c:v>
                </c:pt>
                <c:pt idx="3">
                  <c:v>0.21844660194174756</c:v>
                </c:pt>
                <c:pt idx="4">
                  <c:v>6.1920903954802257E-2</c:v>
                </c:pt>
              </c:numCache>
            </c:numRef>
          </c:val>
          <c:extLst>
            <c:ext xmlns:c16="http://schemas.microsoft.com/office/drawing/2014/chart" uri="{C3380CC4-5D6E-409C-BE32-E72D297353CC}">
              <c16:uniqueId val="{00000001-D644-446F-AD12-5037A07802DA}"/>
            </c:ext>
          </c:extLst>
        </c:ser>
        <c:ser>
          <c:idx val="2"/>
          <c:order val="2"/>
          <c:tx>
            <c:strRef>
              <c:f>IKT_GOSP23!$M$5</c:f>
              <c:strCache>
                <c:ptCount val="1"/>
                <c:pt idx="0">
                  <c:v>ni bilo stika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IKT_GOSP23!$I$20:$I$24</c:f>
              <c:strCache>
                <c:ptCount val="5"/>
                <c:pt idx="0">
                  <c:v>držRS na STPR</c:v>
                </c:pt>
                <c:pt idx="1">
                  <c:v>držRS na ZCPR</c:v>
                </c:pt>
                <c:pt idx="2">
                  <c:v>tujci na STPR</c:v>
                </c:pt>
                <c:pt idx="3">
                  <c:v>tujci na ZCPR</c:v>
                </c:pt>
                <c:pt idx="4">
                  <c:v>skupaj</c:v>
                </c:pt>
              </c:strCache>
            </c:strRef>
          </c:cat>
          <c:val>
            <c:numRef>
              <c:f>IKT_GOSP23!$M$20:$M$24</c:f>
              <c:numCache>
                <c:formatCode>0%</c:formatCode>
                <c:ptCount val="5"/>
                <c:pt idx="0">
                  <c:v>7.4261378759648652E-2</c:v>
                </c:pt>
                <c:pt idx="1">
                  <c:v>9.5617529880478086E-2</c:v>
                </c:pt>
                <c:pt idx="2">
                  <c:v>0.11374407582938388</c:v>
                </c:pt>
                <c:pt idx="3">
                  <c:v>0.10194174757281553</c:v>
                </c:pt>
                <c:pt idx="4">
                  <c:v>7.8644067796610165E-2</c:v>
                </c:pt>
              </c:numCache>
            </c:numRef>
          </c:val>
          <c:extLst>
            <c:ext xmlns:c16="http://schemas.microsoft.com/office/drawing/2014/chart" uri="{C3380CC4-5D6E-409C-BE32-E72D297353CC}">
              <c16:uniqueId val="{00000002-D644-446F-AD12-5037A07802DA}"/>
            </c:ext>
          </c:extLst>
        </c:ser>
        <c:dLbls>
          <c:showLegendKey val="0"/>
          <c:showVal val="0"/>
          <c:showCatName val="0"/>
          <c:showSerName val="0"/>
          <c:showPercent val="0"/>
          <c:showBubbleSize val="0"/>
        </c:dLbls>
        <c:gapWidth val="150"/>
        <c:overlap val="100"/>
        <c:axId val="1692035856"/>
        <c:axId val="1692035440"/>
      </c:barChart>
      <c:catAx>
        <c:axId val="169203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92035440"/>
        <c:crosses val="autoZero"/>
        <c:auto val="1"/>
        <c:lblAlgn val="ctr"/>
        <c:lblOffset val="100"/>
        <c:noMultiLvlLbl val="0"/>
      </c:catAx>
      <c:valAx>
        <c:axId val="1692035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92035856"/>
        <c:crosses val="autoZero"/>
        <c:crossBetween val="between"/>
      </c:valAx>
      <c:spPr>
        <a:noFill/>
        <a:ln>
          <a:noFill/>
        </a:ln>
        <a:effectLst/>
      </c:spPr>
    </c:plotArea>
    <c:legend>
      <c:legendPos val="r"/>
      <c:layout>
        <c:manualLayout>
          <c:xMode val="edge"/>
          <c:yMode val="edge"/>
          <c:x val="0.80904254155730537"/>
          <c:y val="0.32561339670782902"/>
          <c:w val="0.12961486585010204"/>
          <c:h val="0.317487561431607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97608632254301E-2"/>
          <c:y val="3.2888169863983761E-2"/>
          <c:w val="0.9489709098862642"/>
          <c:h val="0.79820435771781995"/>
        </c:manualLayout>
      </c:layout>
      <c:barChart>
        <c:barDir val="col"/>
        <c:grouping val="clustered"/>
        <c:varyColors val="0"/>
        <c:ser>
          <c:idx val="0"/>
          <c:order val="0"/>
          <c:tx>
            <c:strRef>
              <c:f>Sheet6!$C$4</c:f>
              <c:strCache>
                <c:ptCount val="1"/>
                <c:pt idx="0">
                  <c:v>prebiva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Sheet6!$J$5:$J$8</c:f>
              <c:strCache>
                <c:ptCount val="4"/>
                <c:pt idx="0">
                  <c:v>držRS na STPR</c:v>
                </c:pt>
                <c:pt idx="1">
                  <c:v>držRS na ZCPR</c:v>
                </c:pt>
                <c:pt idx="2">
                  <c:v>tujci na STPR</c:v>
                </c:pt>
                <c:pt idx="3">
                  <c:v>tujci na ZCPR</c:v>
                </c:pt>
              </c:strCache>
            </c:strRef>
          </c:cat>
          <c:val>
            <c:numRef>
              <c:f>Sheet6!$C$5:$C$8</c:f>
              <c:numCache>
                <c:formatCode>General</c:formatCode>
                <c:ptCount val="4"/>
                <c:pt idx="0">
                  <c:v>3322</c:v>
                </c:pt>
                <c:pt idx="1">
                  <c:v>187</c:v>
                </c:pt>
                <c:pt idx="2">
                  <c:v>154</c:v>
                </c:pt>
                <c:pt idx="3">
                  <c:v>140</c:v>
                </c:pt>
              </c:numCache>
            </c:numRef>
          </c:val>
          <c:extLst>
            <c:ext xmlns:c16="http://schemas.microsoft.com/office/drawing/2014/chart" uri="{C3380CC4-5D6E-409C-BE32-E72D297353CC}">
              <c16:uniqueId val="{00000000-F32E-4D57-9B9B-1AFC85F6B34F}"/>
            </c:ext>
          </c:extLst>
        </c:ser>
        <c:ser>
          <c:idx val="1"/>
          <c:order val="1"/>
          <c:tx>
            <c:strRef>
              <c:f>Sheet6!$D$4</c:f>
              <c:strCache>
                <c:ptCount val="1"/>
                <c:pt idx="0">
                  <c:v>ne prebiva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Sheet6!$J$5:$J$8</c:f>
              <c:strCache>
                <c:ptCount val="4"/>
                <c:pt idx="0">
                  <c:v>držRS na STPR</c:v>
                </c:pt>
                <c:pt idx="1">
                  <c:v>držRS na ZCPR</c:v>
                </c:pt>
                <c:pt idx="2">
                  <c:v>tujci na STPR</c:v>
                </c:pt>
                <c:pt idx="3">
                  <c:v>tujci na ZCPR</c:v>
                </c:pt>
              </c:strCache>
            </c:strRef>
          </c:cat>
          <c:val>
            <c:numRef>
              <c:f>Sheet6!$D$5:$D$8</c:f>
              <c:numCache>
                <c:formatCode>General</c:formatCode>
                <c:ptCount val="4"/>
                <c:pt idx="0">
                  <c:v>156</c:v>
                </c:pt>
                <c:pt idx="1">
                  <c:v>40</c:v>
                </c:pt>
                <c:pt idx="2">
                  <c:v>33</c:v>
                </c:pt>
                <c:pt idx="3">
                  <c:v>45</c:v>
                </c:pt>
              </c:numCache>
            </c:numRef>
          </c:val>
          <c:extLst>
            <c:ext xmlns:c16="http://schemas.microsoft.com/office/drawing/2014/chart" uri="{C3380CC4-5D6E-409C-BE32-E72D297353CC}">
              <c16:uniqueId val="{00000001-F32E-4D57-9B9B-1AFC85F6B34F}"/>
            </c:ext>
          </c:extLst>
        </c:ser>
        <c:ser>
          <c:idx val="2"/>
          <c:order val="2"/>
          <c:tx>
            <c:strRef>
              <c:f>Sheet6!$E$4</c:f>
              <c:strCache>
                <c:ptCount val="1"/>
                <c:pt idx="0">
                  <c:v>ni bilo stika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Sheet6!$J$5:$J$8</c:f>
              <c:strCache>
                <c:ptCount val="4"/>
                <c:pt idx="0">
                  <c:v>držRS na STPR</c:v>
                </c:pt>
                <c:pt idx="1">
                  <c:v>držRS na ZCPR</c:v>
                </c:pt>
                <c:pt idx="2">
                  <c:v>tujci na STPR</c:v>
                </c:pt>
                <c:pt idx="3">
                  <c:v>tujci na ZCPR</c:v>
                </c:pt>
              </c:strCache>
            </c:strRef>
          </c:cat>
          <c:val>
            <c:numRef>
              <c:f>Sheet6!$E$5:$E$8</c:f>
              <c:numCache>
                <c:formatCode>General</c:formatCode>
                <c:ptCount val="4"/>
                <c:pt idx="0">
                  <c:v>279</c:v>
                </c:pt>
                <c:pt idx="1">
                  <c:v>24</c:v>
                </c:pt>
                <c:pt idx="2">
                  <c:v>24</c:v>
                </c:pt>
                <c:pt idx="3">
                  <c:v>21</c:v>
                </c:pt>
              </c:numCache>
            </c:numRef>
          </c:val>
          <c:extLst>
            <c:ext xmlns:c16="http://schemas.microsoft.com/office/drawing/2014/chart" uri="{C3380CC4-5D6E-409C-BE32-E72D297353CC}">
              <c16:uniqueId val="{00000002-F32E-4D57-9B9B-1AFC85F6B34F}"/>
            </c:ext>
          </c:extLst>
        </c:ser>
        <c:dLbls>
          <c:showLegendKey val="0"/>
          <c:showVal val="0"/>
          <c:showCatName val="0"/>
          <c:showSerName val="0"/>
          <c:showPercent val="0"/>
          <c:showBubbleSize val="0"/>
        </c:dLbls>
        <c:gapWidth val="219"/>
        <c:overlap val="-27"/>
        <c:axId val="259999615"/>
        <c:axId val="259995455"/>
      </c:barChart>
      <c:catAx>
        <c:axId val="25999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59995455"/>
        <c:crosses val="autoZero"/>
        <c:auto val="1"/>
        <c:lblAlgn val="ctr"/>
        <c:lblOffset val="100"/>
        <c:noMultiLvlLbl val="0"/>
      </c:catAx>
      <c:valAx>
        <c:axId val="259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5999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87702538715648E-2"/>
          <c:y val="3.5662500510558345E-2"/>
          <c:w val="0.66189030465243182"/>
          <c:h val="0.8891276600089858"/>
        </c:manualLayout>
      </c:layout>
      <c:barChart>
        <c:barDir val="col"/>
        <c:grouping val="percentStacked"/>
        <c:varyColors val="0"/>
        <c:ser>
          <c:idx val="0"/>
          <c:order val="0"/>
          <c:tx>
            <c:strRef>
              <c:f>IKT_GOSP23!$K$69</c:f>
              <c:strCache>
                <c:ptCount val="1"/>
                <c:pt idx="0">
                  <c:v>prebiva</c:v>
                </c:pt>
              </c:strCache>
            </c:strRef>
          </c:tx>
          <c:spPr>
            <a:solidFill>
              <a:schemeClr val="accent1"/>
            </a:solidFill>
            <a:ln>
              <a:noFill/>
            </a:ln>
            <a:effectLst/>
          </c:spPr>
          <c:invertIfNegative val="0"/>
          <c:cat>
            <c:strRef>
              <c:f>IKT_GOSP23!$J$70:$J$77</c:f>
              <c:strCache>
                <c:ptCount val="8"/>
                <c:pt idx="0">
                  <c:v>16 - 19</c:v>
                </c:pt>
                <c:pt idx="1">
                  <c:v>20 - 29</c:v>
                </c:pt>
                <c:pt idx="2">
                  <c:v>30 - 39</c:v>
                </c:pt>
                <c:pt idx="3">
                  <c:v>40 - 49</c:v>
                </c:pt>
                <c:pt idx="4">
                  <c:v>50 - 59</c:v>
                </c:pt>
                <c:pt idx="5">
                  <c:v>60 - 69</c:v>
                </c:pt>
                <c:pt idx="6">
                  <c:v>70 - 74</c:v>
                </c:pt>
                <c:pt idx="7">
                  <c:v>skupaj</c:v>
                </c:pt>
              </c:strCache>
            </c:strRef>
          </c:cat>
          <c:val>
            <c:numRef>
              <c:f>IKT_GOSP23!$K$70:$K$77</c:f>
              <c:numCache>
                <c:formatCode>0%</c:formatCode>
                <c:ptCount val="8"/>
                <c:pt idx="0">
                  <c:v>0.87890625</c:v>
                </c:pt>
                <c:pt idx="1">
                  <c:v>0.80821917808219179</c:v>
                </c:pt>
                <c:pt idx="2">
                  <c:v>0.79088471849865949</c:v>
                </c:pt>
                <c:pt idx="3">
                  <c:v>0.86075949367088611</c:v>
                </c:pt>
                <c:pt idx="4">
                  <c:v>0.88308457711442789</c:v>
                </c:pt>
                <c:pt idx="5">
                  <c:v>0.90954773869346739</c:v>
                </c:pt>
                <c:pt idx="6">
                  <c:v>0.91408934707903777</c:v>
                </c:pt>
                <c:pt idx="7">
                  <c:v>0.85943502824858753</c:v>
                </c:pt>
              </c:numCache>
            </c:numRef>
          </c:val>
          <c:extLst>
            <c:ext xmlns:c16="http://schemas.microsoft.com/office/drawing/2014/chart" uri="{C3380CC4-5D6E-409C-BE32-E72D297353CC}">
              <c16:uniqueId val="{00000000-DD31-458C-B981-36FB74E6D7C1}"/>
            </c:ext>
          </c:extLst>
        </c:ser>
        <c:ser>
          <c:idx val="1"/>
          <c:order val="1"/>
          <c:tx>
            <c:strRef>
              <c:f>IKT_GOSP23!$L$69</c:f>
              <c:strCache>
                <c:ptCount val="1"/>
                <c:pt idx="0">
                  <c:v>ne prebiva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IKT_GOSP23!$J$70:$J$77</c:f>
              <c:strCache>
                <c:ptCount val="8"/>
                <c:pt idx="0">
                  <c:v>16 - 19</c:v>
                </c:pt>
                <c:pt idx="1">
                  <c:v>20 - 29</c:v>
                </c:pt>
                <c:pt idx="2">
                  <c:v>30 - 39</c:v>
                </c:pt>
                <c:pt idx="3">
                  <c:v>40 - 49</c:v>
                </c:pt>
                <c:pt idx="4">
                  <c:v>50 - 59</c:v>
                </c:pt>
                <c:pt idx="5">
                  <c:v>60 - 69</c:v>
                </c:pt>
                <c:pt idx="6">
                  <c:v>70 - 74</c:v>
                </c:pt>
                <c:pt idx="7">
                  <c:v>skupaj</c:v>
                </c:pt>
              </c:strCache>
            </c:strRef>
          </c:cat>
          <c:val>
            <c:numRef>
              <c:f>IKT_GOSP23!$L$70:$L$77</c:f>
              <c:numCache>
                <c:formatCode>0%</c:formatCode>
                <c:ptCount val="8"/>
                <c:pt idx="0">
                  <c:v>3.515625E-2</c:v>
                </c:pt>
                <c:pt idx="1">
                  <c:v>0.10616438356164383</c:v>
                </c:pt>
                <c:pt idx="2">
                  <c:v>0.10589812332439678</c:v>
                </c:pt>
                <c:pt idx="3">
                  <c:v>5.2742616033755275E-2</c:v>
                </c:pt>
                <c:pt idx="4">
                  <c:v>3.9800995024875621E-2</c:v>
                </c:pt>
                <c:pt idx="5">
                  <c:v>4.1457286432160803E-2</c:v>
                </c:pt>
                <c:pt idx="6">
                  <c:v>3.0927835051546393E-2</c:v>
                </c:pt>
                <c:pt idx="7">
                  <c:v>6.1920903954802257E-2</c:v>
                </c:pt>
              </c:numCache>
            </c:numRef>
          </c:val>
          <c:extLst>
            <c:ext xmlns:c16="http://schemas.microsoft.com/office/drawing/2014/chart" uri="{C3380CC4-5D6E-409C-BE32-E72D297353CC}">
              <c16:uniqueId val="{00000001-DD31-458C-B981-36FB74E6D7C1}"/>
            </c:ext>
          </c:extLst>
        </c:ser>
        <c:ser>
          <c:idx val="2"/>
          <c:order val="2"/>
          <c:tx>
            <c:strRef>
              <c:f>IKT_GOSP23!$M$69</c:f>
              <c:strCache>
                <c:ptCount val="1"/>
                <c:pt idx="0">
                  <c:v>ni bilo stika</c:v>
                </c:pt>
              </c:strCache>
            </c:strRef>
          </c:tx>
          <c:spPr>
            <a:solidFill>
              <a:schemeClr val="accent3"/>
            </a:solidFill>
            <a:ln>
              <a:noFill/>
            </a:ln>
            <a:effectLst/>
          </c:spPr>
          <c:invertIfNegative val="0"/>
          <c:cat>
            <c:strRef>
              <c:f>IKT_GOSP23!$J$70:$J$77</c:f>
              <c:strCache>
                <c:ptCount val="8"/>
                <c:pt idx="0">
                  <c:v>16 - 19</c:v>
                </c:pt>
                <c:pt idx="1">
                  <c:v>20 - 29</c:v>
                </c:pt>
                <c:pt idx="2">
                  <c:v>30 - 39</c:v>
                </c:pt>
                <c:pt idx="3">
                  <c:v>40 - 49</c:v>
                </c:pt>
                <c:pt idx="4">
                  <c:v>50 - 59</c:v>
                </c:pt>
                <c:pt idx="5">
                  <c:v>60 - 69</c:v>
                </c:pt>
                <c:pt idx="6">
                  <c:v>70 - 74</c:v>
                </c:pt>
                <c:pt idx="7">
                  <c:v>skupaj</c:v>
                </c:pt>
              </c:strCache>
            </c:strRef>
          </c:cat>
          <c:val>
            <c:numRef>
              <c:f>IKT_GOSP23!$M$70:$M$77</c:f>
              <c:numCache>
                <c:formatCode>0%</c:formatCode>
                <c:ptCount val="8"/>
                <c:pt idx="0">
                  <c:v>8.59375E-2</c:v>
                </c:pt>
                <c:pt idx="1">
                  <c:v>8.5616438356164379E-2</c:v>
                </c:pt>
                <c:pt idx="2">
                  <c:v>0.1032171581769437</c:v>
                </c:pt>
                <c:pt idx="3">
                  <c:v>8.6497890295358648E-2</c:v>
                </c:pt>
                <c:pt idx="4">
                  <c:v>7.7114427860696513E-2</c:v>
                </c:pt>
                <c:pt idx="5">
                  <c:v>4.8994974874371856E-2</c:v>
                </c:pt>
                <c:pt idx="6">
                  <c:v>5.4982817869415807E-2</c:v>
                </c:pt>
                <c:pt idx="7">
                  <c:v>7.8644067796610165E-2</c:v>
                </c:pt>
              </c:numCache>
            </c:numRef>
          </c:val>
          <c:extLst>
            <c:ext xmlns:c16="http://schemas.microsoft.com/office/drawing/2014/chart" uri="{C3380CC4-5D6E-409C-BE32-E72D297353CC}">
              <c16:uniqueId val="{00000002-DD31-458C-B981-36FB74E6D7C1}"/>
            </c:ext>
          </c:extLst>
        </c:ser>
        <c:dLbls>
          <c:showLegendKey val="0"/>
          <c:showVal val="0"/>
          <c:showCatName val="0"/>
          <c:showSerName val="0"/>
          <c:showPercent val="0"/>
          <c:showBubbleSize val="0"/>
        </c:dLbls>
        <c:gapWidth val="150"/>
        <c:overlap val="100"/>
        <c:axId val="2056591104"/>
        <c:axId val="2056586112"/>
      </c:barChart>
      <c:catAx>
        <c:axId val="205659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56586112"/>
        <c:crosses val="autoZero"/>
        <c:auto val="1"/>
        <c:lblAlgn val="ctr"/>
        <c:lblOffset val="100"/>
        <c:noMultiLvlLbl val="0"/>
      </c:catAx>
      <c:valAx>
        <c:axId val="205658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56591104"/>
        <c:crosses val="autoZero"/>
        <c:crossBetween val="between"/>
      </c:valAx>
      <c:spPr>
        <a:noFill/>
        <a:ln>
          <a:noFill/>
        </a:ln>
        <a:effectLst/>
      </c:spPr>
    </c:plotArea>
    <c:legend>
      <c:legendPos val="r"/>
      <c:layout>
        <c:manualLayout>
          <c:xMode val="edge"/>
          <c:yMode val="edge"/>
          <c:x val="0.78666496689740972"/>
          <c:y val="0.42705065759915045"/>
          <c:w val="0.14397633346976219"/>
          <c:h val="0.24315979455132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05333819982684E-2"/>
          <c:y val="3.3447362422881925E-2"/>
          <c:w val="0.73051240717282961"/>
          <c:h val="0.89601437685911789"/>
        </c:manualLayout>
      </c:layout>
      <c:barChart>
        <c:barDir val="col"/>
        <c:grouping val="percentStacked"/>
        <c:varyColors val="0"/>
        <c:ser>
          <c:idx val="0"/>
          <c:order val="0"/>
          <c:tx>
            <c:strRef>
              <c:f>IKT_GOSP23!$J$108</c:f>
              <c:strCache>
                <c:ptCount val="1"/>
                <c:pt idx="0">
                  <c:v>prebiva</c:v>
                </c:pt>
              </c:strCache>
            </c:strRef>
          </c:tx>
          <c:spPr>
            <a:solidFill>
              <a:schemeClr val="accent1"/>
            </a:solidFill>
            <a:ln>
              <a:noFill/>
            </a:ln>
            <a:effectLst/>
          </c:spPr>
          <c:invertIfNegative val="0"/>
          <c:cat>
            <c:strRef>
              <c:f>IKT_GOSP23!$I$109:$I$119</c:f>
              <c:strCache>
                <c:ptCount val="11"/>
                <c:pt idx="0">
                  <c:v>1</c:v>
                </c:pt>
                <c:pt idx="1">
                  <c:v>2</c:v>
                </c:pt>
                <c:pt idx="2">
                  <c:v>3</c:v>
                </c:pt>
                <c:pt idx="3">
                  <c:v>4</c:v>
                </c:pt>
                <c:pt idx="4">
                  <c:v>5</c:v>
                </c:pt>
                <c:pt idx="5">
                  <c:v>6</c:v>
                </c:pt>
                <c:pt idx="6">
                  <c:v>7</c:v>
                </c:pt>
                <c:pt idx="7">
                  <c:v>8-10</c:v>
                </c:pt>
                <c:pt idx="8">
                  <c:v>11-20</c:v>
                </c:pt>
                <c:pt idx="9">
                  <c:v>21+</c:v>
                </c:pt>
                <c:pt idx="10">
                  <c:v>skupaj</c:v>
                </c:pt>
              </c:strCache>
            </c:strRef>
          </c:cat>
          <c:val>
            <c:numRef>
              <c:f>IKT_GOSP23!$J$109:$J$119</c:f>
              <c:numCache>
                <c:formatCode>0%</c:formatCode>
                <c:ptCount val="11"/>
                <c:pt idx="0">
                  <c:v>0.77304964539007093</c:v>
                </c:pt>
                <c:pt idx="1">
                  <c:v>0.86493860845839021</c:v>
                </c:pt>
                <c:pt idx="2">
                  <c:v>0.86985539488320351</c:v>
                </c:pt>
                <c:pt idx="3">
                  <c:v>0.87176835573940026</c:v>
                </c:pt>
                <c:pt idx="4">
                  <c:v>0.90252707581227432</c:v>
                </c:pt>
                <c:pt idx="5">
                  <c:v>0.87862796833773082</c:v>
                </c:pt>
                <c:pt idx="6">
                  <c:v>0.89898989898989901</c:v>
                </c:pt>
                <c:pt idx="7">
                  <c:v>0.82857142857142863</c:v>
                </c:pt>
                <c:pt idx="8">
                  <c:v>0.65079365079365081</c:v>
                </c:pt>
                <c:pt idx="9">
                  <c:v>0.58823529411764708</c:v>
                </c:pt>
                <c:pt idx="10">
                  <c:v>0.85943502824858753</c:v>
                </c:pt>
              </c:numCache>
            </c:numRef>
          </c:val>
          <c:extLst>
            <c:ext xmlns:c16="http://schemas.microsoft.com/office/drawing/2014/chart" uri="{C3380CC4-5D6E-409C-BE32-E72D297353CC}">
              <c16:uniqueId val="{00000000-6D3E-495F-B173-4E79AD96FC4B}"/>
            </c:ext>
          </c:extLst>
        </c:ser>
        <c:ser>
          <c:idx val="1"/>
          <c:order val="1"/>
          <c:tx>
            <c:strRef>
              <c:f>IKT_GOSP23!$K$108</c:f>
              <c:strCache>
                <c:ptCount val="1"/>
                <c:pt idx="0">
                  <c:v>ne prebiva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IKT_GOSP23!$I$109:$I$119</c:f>
              <c:strCache>
                <c:ptCount val="11"/>
                <c:pt idx="0">
                  <c:v>1</c:v>
                </c:pt>
                <c:pt idx="1">
                  <c:v>2</c:v>
                </c:pt>
                <c:pt idx="2">
                  <c:v>3</c:v>
                </c:pt>
                <c:pt idx="3">
                  <c:v>4</c:v>
                </c:pt>
                <c:pt idx="4">
                  <c:v>5</c:v>
                </c:pt>
                <c:pt idx="5">
                  <c:v>6</c:v>
                </c:pt>
                <c:pt idx="6">
                  <c:v>7</c:v>
                </c:pt>
                <c:pt idx="7">
                  <c:v>8-10</c:v>
                </c:pt>
                <c:pt idx="8">
                  <c:v>11-20</c:v>
                </c:pt>
                <c:pt idx="9">
                  <c:v>21+</c:v>
                </c:pt>
                <c:pt idx="10">
                  <c:v>skupaj</c:v>
                </c:pt>
              </c:strCache>
            </c:strRef>
          </c:cat>
          <c:val>
            <c:numRef>
              <c:f>IKT_GOSP23!$K$109:$K$119</c:f>
              <c:numCache>
                <c:formatCode>0%</c:formatCode>
                <c:ptCount val="11"/>
                <c:pt idx="0">
                  <c:v>8.5106382978723402E-2</c:v>
                </c:pt>
                <c:pt idx="1">
                  <c:v>6.0027285129604369E-2</c:v>
                </c:pt>
                <c:pt idx="2">
                  <c:v>5.8954393770856504E-2</c:v>
                </c:pt>
                <c:pt idx="3">
                  <c:v>4.7569803516028956E-2</c:v>
                </c:pt>
                <c:pt idx="4">
                  <c:v>4.6931407942238268E-2</c:v>
                </c:pt>
                <c:pt idx="5">
                  <c:v>6.5963060686015831E-2</c:v>
                </c:pt>
                <c:pt idx="6">
                  <c:v>5.5555555555555552E-2</c:v>
                </c:pt>
                <c:pt idx="7">
                  <c:v>0.08</c:v>
                </c:pt>
                <c:pt idx="8">
                  <c:v>0.19047619047619047</c:v>
                </c:pt>
                <c:pt idx="9">
                  <c:v>0.20588235294117646</c:v>
                </c:pt>
                <c:pt idx="10">
                  <c:v>6.1920903954802257E-2</c:v>
                </c:pt>
              </c:numCache>
            </c:numRef>
          </c:val>
          <c:extLst>
            <c:ext xmlns:c16="http://schemas.microsoft.com/office/drawing/2014/chart" uri="{C3380CC4-5D6E-409C-BE32-E72D297353CC}">
              <c16:uniqueId val="{00000001-6D3E-495F-B173-4E79AD96FC4B}"/>
            </c:ext>
          </c:extLst>
        </c:ser>
        <c:ser>
          <c:idx val="2"/>
          <c:order val="2"/>
          <c:tx>
            <c:strRef>
              <c:f>IKT_GOSP23!$L$108</c:f>
              <c:strCache>
                <c:ptCount val="1"/>
                <c:pt idx="0">
                  <c:v>ni bilo stika</c:v>
                </c:pt>
              </c:strCache>
            </c:strRef>
          </c:tx>
          <c:spPr>
            <a:solidFill>
              <a:schemeClr val="accent3"/>
            </a:solidFill>
            <a:ln>
              <a:noFill/>
            </a:ln>
            <a:effectLst/>
          </c:spPr>
          <c:invertIfNegative val="0"/>
          <c:cat>
            <c:strRef>
              <c:f>IKT_GOSP23!$I$109:$I$119</c:f>
              <c:strCache>
                <c:ptCount val="11"/>
                <c:pt idx="0">
                  <c:v>1</c:v>
                </c:pt>
                <c:pt idx="1">
                  <c:v>2</c:v>
                </c:pt>
                <c:pt idx="2">
                  <c:v>3</c:v>
                </c:pt>
                <c:pt idx="3">
                  <c:v>4</c:v>
                </c:pt>
                <c:pt idx="4">
                  <c:v>5</c:v>
                </c:pt>
                <c:pt idx="5">
                  <c:v>6</c:v>
                </c:pt>
                <c:pt idx="6">
                  <c:v>7</c:v>
                </c:pt>
                <c:pt idx="7">
                  <c:v>8-10</c:v>
                </c:pt>
                <c:pt idx="8">
                  <c:v>11-20</c:v>
                </c:pt>
                <c:pt idx="9">
                  <c:v>21+</c:v>
                </c:pt>
                <c:pt idx="10">
                  <c:v>skupaj</c:v>
                </c:pt>
              </c:strCache>
            </c:strRef>
          </c:cat>
          <c:val>
            <c:numRef>
              <c:f>IKT_GOSP23!$L$109:$L$119</c:f>
              <c:numCache>
                <c:formatCode>0%</c:formatCode>
                <c:ptCount val="11"/>
                <c:pt idx="0">
                  <c:v>0.14184397163120568</c:v>
                </c:pt>
                <c:pt idx="1">
                  <c:v>7.5034106412005461E-2</c:v>
                </c:pt>
                <c:pt idx="2">
                  <c:v>7.1190211345939933E-2</c:v>
                </c:pt>
                <c:pt idx="3">
                  <c:v>8.0661840744570834E-2</c:v>
                </c:pt>
                <c:pt idx="4">
                  <c:v>5.0541516245487361E-2</c:v>
                </c:pt>
                <c:pt idx="5">
                  <c:v>5.5408970976253295E-2</c:v>
                </c:pt>
                <c:pt idx="6">
                  <c:v>4.5454545454545456E-2</c:v>
                </c:pt>
                <c:pt idx="7">
                  <c:v>9.1428571428571428E-2</c:v>
                </c:pt>
                <c:pt idx="8">
                  <c:v>0.15873015873015872</c:v>
                </c:pt>
                <c:pt idx="9">
                  <c:v>0.20588235294117646</c:v>
                </c:pt>
                <c:pt idx="10">
                  <c:v>7.8644067796610165E-2</c:v>
                </c:pt>
              </c:numCache>
            </c:numRef>
          </c:val>
          <c:extLst>
            <c:ext xmlns:c16="http://schemas.microsoft.com/office/drawing/2014/chart" uri="{C3380CC4-5D6E-409C-BE32-E72D297353CC}">
              <c16:uniqueId val="{00000002-6D3E-495F-B173-4E79AD96FC4B}"/>
            </c:ext>
          </c:extLst>
        </c:ser>
        <c:dLbls>
          <c:showLegendKey val="0"/>
          <c:showVal val="0"/>
          <c:showCatName val="0"/>
          <c:showSerName val="0"/>
          <c:showPercent val="0"/>
          <c:showBubbleSize val="0"/>
        </c:dLbls>
        <c:gapWidth val="150"/>
        <c:overlap val="100"/>
        <c:axId val="2056513376"/>
        <c:axId val="2056516704"/>
      </c:barChart>
      <c:catAx>
        <c:axId val="20565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56516704"/>
        <c:crosses val="autoZero"/>
        <c:auto val="1"/>
        <c:lblAlgn val="ctr"/>
        <c:lblOffset val="100"/>
        <c:noMultiLvlLbl val="0"/>
      </c:catAx>
      <c:valAx>
        <c:axId val="2056516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056513376"/>
        <c:crosses val="autoZero"/>
        <c:crossBetween val="between"/>
      </c:valAx>
      <c:spPr>
        <a:noFill/>
        <a:ln>
          <a:noFill/>
        </a:ln>
        <a:effectLst/>
      </c:spPr>
    </c:plotArea>
    <c:legend>
      <c:legendPos val="r"/>
      <c:layout>
        <c:manualLayout>
          <c:xMode val="edge"/>
          <c:yMode val="edge"/>
          <c:x val="0.80618533706431161"/>
          <c:y val="0.39262582624801518"/>
          <c:w val="0.15026372100679161"/>
          <c:h val="0.1813009850810877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Sheet6!$AO$74</c:f>
              <c:strCache>
                <c:ptCount val="1"/>
                <c:pt idx="0">
                  <c:v>prebiva</c:v>
                </c:pt>
              </c:strCache>
            </c:strRef>
          </c:tx>
          <c:spPr>
            <a:solidFill>
              <a:schemeClr val="accent1"/>
            </a:solidFill>
            <a:ln>
              <a:noFill/>
            </a:ln>
            <a:effectLst/>
          </c:spPr>
          <c:invertIfNegative val="0"/>
          <c:cat>
            <c:strRef>
              <c:f>Sheet6!$AN$75:$AN$86</c:f>
              <c:strCache>
                <c:ptCount val="12"/>
                <c:pt idx="0">
                  <c:v>Prekmurje</c:v>
                </c:pt>
                <c:pt idx="1">
                  <c:v>Podravska</c:v>
                </c:pt>
                <c:pt idx="2">
                  <c:v>Koroška</c:v>
                </c:pt>
                <c:pt idx="3">
                  <c:v>Savinjska</c:v>
                </c:pt>
                <c:pt idx="4">
                  <c:v>Zasavska</c:v>
                </c:pt>
                <c:pt idx="5">
                  <c:v>Posavska</c:v>
                </c:pt>
                <c:pt idx="6">
                  <c:v>JV Slovenija</c:v>
                </c:pt>
                <c:pt idx="7">
                  <c:v>Osrednjeslovenska</c:v>
                </c:pt>
                <c:pt idx="8">
                  <c:v>Gorenjska</c:v>
                </c:pt>
                <c:pt idx="9">
                  <c:v>Primorsko-Notranjska</c:v>
                </c:pt>
                <c:pt idx="10">
                  <c:v>Goriška</c:v>
                </c:pt>
                <c:pt idx="11">
                  <c:v>Obalno-Kraška</c:v>
                </c:pt>
              </c:strCache>
            </c:strRef>
          </c:cat>
          <c:val>
            <c:numRef>
              <c:f>Sheet6!$AO$75:$AO$86</c:f>
              <c:numCache>
                <c:formatCode>0%</c:formatCode>
                <c:ptCount val="12"/>
                <c:pt idx="0">
                  <c:v>0.8911290322580645</c:v>
                </c:pt>
                <c:pt idx="1">
                  <c:v>0.875</c:v>
                </c:pt>
                <c:pt idx="2">
                  <c:v>0.92763157894736847</c:v>
                </c:pt>
                <c:pt idx="3">
                  <c:v>0.9285714285714286</c:v>
                </c:pt>
                <c:pt idx="4">
                  <c:v>0.9375</c:v>
                </c:pt>
                <c:pt idx="5">
                  <c:v>0.79166666666666663</c:v>
                </c:pt>
                <c:pt idx="6">
                  <c:v>0.875</c:v>
                </c:pt>
                <c:pt idx="7">
                  <c:v>0.86118251928020562</c:v>
                </c:pt>
                <c:pt idx="8">
                  <c:v>0.7541436464088398</c:v>
                </c:pt>
                <c:pt idx="9">
                  <c:v>0.6696428571428571</c:v>
                </c:pt>
                <c:pt idx="10">
                  <c:v>0.86693548387096775</c:v>
                </c:pt>
                <c:pt idx="11">
                  <c:v>0.796875</c:v>
                </c:pt>
              </c:numCache>
            </c:numRef>
          </c:val>
          <c:extLst>
            <c:ext xmlns:c16="http://schemas.microsoft.com/office/drawing/2014/chart" uri="{C3380CC4-5D6E-409C-BE32-E72D297353CC}">
              <c16:uniqueId val="{00000000-A581-44F6-BFEB-41875149A52A}"/>
            </c:ext>
          </c:extLst>
        </c:ser>
        <c:ser>
          <c:idx val="1"/>
          <c:order val="1"/>
          <c:tx>
            <c:strRef>
              <c:f>Sheet6!$AP$74</c:f>
              <c:strCache>
                <c:ptCount val="1"/>
                <c:pt idx="0">
                  <c:v>ne prebiva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Sheet6!$AN$75:$AN$86</c:f>
              <c:strCache>
                <c:ptCount val="12"/>
                <c:pt idx="0">
                  <c:v>Prekmurje</c:v>
                </c:pt>
                <c:pt idx="1">
                  <c:v>Podravska</c:v>
                </c:pt>
                <c:pt idx="2">
                  <c:v>Koroška</c:v>
                </c:pt>
                <c:pt idx="3">
                  <c:v>Savinjska</c:v>
                </c:pt>
                <c:pt idx="4">
                  <c:v>Zasavska</c:v>
                </c:pt>
                <c:pt idx="5">
                  <c:v>Posavska</c:v>
                </c:pt>
                <c:pt idx="6">
                  <c:v>JV Slovenija</c:v>
                </c:pt>
                <c:pt idx="7">
                  <c:v>Osrednjeslovenska</c:v>
                </c:pt>
                <c:pt idx="8">
                  <c:v>Gorenjska</c:v>
                </c:pt>
                <c:pt idx="9">
                  <c:v>Primorsko-Notranjska</c:v>
                </c:pt>
                <c:pt idx="10">
                  <c:v>Goriška</c:v>
                </c:pt>
                <c:pt idx="11">
                  <c:v>Obalno-Kraška</c:v>
                </c:pt>
              </c:strCache>
            </c:strRef>
          </c:cat>
          <c:val>
            <c:numRef>
              <c:f>Sheet6!$AP$75:$AP$86</c:f>
              <c:numCache>
                <c:formatCode>0%</c:formatCode>
                <c:ptCount val="12"/>
                <c:pt idx="0">
                  <c:v>0.10887096774193548</c:v>
                </c:pt>
                <c:pt idx="1">
                  <c:v>8.0965909090909088E-2</c:v>
                </c:pt>
                <c:pt idx="2">
                  <c:v>3.9473684210526314E-2</c:v>
                </c:pt>
                <c:pt idx="3">
                  <c:v>4.1071428571428571E-2</c:v>
                </c:pt>
                <c:pt idx="4">
                  <c:v>6.25E-2</c:v>
                </c:pt>
                <c:pt idx="5">
                  <c:v>2.976190476190476E-2</c:v>
                </c:pt>
                <c:pt idx="6">
                  <c:v>5.9374999999999997E-2</c:v>
                </c:pt>
                <c:pt idx="7">
                  <c:v>5.4841473864610114E-2</c:v>
                </c:pt>
                <c:pt idx="8">
                  <c:v>6.0773480662983423E-2</c:v>
                </c:pt>
                <c:pt idx="9">
                  <c:v>8.9285714285714288E-2</c:v>
                </c:pt>
                <c:pt idx="10">
                  <c:v>8.4677419354838704E-2</c:v>
                </c:pt>
                <c:pt idx="11">
                  <c:v>4.6875E-2</c:v>
                </c:pt>
              </c:numCache>
            </c:numRef>
          </c:val>
          <c:extLst>
            <c:ext xmlns:c16="http://schemas.microsoft.com/office/drawing/2014/chart" uri="{C3380CC4-5D6E-409C-BE32-E72D297353CC}">
              <c16:uniqueId val="{00000001-A581-44F6-BFEB-41875149A52A}"/>
            </c:ext>
          </c:extLst>
        </c:ser>
        <c:ser>
          <c:idx val="2"/>
          <c:order val="2"/>
          <c:tx>
            <c:strRef>
              <c:f>Sheet6!$AQ$74</c:f>
              <c:strCache>
                <c:ptCount val="1"/>
                <c:pt idx="0">
                  <c:v>ni bilo stika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Sheet6!$AN$75:$AN$86</c:f>
              <c:strCache>
                <c:ptCount val="12"/>
                <c:pt idx="0">
                  <c:v>Prekmurje</c:v>
                </c:pt>
                <c:pt idx="1">
                  <c:v>Podravska</c:v>
                </c:pt>
                <c:pt idx="2">
                  <c:v>Koroška</c:v>
                </c:pt>
                <c:pt idx="3">
                  <c:v>Savinjska</c:v>
                </c:pt>
                <c:pt idx="4">
                  <c:v>Zasavska</c:v>
                </c:pt>
                <c:pt idx="5">
                  <c:v>Posavska</c:v>
                </c:pt>
                <c:pt idx="6">
                  <c:v>JV Slovenija</c:v>
                </c:pt>
                <c:pt idx="7">
                  <c:v>Osrednjeslovenska</c:v>
                </c:pt>
                <c:pt idx="8">
                  <c:v>Gorenjska</c:v>
                </c:pt>
                <c:pt idx="9">
                  <c:v>Primorsko-Notranjska</c:v>
                </c:pt>
                <c:pt idx="10">
                  <c:v>Goriška</c:v>
                </c:pt>
                <c:pt idx="11">
                  <c:v>Obalno-Kraška</c:v>
                </c:pt>
              </c:strCache>
            </c:strRef>
          </c:cat>
          <c:val>
            <c:numRef>
              <c:f>Sheet6!$AQ$75:$AQ$86</c:f>
              <c:numCache>
                <c:formatCode>0%</c:formatCode>
                <c:ptCount val="12"/>
                <c:pt idx="0">
                  <c:v>0</c:v>
                </c:pt>
                <c:pt idx="1">
                  <c:v>4.4034090909090912E-2</c:v>
                </c:pt>
                <c:pt idx="2">
                  <c:v>3.2894736842105261E-2</c:v>
                </c:pt>
                <c:pt idx="3">
                  <c:v>3.0357142857142857E-2</c:v>
                </c:pt>
                <c:pt idx="4">
                  <c:v>0</c:v>
                </c:pt>
                <c:pt idx="5">
                  <c:v>0.17857142857142858</c:v>
                </c:pt>
                <c:pt idx="6">
                  <c:v>6.5625000000000003E-2</c:v>
                </c:pt>
                <c:pt idx="7">
                  <c:v>8.3976006855184235E-2</c:v>
                </c:pt>
                <c:pt idx="8">
                  <c:v>0.18508287292817679</c:v>
                </c:pt>
                <c:pt idx="9">
                  <c:v>0.24107142857142858</c:v>
                </c:pt>
                <c:pt idx="10">
                  <c:v>4.8387096774193547E-2</c:v>
                </c:pt>
                <c:pt idx="11">
                  <c:v>0.15625</c:v>
                </c:pt>
              </c:numCache>
            </c:numRef>
          </c:val>
          <c:extLst>
            <c:ext xmlns:c16="http://schemas.microsoft.com/office/drawing/2014/chart" uri="{C3380CC4-5D6E-409C-BE32-E72D297353CC}">
              <c16:uniqueId val="{00000002-A581-44F6-BFEB-41875149A52A}"/>
            </c:ext>
          </c:extLst>
        </c:ser>
        <c:dLbls>
          <c:showLegendKey val="0"/>
          <c:showVal val="0"/>
          <c:showCatName val="0"/>
          <c:showSerName val="0"/>
          <c:showPercent val="0"/>
          <c:showBubbleSize val="0"/>
        </c:dLbls>
        <c:gapWidth val="219"/>
        <c:overlap val="100"/>
        <c:axId val="545872719"/>
        <c:axId val="545873551"/>
      </c:barChart>
      <c:catAx>
        <c:axId val="54587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l-SI"/>
          </a:p>
        </c:txPr>
        <c:crossAx val="545873551"/>
        <c:crosses val="autoZero"/>
        <c:auto val="1"/>
        <c:lblAlgn val="ctr"/>
        <c:lblOffset val="100"/>
        <c:noMultiLvlLbl val="0"/>
      </c:catAx>
      <c:valAx>
        <c:axId val="5458735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458727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22703412073491E-2"/>
          <c:y val="8.3608360836083612E-2"/>
          <c:w val="0.87232174103237092"/>
          <c:h val="0.71364846720892572"/>
        </c:manualLayout>
      </c:layout>
      <c:barChart>
        <c:barDir val="col"/>
        <c:grouping val="clustered"/>
        <c:varyColors val="0"/>
        <c:ser>
          <c:idx val="0"/>
          <c:order val="0"/>
          <c:tx>
            <c:strRef>
              <c:f>selitev!$V$28</c:f>
              <c:strCache>
                <c:ptCount val="1"/>
                <c:pt idx="0">
                  <c:v>isti_nasl2304</c:v>
                </c:pt>
              </c:strCache>
            </c:strRef>
          </c:tx>
          <c:spPr>
            <a:solidFill>
              <a:schemeClr val="accent1"/>
            </a:solidFill>
            <a:ln>
              <a:noFill/>
            </a:ln>
            <a:effectLst/>
          </c:spPr>
          <c:invertIfNegative val="0"/>
          <c:cat>
            <c:strRef>
              <c:f>selitev!$U$29:$U$32</c:f>
              <c:strCache>
                <c:ptCount val="4"/>
                <c:pt idx="0">
                  <c:v>prebiva</c:v>
                </c:pt>
                <c:pt idx="1">
                  <c:v>ne prebiva</c:v>
                </c:pt>
                <c:pt idx="2">
                  <c:v>ni bilo stika</c:v>
                </c:pt>
                <c:pt idx="3">
                  <c:v>skupaj</c:v>
                </c:pt>
              </c:strCache>
            </c:strRef>
          </c:cat>
          <c:val>
            <c:numRef>
              <c:f>selitev!$V$29:$V$32</c:f>
              <c:numCache>
                <c:formatCode>0%</c:formatCode>
                <c:ptCount val="4"/>
                <c:pt idx="0">
                  <c:v>0.99789639758085724</c:v>
                </c:pt>
                <c:pt idx="1">
                  <c:v>0.91240875912408759</c:v>
                </c:pt>
                <c:pt idx="2">
                  <c:v>0.99425287356321834</c:v>
                </c:pt>
                <c:pt idx="3">
                  <c:v>0.99231638418079093</c:v>
                </c:pt>
              </c:numCache>
            </c:numRef>
          </c:val>
          <c:extLst>
            <c:ext xmlns:c16="http://schemas.microsoft.com/office/drawing/2014/chart" uri="{C3380CC4-5D6E-409C-BE32-E72D297353CC}">
              <c16:uniqueId val="{00000000-C009-44FB-A7AB-9EDBC01246CB}"/>
            </c:ext>
          </c:extLst>
        </c:ser>
        <c:ser>
          <c:idx val="1"/>
          <c:order val="1"/>
          <c:tx>
            <c:strRef>
              <c:f>selitev!$W$28</c:f>
              <c:strCache>
                <c:ptCount val="1"/>
                <c:pt idx="0">
                  <c:v>isti_nasl2305</c:v>
                </c:pt>
              </c:strCache>
            </c:strRef>
          </c:tx>
          <c:spPr>
            <a:solidFill>
              <a:schemeClr val="accent2"/>
            </a:solidFill>
            <a:ln>
              <a:noFill/>
            </a:ln>
            <a:effectLst/>
          </c:spPr>
          <c:invertIfNegative val="0"/>
          <c:cat>
            <c:strRef>
              <c:f>selitev!$U$29:$U$32</c:f>
              <c:strCache>
                <c:ptCount val="4"/>
                <c:pt idx="0">
                  <c:v>prebiva</c:v>
                </c:pt>
                <c:pt idx="1">
                  <c:v>ne prebiva</c:v>
                </c:pt>
                <c:pt idx="2">
                  <c:v>ni bilo stika</c:v>
                </c:pt>
                <c:pt idx="3">
                  <c:v>skupaj</c:v>
                </c:pt>
              </c:strCache>
            </c:strRef>
          </c:cat>
          <c:val>
            <c:numRef>
              <c:f>selitev!$W$29:$W$32</c:f>
              <c:numCache>
                <c:formatCode>0%</c:formatCode>
                <c:ptCount val="4"/>
                <c:pt idx="0">
                  <c:v>0.99368919274257161</c:v>
                </c:pt>
                <c:pt idx="1">
                  <c:v>0.83576642335766427</c:v>
                </c:pt>
                <c:pt idx="2">
                  <c:v>0.99137931034482762</c:v>
                </c:pt>
                <c:pt idx="3">
                  <c:v>0.98372881355932207</c:v>
                </c:pt>
              </c:numCache>
            </c:numRef>
          </c:val>
          <c:extLst>
            <c:ext xmlns:c16="http://schemas.microsoft.com/office/drawing/2014/chart" uri="{C3380CC4-5D6E-409C-BE32-E72D297353CC}">
              <c16:uniqueId val="{00000001-C009-44FB-A7AB-9EDBC01246CB}"/>
            </c:ext>
          </c:extLst>
        </c:ser>
        <c:ser>
          <c:idx val="2"/>
          <c:order val="2"/>
          <c:tx>
            <c:strRef>
              <c:f>selitev!$X$28</c:f>
              <c:strCache>
                <c:ptCount val="1"/>
                <c:pt idx="0">
                  <c:v>isti_nasl2306</c:v>
                </c:pt>
              </c:strCache>
            </c:strRef>
          </c:tx>
          <c:spPr>
            <a:solidFill>
              <a:schemeClr val="accent3"/>
            </a:solidFill>
            <a:ln>
              <a:noFill/>
            </a:ln>
            <a:effectLst/>
          </c:spPr>
          <c:invertIfNegative val="0"/>
          <c:cat>
            <c:strRef>
              <c:f>selitev!$U$29:$U$32</c:f>
              <c:strCache>
                <c:ptCount val="4"/>
                <c:pt idx="0">
                  <c:v>prebiva</c:v>
                </c:pt>
                <c:pt idx="1">
                  <c:v>ne prebiva</c:v>
                </c:pt>
                <c:pt idx="2">
                  <c:v>ni bilo stika</c:v>
                </c:pt>
                <c:pt idx="3">
                  <c:v>skupaj</c:v>
                </c:pt>
              </c:strCache>
            </c:strRef>
          </c:cat>
          <c:val>
            <c:numRef>
              <c:f>selitev!$X$29:$X$32</c:f>
              <c:numCache>
                <c:formatCode>0%</c:formatCode>
                <c:ptCount val="4"/>
                <c:pt idx="0">
                  <c:v>0.98974493820667897</c:v>
                </c:pt>
                <c:pt idx="1">
                  <c:v>0.81751824817518248</c:v>
                </c:pt>
                <c:pt idx="2">
                  <c:v>0.97701149425287359</c:v>
                </c:pt>
                <c:pt idx="3">
                  <c:v>0.97807909604519772</c:v>
                </c:pt>
              </c:numCache>
            </c:numRef>
          </c:val>
          <c:extLst>
            <c:ext xmlns:c16="http://schemas.microsoft.com/office/drawing/2014/chart" uri="{C3380CC4-5D6E-409C-BE32-E72D297353CC}">
              <c16:uniqueId val="{00000002-C009-44FB-A7AB-9EDBC01246CB}"/>
            </c:ext>
          </c:extLst>
        </c:ser>
        <c:ser>
          <c:idx val="3"/>
          <c:order val="3"/>
          <c:tx>
            <c:strRef>
              <c:f>selitev!$Y$28</c:f>
              <c:strCache>
                <c:ptCount val="1"/>
                <c:pt idx="0">
                  <c:v>isti_nasl2307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selitev!$U$29:$U$32</c:f>
              <c:strCache>
                <c:ptCount val="4"/>
                <c:pt idx="0">
                  <c:v>prebiva</c:v>
                </c:pt>
                <c:pt idx="1">
                  <c:v>ne prebiva</c:v>
                </c:pt>
                <c:pt idx="2">
                  <c:v>ni bilo stika</c:v>
                </c:pt>
                <c:pt idx="3">
                  <c:v>skupaj</c:v>
                </c:pt>
              </c:strCache>
            </c:strRef>
          </c:cat>
          <c:val>
            <c:numRef>
              <c:f>selitev!$Y$29:$Y$32</c:f>
              <c:numCache>
                <c:formatCode>0%</c:formatCode>
                <c:ptCount val="4"/>
                <c:pt idx="0">
                  <c:v>0.98553773336839334</c:v>
                </c:pt>
                <c:pt idx="1">
                  <c:v>0.7992700729927007</c:v>
                </c:pt>
                <c:pt idx="2">
                  <c:v>0.97126436781609193</c:v>
                </c:pt>
                <c:pt idx="3">
                  <c:v>0.97288135593220337</c:v>
                </c:pt>
              </c:numCache>
            </c:numRef>
          </c:val>
          <c:extLst>
            <c:ext xmlns:c16="http://schemas.microsoft.com/office/drawing/2014/chart" uri="{C3380CC4-5D6E-409C-BE32-E72D297353CC}">
              <c16:uniqueId val="{00000003-C009-44FB-A7AB-9EDBC01246CB}"/>
            </c:ext>
          </c:extLst>
        </c:ser>
        <c:ser>
          <c:idx val="4"/>
          <c:order val="4"/>
          <c:tx>
            <c:strRef>
              <c:f>selitev!$Z$28</c:f>
              <c:strCache>
                <c:ptCount val="1"/>
                <c:pt idx="0">
                  <c:v>isti_nasl2403</c:v>
                </c:pt>
              </c:strCache>
            </c:strRef>
          </c:tx>
          <c:spPr>
            <a:solidFill>
              <a:schemeClr val="accent5"/>
            </a:solidFill>
            <a:ln>
              <a:noFill/>
            </a:ln>
            <a:effectLst/>
          </c:spPr>
          <c:invertIfNegative val="0"/>
          <c:dLbls>
            <c:dLbl>
              <c:idx val="0"/>
              <c:layout>
                <c:manualLayout>
                  <c:x val="1.6666666666666666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009-44FB-A7AB-9EDBC01246CB}"/>
                </c:ext>
              </c:extLst>
            </c:dLbl>
            <c:dLbl>
              <c:idx val="1"/>
              <c:layout>
                <c:manualLayout>
                  <c:x val="1.3888888888888888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009-44FB-A7AB-9EDBC01246CB}"/>
                </c:ext>
              </c:extLst>
            </c:dLbl>
            <c:dLbl>
              <c:idx val="2"/>
              <c:layout>
                <c:manualLayout>
                  <c:x val="1.9444444444444445E-2"/>
                  <c:y val="2.31481481481481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009-44FB-A7AB-9EDBC01246CB}"/>
                </c:ext>
              </c:extLst>
            </c:dLbl>
            <c:dLbl>
              <c:idx val="3"/>
              <c:layout>
                <c:manualLayout>
                  <c:x val="2.5000000000000001E-2"/>
                  <c:y val="2.31481481481481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009-44FB-A7AB-9EDBC01246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selitev!$U$29:$U$32</c:f>
              <c:strCache>
                <c:ptCount val="4"/>
                <c:pt idx="0">
                  <c:v>prebiva</c:v>
                </c:pt>
                <c:pt idx="1">
                  <c:v>ne prebiva</c:v>
                </c:pt>
                <c:pt idx="2">
                  <c:v>ni bilo stika</c:v>
                </c:pt>
                <c:pt idx="3">
                  <c:v>skupaj</c:v>
                </c:pt>
              </c:strCache>
            </c:strRef>
          </c:cat>
          <c:val>
            <c:numRef>
              <c:f>selitev!$Z$29:$Z$32</c:f>
              <c:numCache>
                <c:formatCode>0%</c:formatCode>
                <c:ptCount val="4"/>
                <c:pt idx="0">
                  <c:v>0.95109124375493037</c:v>
                </c:pt>
                <c:pt idx="1">
                  <c:v>0.64598540145985406</c:v>
                </c:pt>
                <c:pt idx="2">
                  <c:v>0.9022988505747126</c:v>
                </c:pt>
                <c:pt idx="3">
                  <c:v>0.9283615819209039</c:v>
                </c:pt>
              </c:numCache>
            </c:numRef>
          </c:val>
          <c:extLst>
            <c:ext xmlns:c16="http://schemas.microsoft.com/office/drawing/2014/chart" uri="{C3380CC4-5D6E-409C-BE32-E72D297353CC}">
              <c16:uniqueId val="{00000008-C009-44FB-A7AB-9EDBC01246CB}"/>
            </c:ext>
          </c:extLst>
        </c:ser>
        <c:dLbls>
          <c:showLegendKey val="0"/>
          <c:showVal val="0"/>
          <c:showCatName val="0"/>
          <c:showSerName val="0"/>
          <c:showPercent val="0"/>
          <c:showBubbleSize val="0"/>
        </c:dLbls>
        <c:gapWidth val="219"/>
        <c:overlap val="-27"/>
        <c:axId val="1436944528"/>
        <c:axId val="1436945360"/>
      </c:barChart>
      <c:catAx>
        <c:axId val="143694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l-SI"/>
          </a:p>
        </c:txPr>
        <c:crossAx val="1436945360"/>
        <c:crosses val="autoZero"/>
        <c:auto val="1"/>
        <c:lblAlgn val="ctr"/>
        <c:lblOffset val="100"/>
        <c:noMultiLvlLbl val="0"/>
      </c:catAx>
      <c:valAx>
        <c:axId val="1436945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6944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299027" cy="34165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5617367" y="0"/>
            <a:ext cx="4299027" cy="341650"/>
          </a:xfrm>
          <a:prstGeom prst="rect">
            <a:avLst/>
          </a:prstGeom>
        </p:spPr>
        <p:txBody>
          <a:bodyPr vert="horz" lIns="91440" tIns="45720" rIns="91440" bIns="45720" rtlCol="0"/>
          <a:lstStyle>
            <a:lvl1pPr algn="r">
              <a:defRPr sz="1200"/>
            </a:lvl1pPr>
          </a:lstStyle>
          <a:p>
            <a:fld id="{8486EEAA-84CD-420A-B622-784C73A5334C}" type="datetimeFigureOut">
              <a:rPr lang="sl-SI" smtClean="0"/>
              <a:t>15. 10. 2024</a:t>
            </a:fld>
            <a:endParaRPr lang="sl-SI"/>
          </a:p>
        </p:txBody>
      </p:sp>
      <p:sp>
        <p:nvSpPr>
          <p:cNvPr id="4" name="Footer Placeholder 3"/>
          <p:cNvSpPr>
            <a:spLocks noGrp="1"/>
          </p:cNvSpPr>
          <p:nvPr>
            <p:ph type="ftr" sz="quarter" idx="2"/>
          </p:nvPr>
        </p:nvSpPr>
        <p:spPr>
          <a:xfrm>
            <a:off x="2" y="6478251"/>
            <a:ext cx="4299027" cy="34165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5617367" y="6478251"/>
            <a:ext cx="4299027" cy="341650"/>
          </a:xfrm>
          <a:prstGeom prst="rect">
            <a:avLst/>
          </a:prstGeom>
        </p:spPr>
        <p:txBody>
          <a:bodyPr vert="horz" lIns="91440" tIns="45720" rIns="91440" bIns="45720" rtlCol="0" anchor="b"/>
          <a:lstStyle>
            <a:lvl1pPr algn="r">
              <a:defRPr sz="1200"/>
            </a:lvl1pPr>
          </a:lstStyle>
          <a:p>
            <a:fld id="{17639E58-1704-4E51-B8C6-FD94B1037E10}" type="slidenum">
              <a:rPr lang="sl-SI" smtClean="0"/>
              <a:t>‹#›</a:t>
            </a:fld>
            <a:endParaRPr lang="sl-SI"/>
          </a:p>
        </p:txBody>
      </p:sp>
    </p:spTree>
    <p:extLst>
      <p:ext uri="{BB962C8B-B14F-4D97-AF65-F5344CB8AC3E}">
        <p14:creationId xmlns:p14="http://schemas.microsoft.com/office/powerpoint/2010/main" val="35335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8103" cy="34218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5618302" y="0"/>
            <a:ext cx="4298103" cy="342180"/>
          </a:xfrm>
          <a:prstGeom prst="rect">
            <a:avLst/>
          </a:prstGeom>
        </p:spPr>
        <p:txBody>
          <a:bodyPr vert="horz" lIns="91440" tIns="45720" rIns="91440" bIns="45720" rtlCol="0"/>
          <a:lstStyle>
            <a:lvl1pPr algn="r">
              <a:defRPr sz="1200"/>
            </a:lvl1pPr>
          </a:lstStyle>
          <a:p>
            <a:fld id="{5FF14C7C-990F-4C28-AE2E-2E33CA3DE31C}" type="datetimeFigureOut">
              <a:rPr lang="sl-SI" smtClean="0"/>
              <a:t>15. 10. 2024</a:t>
            </a:fld>
            <a:endParaRPr lang="sl-SI"/>
          </a:p>
        </p:txBody>
      </p:sp>
      <p:sp>
        <p:nvSpPr>
          <p:cNvPr id="4" name="Slide Image Placeholder 3"/>
          <p:cNvSpPr>
            <a:spLocks noGrp="1" noRot="1" noChangeAspect="1"/>
          </p:cNvSpPr>
          <p:nvPr>
            <p:ph type="sldImg" idx="2"/>
          </p:nvPr>
        </p:nvSpPr>
        <p:spPr>
          <a:xfrm>
            <a:off x="2913063" y="852488"/>
            <a:ext cx="4092575" cy="230187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991870" y="3282076"/>
            <a:ext cx="7934960" cy="268533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6477722"/>
            <a:ext cx="4298103" cy="342178"/>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5618302" y="6477722"/>
            <a:ext cx="4298103" cy="342178"/>
          </a:xfrm>
          <a:prstGeom prst="rect">
            <a:avLst/>
          </a:prstGeom>
        </p:spPr>
        <p:txBody>
          <a:bodyPr vert="horz" lIns="91440" tIns="45720" rIns="91440" bIns="45720" rtlCol="0" anchor="b"/>
          <a:lstStyle>
            <a:lvl1pPr algn="r">
              <a:defRPr sz="1200"/>
            </a:lvl1pPr>
          </a:lstStyle>
          <a:p>
            <a:fld id="{3CAD4072-3E06-452D-88B6-5A2E83756386}" type="slidenum">
              <a:rPr lang="sl-SI" smtClean="0"/>
              <a:t>‹#›</a:t>
            </a:fld>
            <a:endParaRPr lang="sl-SI"/>
          </a:p>
        </p:txBody>
      </p:sp>
    </p:spTree>
    <p:extLst>
      <p:ext uri="{BB962C8B-B14F-4D97-AF65-F5344CB8AC3E}">
        <p14:creationId xmlns:p14="http://schemas.microsoft.com/office/powerpoint/2010/main" val="408544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3CAD4072-3E06-452D-88B6-5A2E83756386}" type="slidenum">
              <a:rPr lang="sl-SI" smtClean="0"/>
              <a:t>1</a:t>
            </a:fld>
            <a:endParaRPr lang="sl-SI"/>
          </a:p>
        </p:txBody>
      </p:sp>
    </p:spTree>
    <p:extLst>
      <p:ext uri="{BB962C8B-B14F-4D97-AF65-F5344CB8AC3E}">
        <p14:creationId xmlns:p14="http://schemas.microsoft.com/office/powerpoint/2010/main" val="170880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Kdo so torej</a:t>
            </a:r>
            <a:r>
              <a:rPr lang="sl-SI" baseline="0" dirty="0" smtClean="0"/>
              <a:t> enote, s katerimi me uspemo vzpostaviti stika?</a:t>
            </a: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10</a:t>
            </a:fld>
            <a:endParaRPr lang="sl-SI"/>
          </a:p>
        </p:txBody>
      </p:sp>
    </p:spTree>
    <p:extLst>
      <p:ext uri="{BB962C8B-B14F-4D97-AF65-F5344CB8AC3E}">
        <p14:creationId xmlns:p14="http://schemas.microsoft.com/office/powerpoint/2010/main" val="220153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11</a:t>
            </a:fld>
            <a:endParaRPr lang="sl-SI"/>
          </a:p>
        </p:txBody>
      </p:sp>
    </p:spTree>
    <p:extLst>
      <p:ext uri="{BB962C8B-B14F-4D97-AF65-F5344CB8AC3E}">
        <p14:creationId xmlns:p14="http://schemas.microsoft.com/office/powerpoint/2010/main" val="44855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zanimiva ta mlajša generacija - od 20 do 40, verjetno si takrat urejaš stanovanjske razmere, si še najemnik, ker te ne pusti prijavi za stalno, zato delež "ne prebiva" višji</a:t>
            </a:r>
          </a:p>
        </p:txBody>
      </p:sp>
      <p:sp>
        <p:nvSpPr>
          <p:cNvPr id="4" name="Slide Number Placeholder 3"/>
          <p:cNvSpPr>
            <a:spLocks noGrp="1"/>
          </p:cNvSpPr>
          <p:nvPr>
            <p:ph type="sldNum" sz="quarter" idx="10"/>
          </p:nvPr>
        </p:nvSpPr>
        <p:spPr/>
        <p:txBody>
          <a:bodyPr/>
          <a:lstStyle/>
          <a:p>
            <a:fld id="{3CAD4072-3E06-452D-88B6-5A2E83756386}" type="slidenum">
              <a:rPr lang="sl-SI" smtClean="0"/>
              <a:t>12</a:t>
            </a:fld>
            <a:endParaRPr lang="sl-SI"/>
          </a:p>
        </p:txBody>
      </p:sp>
    </p:spTree>
    <p:extLst>
      <p:ext uri="{BB962C8B-B14F-4D97-AF65-F5344CB8AC3E}">
        <p14:creationId xmlns:p14="http://schemas.microsoft.com/office/powerpoint/2010/main" val="174711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3CAD4072-3E06-452D-88B6-5A2E83756386}" type="slidenum">
              <a:rPr lang="sl-SI" smtClean="0"/>
              <a:t>13</a:t>
            </a:fld>
            <a:endParaRPr lang="sl-SI"/>
          </a:p>
        </p:txBody>
      </p:sp>
    </p:spTree>
    <p:extLst>
      <p:ext uri="{BB962C8B-B14F-4D97-AF65-F5344CB8AC3E}">
        <p14:creationId xmlns:p14="http://schemas.microsoft.com/office/powerpoint/2010/main" val="111624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bi bilo zanimivo tudi videti, kakšen delež predstavlja posamezna regija v SLO. tako kot imaš na prejšnjem </a:t>
            </a:r>
            <a:r>
              <a:rPr lang="sl-SI" dirty="0" err="1" smtClean="0"/>
              <a:t>slajdu</a:t>
            </a:r>
            <a:r>
              <a:rPr lang="sl-SI" dirty="0" smtClean="0"/>
              <a:t>. Če je to preveč dela, pusti. Pa zanimivo, kako primorsko-notranjska, posavska, obalno-kraška in gorenjska odstopajo.</a:t>
            </a:r>
          </a:p>
        </p:txBody>
      </p:sp>
      <p:sp>
        <p:nvSpPr>
          <p:cNvPr id="4" name="Slide Number Placeholder 3"/>
          <p:cNvSpPr>
            <a:spLocks noGrp="1"/>
          </p:cNvSpPr>
          <p:nvPr>
            <p:ph type="sldNum" sz="quarter" idx="10"/>
          </p:nvPr>
        </p:nvSpPr>
        <p:spPr/>
        <p:txBody>
          <a:bodyPr/>
          <a:lstStyle/>
          <a:p>
            <a:fld id="{3CAD4072-3E06-452D-88B6-5A2E83756386}" type="slidenum">
              <a:rPr lang="sl-SI" smtClean="0"/>
              <a:t>14</a:t>
            </a:fld>
            <a:endParaRPr lang="sl-SI"/>
          </a:p>
        </p:txBody>
      </p:sp>
    </p:spTree>
    <p:extLst>
      <p:ext uri="{BB962C8B-B14F-4D97-AF65-F5344CB8AC3E}">
        <p14:creationId xmlns:p14="http://schemas.microsoft.com/office/powerpoint/2010/main" val="247165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Izbrana oseba ne prebiva na naslovu: Večji delež med državljani RS na začasnem naslovu in tujci (ki imajo le en naslov).  Mlajši. V bloku. Veliko oseb v stanovanju (fiktivne prijave)</a:t>
            </a:r>
          </a:p>
          <a:p>
            <a:endParaRPr lang="sl-SI" dirty="0" smtClean="0"/>
          </a:p>
          <a:p>
            <a:r>
              <a:rPr lang="sl-SI" dirty="0" smtClean="0"/>
              <a:t>Niso vzpostavili stika: glede na top </a:t>
            </a:r>
            <a:r>
              <a:rPr lang="sl-SI" dirty="0" err="1" smtClean="0"/>
              <a:t>pprebivalca</a:t>
            </a:r>
            <a:r>
              <a:rPr lang="sl-SI" baseline="0" dirty="0" smtClean="0"/>
              <a:t> le malo razlik. V bloku, stanovanja z 1 prijavljeno osebo. Manjša mesta.</a:t>
            </a:r>
            <a:endParaRPr lang="sl-SI" dirty="0" smtClean="0"/>
          </a:p>
          <a:p>
            <a:endParaRPr lang="sl-SI" dirty="0" smtClean="0"/>
          </a:p>
          <a:p>
            <a:endParaRPr lang="sl-SI" dirty="0"/>
          </a:p>
        </p:txBody>
      </p:sp>
      <p:sp>
        <p:nvSpPr>
          <p:cNvPr id="4" name="Slide Number Placeholder 3"/>
          <p:cNvSpPr>
            <a:spLocks noGrp="1"/>
          </p:cNvSpPr>
          <p:nvPr>
            <p:ph type="sldNum" sz="quarter" idx="10"/>
          </p:nvPr>
        </p:nvSpPr>
        <p:spPr/>
        <p:txBody>
          <a:bodyPr/>
          <a:lstStyle/>
          <a:p>
            <a:fld id="{3CAD4072-3E06-452D-88B6-5A2E83756386}" type="slidenum">
              <a:rPr lang="sl-SI" smtClean="0"/>
              <a:t>15</a:t>
            </a:fld>
            <a:endParaRPr lang="sl-SI"/>
          </a:p>
        </p:txBody>
      </p:sp>
    </p:spTree>
    <p:extLst>
      <p:ext uri="{BB962C8B-B14F-4D97-AF65-F5344CB8AC3E}">
        <p14:creationId xmlns:p14="http://schemas.microsoft.com/office/powerpoint/2010/main" val="270550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Želela sem preveriti, ali so izbrane osebe iz VOS,</a:t>
            </a:r>
            <a:r>
              <a:rPr lang="sl-SI" baseline="0" dirty="0" smtClean="0"/>
              <a:t> stanje 1. marca, na koncu obdobja zbiranja prijavljene na istem naslovu.</a:t>
            </a:r>
          </a:p>
          <a:p>
            <a:endParaRPr lang="sl-SI" dirty="0" smtClean="0"/>
          </a:p>
          <a:p>
            <a:r>
              <a:rPr lang="sl-SI" dirty="0" smtClean="0"/>
              <a:t>Za pripravo vzorca smo uporabili</a:t>
            </a:r>
            <a:r>
              <a:rPr lang="sl-SI" baseline="0" dirty="0" smtClean="0"/>
              <a:t> prebivalstveno tabelo, stanje 1.10.2022 (preteklega leta)</a:t>
            </a:r>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16</a:t>
            </a:fld>
            <a:endParaRPr lang="sl-SI"/>
          </a:p>
        </p:txBody>
      </p:sp>
    </p:spTree>
    <p:extLst>
      <p:ext uri="{BB962C8B-B14F-4D97-AF65-F5344CB8AC3E}">
        <p14:creationId xmlns:p14="http://schemas.microsoft.com/office/powerpoint/2010/main" val="280446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Osebe, za</a:t>
            </a:r>
            <a:r>
              <a:rPr lang="sl-SI" baseline="0" dirty="0" smtClean="0"/>
              <a:t> katere je bilo ugotovljeno, da živijo na naslovu zbiranja, so v 99% primerih na koncu zbiranja bile prijavljene na istem naslovu, po enem letu pa je bilo 95% takih oseb.</a:t>
            </a:r>
          </a:p>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Osebe, za</a:t>
            </a:r>
            <a:r>
              <a:rPr lang="sl-SI" baseline="0" dirty="0" smtClean="0"/>
              <a:t> katere je bilo ugotovljeno, da ne živijo na naslovu zbiranja: že po enem mesecu jih 9% ne živi na izbranem naslovu. Na koncu zbiranja pa 20% oseb ni bilo prijavljenih na istem naslovu, po enem letu pa je bilo 35% oseb, ki niso bile prijavljene na izbranem naslovu.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Osebe, za</a:t>
            </a:r>
            <a:r>
              <a:rPr lang="sl-SI" baseline="0" dirty="0" smtClean="0"/>
              <a:t> katere pri zbiranju nismo dobili podatkov ali živijo na izbranih naslovih ali ne, so v 97% primerov na koncu zbiranja bile še vedno prijavljene na istem naslovu, po enem letu pa je bilo 90% takih oseb.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Tukaj ne ločimo oseb, ki so se preselile na drug naslov v Sloveniji ali šle v tujino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17</a:t>
            </a:fld>
            <a:endParaRPr lang="sl-SI"/>
          </a:p>
        </p:txBody>
      </p:sp>
    </p:spTree>
    <p:extLst>
      <p:ext uri="{BB962C8B-B14F-4D97-AF65-F5344CB8AC3E}">
        <p14:creationId xmlns:p14="http://schemas.microsoft.com/office/powerpoint/2010/main" val="230529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18</a:t>
            </a:fld>
            <a:endParaRPr lang="sl-SI"/>
          </a:p>
        </p:txBody>
      </p:sp>
    </p:spTree>
    <p:extLst>
      <p:ext uri="{BB962C8B-B14F-4D97-AF65-F5344CB8AC3E}">
        <p14:creationId xmlns:p14="http://schemas.microsoft.com/office/powerpoint/2010/main" val="78350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Podatki objavljeni konec oktobra 2023</a:t>
            </a:r>
          </a:p>
          <a:p>
            <a:endParaRPr lang="sl-SI" dirty="0" smtClean="0"/>
          </a:p>
          <a:p>
            <a:r>
              <a:rPr lang="sl-SI" sz="1200" b="0" i="0" u="none" strike="noStrike" kern="1200" dirty="0" smtClean="0">
                <a:solidFill>
                  <a:schemeClr val="tx1"/>
                </a:solidFill>
                <a:effectLst/>
                <a:latin typeface="+mn-lt"/>
                <a:ea typeface="+mn-ea"/>
                <a:cs typeface="+mn-cs"/>
              </a:rPr>
              <a:t>Primerjava s podatki iz demografske baze (DB) na dan 30. 6. 2023 (zaključeno zbiranje)</a:t>
            </a:r>
          </a:p>
          <a:p>
            <a:endParaRPr lang="sl-SI" sz="1200" b="0" i="0" u="none" strike="noStrike" kern="1200" dirty="0" smtClean="0">
              <a:solidFill>
                <a:schemeClr val="tx1"/>
              </a:solidFill>
              <a:effectLst/>
              <a:latin typeface="+mn-lt"/>
              <a:ea typeface="+mn-ea"/>
              <a:cs typeface="+mn-cs"/>
            </a:endParaRPr>
          </a:p>
          <a:p>
            <a:r>
              <a:rPr lang="sl-SI" sz="1200" b="0" i="0" u="none" strike="noStrike" kern="1200" dirty="0" smtClean="0">
                <a:solidFill>
                  <a:schemeClr val="tx1"/>
                </a:solidFill>
                <a:effectLst/>
                <a:latin typeface="+mn-lt"/>
                <a:ea typeface="+mn-ea"/>
                <a:cs typeface="+mn-cs"/>
              </a:rPr>
              <a:t>Ustrezne</a:t>
            </a:r>
            <a:r>
              <a:rPr lang="sl-SI" sz="1200" b="0" i="0" u="none" strike="noStrike" kern="1200" baseline="0" dirty="0" smtClean="0">
                <a:solidFill>
                  <a:schemeClr val="tx1"/>
                </a:solidFill>
                <a:effectLst/>
                <a:latin typeface="+mn-lt"/>
                <a:ea typeface="+mn-ea"/>
                <a:cs typeface="+mn-cs"/>
              </a:rPr>
              <a:t> osebe = prebivalci RS – selitev v institucijo (4402-1=4401)</a:t>
            </a:r>
            <a:endParaRPr lang="sl-SI" dirty="0" smtClean="0"/>
          </a:p>
          <a:p>
            <a:endParaRPr lang="sl-SI" dirty="0"/>
          </a:p>
        </p:txBody>
      </p:sp>
      <p:sp>
        <p:nvSpPr>
          <p:cNvPr id="4" name="Slide Number Placeholder 3"/>
          <p:cNvSpPr>
            <a:spLocks noGrp="1"/>
          </p:cNvSpPr>
          <p:nvPr>
            <p:ph type="sldNum" sz="quarter" idx="10"/>
          </p:nvPr>
        </p:nvSpPr>
        <p:spPr/>
        <p:txBody>
          <a:bodyPr/>
          <a:lstStyle/>
          <a:p>
            <a:fld id="{3CAD4072-3E06-452D-88B6-5A2E83756386}" type="slidenum">
              <a:rPr lang="sl-SI" smtClean="0"/>
              <a:t>19</a:t>
            </a:fld>
            <a:endParaRPr lang="sl-SI"/>
          </a:p>
        </p:txBody>
      </p:sp>
    </p:spTree>
    <p:extLst>
      <p:ext uri="{BB962C8B-B14F-4D97-AF65-F5344CB8AC3E}">
        <p14:creationId xmlns:p14="http://schemas.microsoft.com/office/powerpoint/2010/main" val="354510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0" i="0" kern="1200" dirty="0" smtClean="0">
                <a:solidFill>
                  <a:schemeClr val="tx1"/>
                </a:solidFill>
                <a:effectLst/>
                <a:latin typeface="+mn-lt"/>
                <a:ea typeface="+mn-ea"/>
                <a:cs typeface="+mn-cs"/>
              </a:rPr>
              <a:t>Aktivno in neaktivno prebivalstvo (</a:t>
            </a:r>
            <a:r>
              <a:rPr lang="sl-SI" sz="1200" b="1" i="0" kern="1200" dirty="0" smtClean="0">
                <a:solidFill>
                  <a:schemeClr val="tx1"/>
                </a:solidFill>
                <a:effectLst/>
                <a:latin typeface="+mn-lt"/>
                <a:ea typeface="+mn-ea"/>
                <a:cs typeface="+mn-cs"/>
              </a:rPr>
              <a:t>ANP</a:t>
            </a:r>
            <a:r>
              <a:rPr lang="sl-SI" sz="1200" b="0" i="0" kern="1200" dirty="0" smtClean="0">
                <a:solidFill>
                  <a:schemeClr val="tx1"/>
                </a:solidFill>
                <a:effectLst/>
                <a:latin typeface="+mn-lt"/>
                <a:ea typeface="+mn-ea"/>
                <a:cs typeface="+mn-cs"/>
              </a:rPr>
              <a:t>)</a:t>
            </a:r>
            <a:endParaRPr lang="sl-SI" dirty="0" smtClean="0"/>
          </a:p>
          <a:p>
            <a:r>
              <a:rPr lang="sl-SI" dirty="0" smtClean="0"/>
              <a:t>Odstotki</a:t>
            </a:r>
            <a:r>
              <a:rPr lang="sl-SI" baseline="0" dirty="0" smtClean="0"/>
              <a:t> so izračunani na bazi ustreznih enot. Neustreznih enot je sedaj manj kot 2%</a:t>
            </a:r>
            <a:endParaRPr lang="sl-SI" dirty="0" smtClean="0"/>
          </a:p>
          <a:p>
            <a:r>
              <a:rPr lang="sl-SI" dirty="0" smtClean="0"/>
              <a:t>V</a:t>
            </a:r>
            <a:r>
              <a:rPr lang="sl-SI" baseline="0" dirty="0" smtClean="0"/>
              <a:t> stolpičih so prvi odsek </a:t>
            </a:r>
            <a:r>
              <a:rPr lang="sl-SI" baseline="0" dirty="0" err="1" smtClean="0"/>
              <a:t>nekontaktirani</a:t>
            </a:r>
            <a:r>
              <a:rPr lang="sl-SI" baseline="0" dirty="0" smtClean="0"/>
              <a:t>.</a:t>
            </a:r>
          </a:p>
          <a:p>
            <a:r>
              <a:rPr lang="sl-SI" strike="noStrike" baseline="0" dirty="0" smtClean="0"/>
              <a:t>Se pa je leta 2021 spremenila definicija, koga lahko anketar anketira:</a:t>
            </a:r>
          </a:p>
          <a:p>
            <a:pPr marL="171450" indent="-171450">
              <a:buFont typeface="Arial" panose="020B0604020202020204" pitchFamily="34" charset="0"/>
              <a:buChar char="•"/>
            </a:pPr>
            <a:r>
              <a:rPr lang="sl-SI" strike="noStrike" baseline="0" dirty="0" smtClean="0"/>
              <a:t>prej je bilo gospodinjstvo na naslovu izbrane osebe, ne glede na to, ali izbrana oseba, živela na tem naslovu</a:t>
            </a:r>
          </a:p>
          <a:p>
            <a:pPr marL="171450" indent="-171450">
              <a:buFont typeface="Arial" panose="020B0604020202020204" pitchFamily="34" charset="0"/>
              <a:buChar char="•"/>
            </a:pPr>
            <a:r>
              <a:rPr lang="sl-SI" strike="noStrike" baseline="0" dirty="0" smtClean="0"/>
              <a:t>od 2021 dalje pa mora biti izbrana oseba član gospodinjstva, sicer je </a:t>
            </a:r>
            <a:r>
              <a:rPr lang="sl-SI" strike="noStrike" baseline="0" dirty="0" err="1" smtClean="0"/>
              <a:t>neodgovor</a:t>
            </a:r>
            <a:endParaRPr lang="sl-SI" strike="noStrike" baseline="0" dirty="0" smtClean="0"/>
          </a:p>
          <a:p>
            <a:pPr marL="171450" indent="-171450">
              <a:buFont typeface="Arial" panose="020B0604020202020204" pitchFamily="34" charset="0"/>
              <a:buChar char="•"/>
            </a:pPr>
            <a:r>
              <a:rPr lang="sl-SI" baseline="0" dirty="0" smtClean="0"/>
              <a:t>Leti 2020 in 2021 je bilo obdobje korone, anketirali smo po telefonu, zaradi slabega okvira telefonskih naročnikov (okoli 50% </a:t>
            </a:r>
            <a:r>
              <a:rPr lang="sl-SI" baseline="0" dirty="0" err="1" smtClean="0"/>
              <a:t>nekontaktiranih</a:t>
            </a:r>
            <a:r>
              <a:rPr lang="sl-SI" baseline="0" dirty="0" smtClean="0"/>
              <a:t>) sem leti izločila</a:t>
            </a:r>
          </a:p>
          <a:p>
            <a:pPr marL="171450" indent="-171450">
              <a:buFont typeface="Arial" panose="020B0604020202020204" pitchFamily="34" charset="0"/>
              <a:buChar char="•"/>
            </a:pPr>
            <a:r>
              <a:rPr lang="sl-SI" baseline="0" dirty="0" smtClean="0"/>
              <a:t>Vidimo pa, da je po koroni </a:t>
            </a:r>
            <a:r>
              <a:rPr lang="sl-SI" baseline="0" dirty="0" err="1" smtClean="0"/>
              <a:t>nekontaktiranih</a:t>
            </a:r>
            <a:r>
              <a:rPr lang="sl-SI" baseline="0" dirty="0" smtClean="0"/>
              <a:t> še 1x več (15%)</a:t>
            </a:r>
          </a:p>
          <a:p>
            <a:pPr marL="171450" indent="-171450">
              <a:buFont typeface="Arial" panose="020B0604020202020204" pitchFamily="34" charset="0"/>
              <a:buChar char="•"/>
            </a:pPr>
            <a:endParaRPr lang="sl-SI" baseline="0" dirty="0" smtClean="0"/>
          </a:p>
          <a:p>
            <a:pPr marL="171450" indent="-171450">
              <a:buFont typeface="Arial" panose="020B0604020202020204" pitchFamily="34" charset="0"/>
              <a:buChar char="•"/>
            </a:pPr>
            <a:r>
              <a:rPr lang="sl-SI" baseline="0" dirty="0" smtClean="0"/>
              <a:t>V  drugih raziskovanjih, ki se izvajajo tudi na terenu, je delež </a:t>
            </a:r>
            <a:r>
              <a:rPr lang="sl-SI" baseline="0" dirty="0" err="1" smtClean="0"/>
              <a:t>nekontaktiranih</a:t>
            </a:r>
            <a:r>
              <a:rPr lang="sl-SI" baseline="0" dirty="0" smtClean="0"/>
              <a:t> podoben, izstopa APG.</a:t>
            </a:r>
          </a:p>
          <a:p>
            <a:pPr marL="171450" indent="-171450">
              <a:buFont typeface="Arial" panose="020B0604020202020204" pitchFamily="34" charset="0"/>
              <a:buChar char="•"/>
            </a:pPr>
            <a:endParaRPr lang="sl-SI" baseline="0" dirty="0" smtClean="0"/>
          </a:p>
          <a:p>
            <a:endParaRPr lang="sl-SI" dirty="0" smtClean="0"/>
          </a:p>
          <a:p>
            <a:r>
              <a:rPr lang="sl-SI" sz="1200" b="0" i="0" u="none" strike="noStrike" kern="1200" dirty="0" smtClean="0">
                <a:solidFill>
                  <a:schemeClr val="tx1"/>
                </a:solidFill>
                <a:effectLst/>
                <a:latin typeface="+mn-lt"/>
                <a:ea typeface="+mn-ea"/>
                <a:cs typeface="+mn-cs"/>
              </a:rPr>
              <a:t>                      stari  </a:t>
            </a:r>
            <a:r>
              <a:rPr lang="sl-SI" dirty="0" smtClean="0"/>
              <a:t> </a:t>
            </a:r>
            <a:r>
              <a:rPr lang="sl-SI" sz="1200" b="0" i="0" u="none" strike="noStrike" kern="1200" dirty="0" smtClean="0">
                <a:solidFill>
                  <a:schemeClr val="tx1"/>
                </a:solidFill>
                <a:effectLst/>
                <a:latin typeface="+mn-lt"/>
                <a:ea typeface="+mn-ea"/>
                <a:cs typeface="+mn-cs"/>
              </a:rPr>
              <a:t>novi</a:t>
            </a:r>
            <a:r>
              <a:rPr lang="sl-SI" dirty="0" smtClean="0"/>
              <a:t>   </a:t>
            </a:r>
            <a:r>
              <a:rPr lang="sl-SI" sz="1200" b="0" i="0" u="none" strike="noStrike" kern="1200" dirty="0" smtClean="0">
                <a:solidFill>
                  <a:schemeClr val="tx1"/>
                </a:solidFill>
                <a:effectLst/>
                <a:latin typeface="+mn-lt"/>
                <a:ea typeface="+mn-ea"/>
                <a:cs typeface="+mn-cs"/>
              </a:rPr>
              <a:t>skupaj   </a:t>
            </a:r>
            <a:r>
              <a:rPr lang="sl-SI" dirty="0" smtClean="0"/>
              <a:t> </a:t>
            </a:r>
            <a:r>
              <a:rPr lang="sl-SI" sz="1200" b="0" i="0" u="none" strike="noStrike" kern="1200" dirty="0" smtClean="0">
                <a:solidFill>
                  <a:schemeClr val="tx1"/>
                </a:solidFill>
                <a:effectLst/>
                <a:latin typeface="+mn-lt"/>
                <a:ea typeface="+mn-ea"/>
                <a:cs typeface="+mn-cs"/>
              </a:rPr>
              <a:t>stari</a:t>
            </a:r>
            <a:r>
              <a:rPr lang="sl-SI" dirty="0" smtClean="0"/>
              <a:t>      </a:t>
            </a:r>
            <a:r>
              <a:rPr lang="sl-SI" sz="1200" b="0" i="0" u="none" strike="noStrike" kern="1200" dirty="0" smtClean="0">
                <a:solidFill>
                  <a:schemeClr val="tx1"/>
                </a:solidFill>
                <a:effectLst/>
                <a:latin typeface="+mn-lt"/>
                <a:ea typeface="+mn-ea"/>
                <a:cs typeface="+mn-cs"/>
              </a:rPr>
              <a:t>novi</a:t>
            </a:r>
            <a:r>
              <a:rPr lang="sl-SI" dirty="0" smtClean="0"/>
              <a:t>      </a:t>
            </a:r>
            <a:r>
              <a:rPr lang="sl-SI" sz="1200" b="0" i="0" u="none" strike="noStrike" kern="1200" dirty="0" smtClean="0">
                <a:solidFill>
                  <a:schemeClr val="tx1"/>
                </a:solidFill>
                <a:effectLst/>
                <a:latin typeface="+mn-lt"/>
                <a:ea typeface="+mn-ea"/>
                <a:cs typeface="+mn-cs"/>
              </a:rPr>
              <a:t>skupaj</a:t>
            </a:r>
          </a:p>
          <a:p>
            <a:r>
              <a:rPr lang="sl-SI" sz="1200" b="0" i="0" u="none" strike="noStrike" kern="1200" dirty="0" smtClean="0">
                <a:solidFill>
                  <a:schemeClr val="tx1"/>
                </a:solidFill>
                <a:effectLst/>
                <a:latin typeface="+mn-lt"/>
                <a:ea typeface="+mn-ea"/>
                <a:cs typeface="+mn-cs"/>
              </a:rPr>
              <a:t>Umrl                 </a:t>
            </a:r>
            <a:r>
              <a:rPr lang="sl-SI" dirty="0" smtClean="0"/>
              <a:t> </a:t>
            </a:r>
            <a:r>
              <a:rPr lang="sl-SI" sz="1200" b="0" i="0" u="none" strike="noStrike" kern="1200" dirty="0" smtClean="0">
                <a:solidFill>
                  <a:schemeClr val="tx1"/>
                </a:solidFill>
                <a:effectLst/>
                <a:latin typeface="+mn-lt"/>
                <a:ea typeface="+mn-ea"/>
                <a:cs typeface="+mn-cs"/>
              </a:rPr>
              <a:t>1       </a:t>
            </a:r>
            <a:r>
              <a:rPr lang="sl-SI" dirty="0" smtClean="0"/>
              <a:t> </a:t>
            </a:r>
            <a:r>
              <a:rPr lang="sl-SI" sz="1200" b="0" i="0" u="none" strike="noStrike" kern="1200" dirty="0" smtClean="0">
                <a:solidFill>
                  <a:schemeClr val="tx1"/>
                </a:solidFill>
                <a:effectLst/>
                <a:latin typeface="+mn-lt"/>
                <a:ea typeface="+mn-ea"/>
                <a:cs typeface="+mn-cs"/>
              </a:rPr>
              <a:t>1</a:t>
            </a:r>
            <a:r>
              <a:rPr lang="sl-SI" dirty="0" smtClean="0"/>
              <a:t>          </a:t>
            </a:r>
            <a:r>
              <a:rPr lang="sl-SI" sz="1200" b="0" i="0" u="none" strike="noStrike" kern="1200" dirty="0" smtClean="0">
                <a:solidFill>
                  <a:schemeClr val="tx1"/>
                </a:solidFill>
                <a:effectLst/>
                <a:latin typeface="+mn-lt"/>
                <a:ea typeface="+mn-ea"/>
                <a:cs typeface="+mn-cs"/>
              </a:rPr>
              <a:t>2</a:t>
            </a:r>
            <a:r>
              <a:rPr lang="sl-SI" dirty="0" smtClean="0"/>
              <a:t>      </a:t>
            </a:r>
            <a:r>
              <a:rPr lang="sl-SI" sz="1200" b="0" i="0" u="none" strike="noStrike" kern="1200" dirty="0" smtClean="0">
                <a:solidFill>
                  <a:schemeClr val="tx1"/>
                </a:solidFill>
                <a:effectLst/>
                <a:latin typeface="+mn-lt"/>
                <a:ea typeface="+mn-ea"/>
                <a:cs typeface="+mn-cs"/>
              </a:rPr>
              <a:t>0,02%</a:t>
            </a:r>
            <a:r>
              <a:rPr lang="sl-SI" dirty="0" smtClean="0"/>
              <a:t>   </a:t>
            </a:r>
            <a:r>
              <a:rPr lang="sl-SI" sz="1200" b="0" i="0" u="none" strike="noStrike" kern="1200" dirty="0" smtClean="0">
                <a:solidFill>
                  <a:schemeClr val="tx1"/>
                </a:solidFill>
                <a:effectLst/>
                <a:latin typeface="+mn-lt"/>
                <a:ea typeface="+mn-ea"/>
                <a:cs typeface="+mn-cs"/>
              </a:rPr>
              <a:t>0,03%</a:t>
            </a:r>
            <a:r>
              <a:rPr lang="sl-SI" dirty="0" smtClean="0"/>
              <a:t>    </a:t>
            </a:r>
            <a:r>
              <a:rPr lang="sl-SI" sz="1200" b="0" i="0" u="none" strike="noStrike" kern="1200" dirty="0" smtClean="0">
                <a:solidFill>
                  <a:schemeClr val="tx1"/>
                </a:solidFill>
                <a:effectLst/>
                <a:latin typeface="+mn-lt"/>
                <a:ea typeface="+mn-ea"/>
                <a:cs typeface="+mn-cs"/>
              </a:rPr>
              <a:t>0,03%</a:t>
            </a:r>
            <a:r>
              <a:rPr lang="sl-SI" dirty="0" smtClean="0"/>
              <a:t> </a:t>
            </a:r>
          </a:p>
          <a:p>
            <a:r>
              <a:rPr lang="sl-SI" sz="1200" b="0" i="0" u="none" strike="noStrike" kern="1200" dirty="0" smtClean="0">
                <a:solidFill>
                  <a:schemeClr val="tx1"/>
                </a:solidFill>
                <a:effectLst/>
                <a:latin typeface="+mn-lt"/>
                <a:ea typeface="+mn-ea"/>
                <a:cs typeface="+mn-cs"/>
              </a:rPr>
              <a:t>neznan naslov</a:t>
            </a:r>
            <a:r>
              <a:rPr lang="sl-SI" dirty="0" smtClean="0"/>
              <a:t> </a:t>
            </a:r>
            <a:r>
              <a:rPr lang="sl-SI" sz="1200" b="0" i="0" u="none" strike="noStrike" kern="1200" dirty="0" smtClean="0">
                <a:solidFill>
                  <a:schemeClr val="tx1"/>
                </a:solidFill>
                <a:effectLst/>
                <a:latin typeface="+mn-lt"/>
                <a:ea typeface="+mn-ea"/>
                <a:cs typeface="+mn-cs"/>
              </a:rPr>
              <a:t>16</a:t>
            </a:r>
            <a:r>
              <a:rPr lang="sl-SI" dirty="0" smtClean="0"/>
              <a:t>      </a:t>
            </a:r>
            <a:r>
              <a:rPr lang="sl-SI" sz="1200" b="0" i="0" u="none" strike="noStrike" kern="1200" dirty="0" smtClean="0">
                <a:solidFill>
                  <a:schemeClr val="tx1"/>
                </a:solidFill>
                <a:effectLst/>
                <a:latin typeface="+mn-lt"/>
                <a:ea typeface="+mn-ea"/>
                <a:cs typeface="+mn-cs"/>
              </a:rPr>
              <a:t>21</a:t>
            </a:r>
            <a:r>
              <a:rPr lang="sl-SI" dirty="0" smtClean="0"/>
              <a:t>        </a:t>
            </a:r>
            <a:r>
              <a:rPr lang="sl-SI" sz="1200" b="0" i="0" u="none" strike="noStrike" kern="1200" dirty="0" smtClean="0">
                <a:solidFill>
                  <a:schemeClr val="tx1"/>
                </a:solidFill>
                <a:effectLst/>
                <a:latin typeface="+mn-lt"/>
                <a:ea typeface="+mn-ea"/>
                <a:cs typeface="+mn-cs"/>
              </a:rPr>
              <a:t>37    </a:t>
            </a:r>
            <a:r>
              <a:rPr lang="sl-SI" dirty="0" smtClean="0"/>
              <a:t>  </a:t>
            </a:r>
            <a:r>
              <a:rPr lang="sl-SI" sz="1200" b="0" i="0" u="none" strike="noStrike" kern="1200" dirty="0" smtClean="0">
                <a:solidFill>
                  <a:schemeClr val="tx1"/>
                </a:solidFill>
                <a:effectLst/>
                <a:latin typeface="+mn-lt"/>
                <a:ea typeface="+mn-ea"/>
                <a:cs typeface="+mn-cs"/>
              </a:rPr>
              <a:t>0,39%</a:t>
            </a:r>
            <a:r>
              <a:rPr lang="sl-SI" dirty="0" smtClean="0"/>
              <a:t>   </a:t>
            </a:r>
            <a:r>
              <a:rPr lang="sl-SI" sz="1200" b="0" i="0" u="none" strike="noStrike" kern="1200" dirty="0" smtClean="0">
                <a:solidFill>
                  <a:schemeClr val="tx1"/>
                </a:solidFill>
                <a:effectLst/>
                <a:latin typeface="+mn-lt"/>
                <a:ea typeface="+mn-ea"/>
                <a:cs typeface="+mn-cs"/>
              </a:rPr>
              <a:t>0,69%</a:t>
            </a:r>
            <a:r>
              <a:rPr lang="sl-SI" dirty="0" smtClean="0"/>
              <a:t>    </a:t>
            </a:r>
            <a:r>
              <a:rPr lang="sl-SI" sz="1200" b="0" i="0" u="none" strike="noStrike" kern="1200" dirty="0" smtClean="0">
                <a:solidFill>
                  <a:schemeClr val="tx1"/>
                </a:solidFill>
                <a:effectLst/>
                <a:latin typeface="+mn-lt"/>
                <a:ea typeface="+mn-ea"/>
                <a:cs typeface="+mn-cs"/>
              </a:rPr>
              <a:t>0,51%</a:t>
            </a:r>
            <a:r>
              <a:rPr lang="sl-SI" dirty="0" smtClean="0"/>
              <a:t> </a:t>
            </a:r>
          </a:p>
          <a:p>
            <a:r>
              <a:rPr lang="sl-SI" sz="1200" b="0" i="0" u="none" strike="noStrike" kern="1200" dirty="0" smtClean="0">
                <a:solidFill>
                  <a:schemeClr val="tx1"/>
                </a:solidFill>
                <a:effectLst/>
                <a:latin typeface="+mn-lt"/>
                <a:ea typeface="+mn-ea"/>
                <a:cs typeface="+mn-cs"/>
              </a:rPr>
              <a:t>preseljen</a:t>
            </a:r>
            <a:r>
              <a:rPr lang="sl-SI" dirty="0" smtClean="0"/>
              <a:t>           </a:t>
            </a:r>
            <a:r>
              <a:rPr lang="sl-SI" sz="1200" b="0" i="0" u="none" strike="noStrike" kern="1200" dirty="0" smtClean="0">
                <a:solidFill>
                  <a:schemeClr val="tx1"/>
                </a:solidFill>
                <a:effectLst/>
                <a:latin typeface="+mn-lt"/>
                <a:ea typeface="+mn-ea"/>
                <a:cs typeface="+mn-cs"/>
              </a:rPr>
              <a:t>8</a:t>
            </a:r>
            <a:r>
              <a:rPr lang="sl-SI" dirty="0" smtClean="0"/>
              <a:t>        </a:t>
            </a:r>
            <a:r>
              <a:rPr lang="sl-SI" sz="1200" b="0" i="0" u="none" strike="noStrike" kern="1200" dirty="0" smtClean="0">
                <a:solidFill>
                  <a:schemeClr val="tx1"/>
                </a:solidFill>
                <a:effectLst/>
                <a:latin typeface="+mn-lt"/>
                <a:ea typeface="+mn-ea"/>
                <a:cs typeface="+mn-cs"/>
              </a:rPr>
              <a:t>8</a:t>
            </a:r>
            <a:r>
              <a:rPr lang="sl-SI" dirty="0" smtClean="0"/>
              <a:t>        </a:t>
            </a:r>
            <a:r>
              <a:rPr lang="sl-SI" sz="1200" b="0" i="0" u="none" strike="noStrike" kern="1200" dirty="0" smtClean="0">
                <a:solidFill>
                  <a:schemeClr val="tx1"/>
                </a:solidFill>
                <a:effectLst/>
                <a:latin typeface="+mn-lt"/>
                <a:ea typeface="+mn-ea"/>
                <a:cs typeface="+mn-cs"/>
              </a:rPr>
              <a:t>16</a:t>
            </a:r>
            <a:r>
              <a:rPr lang="sl-SI" dirty="0" smtClean="0"/>
              <a:t>      </a:t>
            </a:r>
            <a:r>
              <a:rPr lang="sl-SI" sz="1200" b="0" i="0" u="none" strike="noStrike" kern="1200" dirty="0" smtClean="0">
                <a:solidFill>
                  <a:schemeClr val="tx1"/>
                </a:solidFill>
                <a:effectLst/>
                <a:latin typeface="+mn-lt"/>
                <a:ea typeface="+mn-ea"/>
                <a:cs typeface="+mn-cs"/>
              </a:rPr>
              <a:t>0,19%</a:t>
            </a:r>
            <a:r>
              <a:rPr lang="sl-SI" dirty="0" smtClean="0"/>
              <a:t>   </a:t>
            </a:r>
            <a:r>
              <a:rPr lang="sl-SI" sz="1200" b="0" i="0" u="none" strike="noStrike" kern="1200" dirty="0" smtClean="0">
                <a:solidFill>
                  <a:schemeClr val="tx1"/>
                </a:solidFill>
                <a:effectLst/>
                <a:latin typeface="+mn-lt"/>
                <a:ea typeface="+mn-ea"/>
                <a:cs typeface="+mn-cs"/>
              </a:rPr>
              <a:t>0,26%</a:t>
            </a:r>
            <a:r>
              <a:rPr lang="sl-SI" dirty="0" smtClean="0"/>
              <a:t>    </a:t>
            </a:r>
            <a:r>
              <a:rPr lang="sl-SI" sz="1200" b="0" i="0" u="none" strike="noStrike" kern="1200" dirty="0" smtClean="0">
                <a:solidFill>
                  <a:schemeClr val="tx1"/>
                </a:solidFill>
                <a:effectLst/>
                <a:latin typeface="+mn-lt"/>
                <a:ea typeface="+mn-ea"/>
                <a:cs typeface="+mn-cs"/>
              </a:rPr>
              <a:t>0,22%</a:t>
            </a:r>
          </a:p>
          <a:p>
            <a:r>
              <a:rPr lang="sl-SI" sz="1200" b="0" i="0" u="none" strike="noStrike" kern="1200" dirty="0" smtClean="0">
                <a:solidFill>
                  <a:schemeClr val="tx1"/>
                </a:solidFill>
                <a:effectLst/>
                <a:latin typeface="+mn-lt"/>
                <a:ea typeface="+mn-ea"/>
                <a:cs typeface="+mn-cs"/>
              </a:rPr>
              <a:t>                       </a:t>
            </a:r>
            <a:r>
              <a:rPr lang="sl-SI" dirty="0" smtClean="0"/>
              <a:t> </a:t>
            </a:r>
            <a:r>
              <a:rPr lang="sl-SI" sz="1200" b="0" i="0" u="none" strike="noStrike" kern="1200" dirty="0" smtClean="0">
                <a:solidFill>
                  <a:schemeClr val="tx1"/>
                </a:solidFill>
                <a:effectLst/>
                <a:latin typeface="+mn-lt"/>
                <a:ea typeface="+mn-ea"/>
                <a:cs typeface="+mn-cs"/>
              </a:rPr>
              <a:t>25</a:t>
            </a:r>
            <a:r>
              <a:rPr lang="sl-SI" dirty="0" smtClean="0"/>
              <a:t>      </a:t>
            </a:r>
            <a:r>
              <a:rPr lang="sl-SI" sz="1200" b="0" i="0" u="none" strike="noStrike" kern="1200" dirty="0" smtClean="0">
                <a:solidFill>
                  <a:schemeClr val="tx1"/>
                </a:solidFill>
                <a:effectLst/>
                <a:latin typeface="+mn-lt"/>
                <a:ea typeface="+mn-ea"/>
                <a:cs typeface="+mn-cs"/>
              </a:rPr>
              <a:t>30</a:t>
            </a:r>
            <a:r>
              <a:rPr lang="sl-SI" dirty="0" smtClean="0"/>
              <a:t>        </a:t>
            </a:r>
            <a:r>
              <a:rPr lang="sl-SI" sz="1200" b="0" i="0" u="none" strike="noStrike" kern="1200" dirty="0" smtClean="0">
                <a:solidFill>
                  <a:schemeClr val="tx1"/>
                </a:solidFill>
                <a:effectLst/>
                <a:latin typeface="+mn-lt"/>
                <a:ea typeface="+mn-ea"/>
                <a:cs typeface="+mn-cs"/>
              </a:rPr>
              <a:t>55</a:t>
            </a:r>
            <a:r>
              <a:rPr lang="sl-SI" dirty="0" smtClean="0"/>
              <a:t>      </a:t>
            </a:r>
            <a:r>
              <a:rPr lang="sl-SI" sz="1200" b="0" i="0" u="none" strike="noStrike" kern="1200" dirty="0" smtClean="0">
                <a:solidFill>
                  <a:schemeClr val="tx1"/>
                </a:solidFill>
                <a:effectLst/>
                <a:latin typeface="+mn-lt"/>
                <a:ea typeface="+mn-ea"/>
                <a:cs typeface="+mn-cs"/>
              </a:rPr>
              <a:t>0,60%</a:t>
            </a:r>
            <a:r>
              <a:rPr lang="sl-SI" dirty="0" smtClean="0"/>
              <a:t>   </a:t>
            </a:r>
            <a:r>
              <a:rPr lang="sl-SI" sz="1200" b="0" i="0" u="none" strike="noStrike" kern="1200" dirty="0" smtClean="0">
                <a:solidFill>
                  <a:schemeClr val="tx1"/>
                </a:solidFill>
                <a:effectLst/>
                <a:latin typeface="+mn-lt"/>
                <a:ea typeface="+mn-ea"/>
                <a:cs typeface="+mn-cs"/>
              </a:rPr>
              <a:t>0,98%</a:t>
            </a:r>
            <a:r>
              <a:rPr lang="sl-SI" dirty="0" smtClean="0"/>
              <a:t>    </a:t>
            </a:r>
            <a:r>
              <a:rPr lang="sl-SI" sz="1200" b="0" i="0" u="none" strike="noStrike" kern="1200" dirty="0" smtClean="0">
                <a:solidFill>
                  <a:schemeClr val="tx1"/>
                </a:solidFill>
                <a:effectLst/>
                <a:latin typeface="+mn-lt"/>
                <a:ea typeface="+mn-ea"/>
                <a:cs typeface="+mn-cs"/>
              </a:rPr>
              <a:t>0,76%</a:t>
            </a:r>
            <a:r>
              <a:rPr lang="sl-SI" dirty="0" smtClean="0"/>
              <a:t> </a:t>
            </a:r>
          </a:p>
          <a:p>
            <a:r>
              <a:rPr lang="sl-SI" sz="1200" b="0" i="0" u="none" strike="noStrike" kern="1200" dirty="0" smtClean="0">
                <a:solidFill>
                  <a:schemeClr val="tx1"/>
                </a:solidFill>
                <a:effectLst/>
                <a:latin typeface="+mn-lt"/>
                <a:ea typeface="+mn-ea"/>
                <a:cs typeface="+mn-cs"/>
              </a:rPr>
              <a:t>Vzorec         4153</a:t>
            </a:r>
            <a:r>
              <a:rPr lang="sl-SI" dirty="0" smtClean="0"/>
              <a:t>  </a:t>
            </a:r>
            <a:r>
              <a:rPr lang="sl-SI" sz="1200" b="0" i="0" u="none" strike="noStrike" kern="1200" dirty="0" smtClean="0">
                <a:solidFill>
                  <a:schemeClr val="tx1"/>
                </a:solidFill>
                <a:effectLst/>
                <a:latin typeface="+mn-lt"/>
                <a:ea typeface="+mn-ea"/>
                <a:cs typeface="+mn-cs"/>
              </a:rPr>
              <a:t>3047   </a:t>
            </a:r>
            <a:r>
              <a:rPr lang="sl-SI" dirty="0" smtClean="0"/>
              <a:t> </a:t>
            </a:r>
            <a:r>
              <a:rPr lang="sl-SI" sz="1200" b="0" i="0" u="none" strike="noStrike" kern="1200" dirty="0" smtClean="0">
                <a:solidFill>
                  <a:schemeClr val="tx1"/>
                </a:solidFill>
                <a:effectLst/>
                <a:latin typeface="+mn-lt"/>
                <a:ea typeface="+mn-ea"/>
                <a:cs typeface="+mn-cs"/>
              </a:rPr>
              <a:t>7200</a:t>
            </a:r>
            <a:r>
              <a:rPr lang="sl-SI" dirty="0" smtClean="0"/>
              <a:t> </a:t>
            </a:r>
            <a:endParaRPr lang="sl-SI" dirty="0"/>
          </a:p>
        </p:txBody>
      </p:sp>
      <p:sp>
        <p:nvSpPr>
          <p:cNvPr id="4" name="Slide Number Placeholder 3"/>
          <p:cNvSpPr>
            <a:spLocks noGrp="1"/>
          </p:cNvSpPr>
          <p:nvPr>
            <p:ph type="sldNum" sz="quarter" idx="10"/>
          </p:nvPr>
        </p:nvSpPr>
        <p:spPr/>
        <p:txBody>
          <a:bodyPr/>
          <a:lstStyle/>
          <a:p>
            <a:fld id="{3CAD4072-3E06-452D-88B6-5A2E83756386}" type="slidenum">
              <a:rPr lang="sl-SI" smtClean="0"/>
              <a:t>2</a:t>
            </a:fld>
            <a:endParaRPr lang="sl-SI"/>
          </a:p>
        </p:txBody>
      </p:sp>
    </p:spTree>
    <p:extLst>
      <p:ext uri="{BB962C8B-B14F-4D97-AF65-F5344CB8AC3E}">
        <p14:creationId xmlns:p14="http://schemas.microsoft.com/office/powerpoint/2010/main" val="196465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Naslov prebivališča je za nas naslov, na katerega pošiljamo pisma in na katerega se sklicujemo v vprašalniku.</a:t>
            </a:r>
          </a:p>
          <a:p>
            <a:endParaRPr lang="sl-SI" dirty="0" smtClean="0"/>
          </a:p>
          <a:p>
            <a:r>
              <a:rPr lang="sl-SI" dirty="0" smtClean="0"/>
              <a:t>Preverila sem, kako</a:t>
            </a:r>
            <a:r>
              <a:rPr lang="sl-SI" baseline="0" dirty="0" smtClean="0"/>
              <a:t> pogosto se ta naslov razlikuje od naslova za vročanje, to je naslov na katerega želijo osebe prejemati pošto.</a:t>
            </a:r>
          </a:p>
          <a:p>
            <a:endParaRPr lang="sl-SI"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dirty="0" smtClean="0"/>
              <a:t>Če ima oseba eno prebivališče, je tam tudi naslov za vročanje. To velja za vse izbrane osebe razen za državljane RS, ki so prijavljeni na ZCPR.</a:t>
            </a:r>
          </a:p>
          <a:p>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20</a:t>
            </a:fld>
            <a:endParaRPr lang="sl-SI"/>
          </a:p>
        </p:txBody>
      </p:sp>
    </p:spTree>
    <p:extLst>
      <p:ext uri="{BB962C8B-B14F-4D97-AF65-F5344CB8AC3E}">
        <p14:creationId xmlns:p14="http://schemas.microsoft.com/office/powerpoint/2010/main" val="2310152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Torej mi</a:t>
            </a:r>
            <a:r>
              <a:rPr lang="sl-SI" baseline="0" dirty="0" smtClean="0"/>
              <a:t> komuniciramo z osebo na začasnem naslovu.</a:t>
            </a:r>
          </a:p>
          <a:p>
            <a:endParaRPr lang="sl-SI" baseline="0" dirty="0" smtClean="0"/>
          </a:p>
          <a:p>
            <a:r>
              <a:rPr lang="sl-SI" baseline="0" dirty="0" smtClean="0"/>
              <a:t>Več oseb, ki želijo, da dobijo pošto na naslov stalnega prebivališča, prebiva na naslovu ZCPR, hkrati pa smo tudi dobili podatek, da je tudi več oseb, ki ne prebivajo na tem naslovu ZCPR. Ne vemo pa, kakšni so ti, s katerimi anketarji niso vzpostavili stika, ali na tem naslovu ZCPR sploh prebivajo.</a:t>
            </a:r>
          </a:p>
          <a:p>
            <a:endParaRPr lang="sl-SI" baseline="0" dirty="0" smtClean="0"/>
          </a:p>
          <a:p>
            <a:r>
              <a:rPr lang="sl-SI" baseline="0" dirty="0" smtClean="0"/>
              <a:t>Torej 74% izbranih oseb prebiva na ZCPR, torej je v redu, da pisma pošiljamo na naslov ZCPR, na katerem je bila oseba izbrana. </a:t>
            </a:r>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21</a:t>
            </a:fld>
            <a:endParaRPr lang="sl-SI"/>
          </a:p>
        </p:txBody>
      </p:sp>
    </p:spTree>
    <p:extLst>
      <p:ext uri="{BB962C8B-B14F-4D97-AF65-F5344CB8AC3E}">
        <p14:creationId xmlns:p14="http://schemas.microsoft.com/office/powerpoint/2010/main" val="361980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l-SI" sz="1800" b="0"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22</a:t>
            </a:fld>
            <a:endParaRPr lang="sl-SI"/>
          </a:p>
        </p:txBody>
      </p:sp>
    </p:spTree>
    <p:extLst>
      <p:ext uri="{BB962C8B-B14F-4D97-AF65-F5344CB8AC3E}">
        <p14:creationId xmlns:p14="http://schemas.microsoft.com/office/powerpoint/2010/main" val="118536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Izbrane osebe, ki ne živijo na izbranem naslovu.</a:t>
            </a:r>
            <a:r>
              <a:rPr lang="sl-SI" baseline="0" dirty="0" smtClean="0"/>
              <a:t> </a:t>
            </a:r>
            <a:r>
              <a:rPr lang="sl-SI" dirty="0" smtClean="0"/>
              <a:t>In niso izpolnile vprašalnika.</a:t>
            </a:r>
          </a:p>
        </p:txBody>
      </p:sp>
      <p:sp>
        <p:nvSpPr>
          <p:cNvPr id="4" name="Slide Number Placeholder 3"/>
          <p:cNvSpPr>
            <a:spLocks noGrp="1"/>
          </p:cNvSpPr>
          <p:nvPr>
            <p:ph type="sldNum" sz="quarter" idx="10"/>
          </p:nvPr>
        </p:nvSpPr>
        <p:spPr/>
        <p:txBody>
          <a:bodyPr/>
          <a:lstStyle/>
          <a:p>
            <a:fld id="{3CAD4072-3E06-452D-88B6-5A2E83756386}" type="slidenum">
              <a:rPr lang="sl-SI" smtClean="0"/>
              <a:t>3</a:t>
            </a:fld>
            <a:endParaRPr lang="sl-SI"/>
          </a:p>
        </p:txBody>
      </p:sp>
    </p:spTree>
    <p:extLst>
      <p:ext uri="{BB962C8B-B14F-4D97-AF65-F5344CB8AC3E}">
        <p14:creationId xmlns:p14="http://schemas.microsoft.com/office/powerpoint/2010/main" val="129862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baseline="0" dirty="0" smtClean="0"/>
              <a:t>Kako pripravimo vzorčni okvir oseb?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baseline="0" dirty="0" smtClean="0"/>
              <a:t>Stanje tabele iz demografske baze ja staro 4-6 mesecev. 4xletno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pl-PL" sz="1200" dirty="0" smtClean="0"/>
              <a:t>Izločimo umrle in osebe, ki so zapustile državo oz. ohranimo prebivalce iz zadnjega stanja demografske baze, ki imajo v zadnjem stanju CRP stalno ali začasno prebivališče v Sloveniji.</a:t>
            </a:r>
          </a:p>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dirty="0" smtClean="0"/>
              <a:t>Osebe, ki imajo stalno in začasno prebivališče, štejemo na začasnem prebivališču.</a:t>
            </a:r>
            <a:endParaRPr lang="sl-SI"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baseline="0" dirty="0" smtClean="0"/>
              <a:t>Upoštevamo metodologijo od demografov, ki štejejo osebe, ki imajo stalno in začasno prebivališče, na začasnem prebivališču. </a:t>
            </a:r>
            <a:endParaRPr lang="sl-SI"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baseline="0" dirty="0" smtClean="0"/>
              <a:t>Ker obravnavamo osebe v zasebnih gospodinjstvih, iz okvira izločimo naslove, kjer so institucionalna gospodinjstva.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sz="1200" baseline="0" dirty="0" smtClean="0"/>
              <a:t>Zato imamo v vzorcu zelo malo neustreznih enot.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sz="1200" baseline="0" dirty="0" smtClean="0"/>
          </a:p>
          <a:p>
            <a:endParaRPr lang="sl-SI" dirty="0"/>
          </a:p>
        </p:txBody>
      </p:sp>
      <p:sp>
        <p:nvSpPr>
          <p:cNvPr id="4" name="Slide Number Placeholder 3"/>
          <p:cNvSpPr>
            <a:spLocks noGrp="1"/>
          </p:cNvSpPr>
          <p:nvPr>
            <p:ph type="sldNum" sz="quarter" idx="10"/>
          </p:nvPr>
        </p:nvSpPr>
        <p:spPr/>
        <p:txBody>
          <a:bodyPr/>
          <a:lstStyle/>
          <a:p>
            <a:fld id="{3CAD4072-3E06-452D-88B6-5A2E83756386}" type="slidenum">
              <a:rPr lang="sl-SI" smtClean="0"/>
              <a:t>4</a:t>
            </a:fld>
            <a:endParaRPr lang="sl-SI"/>
          </a:p>
        </p:txBody>
      </p:sp>
    </p:spTree>
    <p:extLst>
      <p:ext uri="{BB962C8B-B14F-4D97-AF65-F5344CB8AC3E}">
        <p14:creationId xmlns:p14="http://schemas.microsoft.com/office/powerpoint/2010/main" val="387563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5</a:t>
            </a:fld>
            <a:endParaRPr lang="sl-SI"/>
          </a:p>
        </p:txBody>
      </p:sp>
    </p:spTree>
    <p:extLst>
      <p:ext uri="{BB962C8B-B14F-4D97-AF65-F5344CB8AC3E}">
        <p14:creationId xmlns:p14="http://schemas.microsoft.com/office/powerpoint/2010/main" val="266747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Ločimo 4 tipe prebivalca Slovenije glede na državljanstvo in prebivališče.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Osebe imajo lahko samo stalno prebivališče, samo začasno prebivališče ali</a:t>
            </a:r>
            <a:r>
              <a:rPr lang="sl-SI" baseline="0" dirty="0" smtClean="0"/>
              <a:t> </a:t>
            </a:r>
            <a:r>
              <a:rPr lang="sl-SI" dirty="0" smtClean="0"/>
              <a:t>stalno in začasno prebivališče.</a:t>
            </a:r>
          </a:p>
          <a:p>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6</a:t>
            </a:fld>
            <a:endParaRPr lang="sl-SI"/>
          </a:p>
        </p:txBody>
      </p:sp>
    </p:spTree>
    <p:extLst>
      <p:ext uri="{BB962C8B-B14F-4D97-AF65-F5344CB8AC3E}">
        <p14:creationId xmlns:p14="http://schemas.microsoft.com/office/powerpoint/2010/main" val="63349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Porazdelitev prebivalcev Slovenije glede na tip prebivalca v vzorčnem okviru oseb, ki živijo v zasebnih gospodinjstvih in so stari od 16-74 let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7</a:t>
            </a:fld>
            <a:endParaRPr lang="sl-SI"/>
          </a:p>
        </p:txBody>
      </p:sp>
    </p:spTree>
    <p:extLst>
      <p:ext uri="{BB962C8B-B14F-4D97-AF65-F5344CB8AC3E}">
        <p14:creationId xmlns:p14="http://schemas.microsoft.com/office/powerpoint/2010/main" val="321833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Analizo </a:t>
            </a:r>
            <a:r>
              <a:rPr lang="sl-SI" dirty="0" err="1" smtClean="0"/>
              <a:t>nekontaktiranih</a:t>
            </a:r>
            <a:r>
              <a:rPr lang="sl-SI" dirty="0" smtClean="0"/>
              <a:t> oseb sem podrobno naredila na raziskovanju IKT-GOSP 2023, saj</a:t>
            </a:r>
            <a:r>
              <a:rPr lang="sl-SI" baseline="0" dirty="0" smtClean="0"/>
              <a:t> so rezultati pri drugih raziskovanjih podobni.</a:t>
            </a:r>
            <a:endParaRPr lang="sl-SI" dirty="0" smtClean="0"/>
          </a:p>
          <a:p>
            <a:r>
              <a:rPr lang="sl-SI" dirty="0" smtClean="0"/>
              <a:t>V anketnem studiu zbiramo podatke o</a:t>
            </a:r>
            <a:r>
              <a:rPr lang="sl-SI" baseline="0" dirty="0" smtClean="0"/>
              <a:t> anketirancih</a:t>
            </a:r>
            <a:r>
              <a:rPr lang="sl-SI" dirty="0" smtClean="0"/>
              <a:t>, ki </a:t>
            </a:r>
            <a:r>
              <a:rPr lang="sl-SI" baseline="0" dirty="0" smtClean="0"/>
              <a:t>nam jih </a:t>
            </a:r>
            <a:r>
              <a:rPr lang="sl-SI" dirty="0" smtClean="0"/>
              <a:t>sporočijo</a:t>
            </a:r>
            <a:r>
              <a:rPr lang="sl-SI" baseline="0" dirty="0" smtClean="0"/>
              <a:t> po telefonu, mailu ali pošti, v času zbiranja podatkov, zlasti zbiranja na spletu. Največ je klicev, da oseba ne more izpolniti vprašalnika na spletu, ker ne uporablja interneta ali nima računalnika </a:t>
            </a:r>
          </a:p>
          <a:p>
            <a:endParaRPr lang="sl-SI" baseline="0" dirty="0" smtClean="0"/>
          </a:p>
          <a:p>
            <a:r>
              <a:rPr lang="sl-SI" baseline="0" dirty="0" smtClean="0"/>
              <a:t>V resnici je bil IKT-GOSP 2023 vzorec velik 4504 oseb, a 79 oseb ni šlo na teren, zato sem jih izločila iz analize.</a:t>
            </a:r>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8</a:t>
            </a:fld>
            <a:endParaRPr lang="sl-SI"/>
          </a:p>
        </p:txBody>
      </p:sp>
    </p:spTree>
    <p:extLst>
      <p:ext uri="{BB962C8B-B14F-4D97-AF65-F5344CB8AC3E}">
        <p14:creationId xmlns:p14="http://schemas.microsoft.com/office/powerpoint/2010/main" val="234576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Delež neustreznih je majhen (1-2% vzorca), saj pri pripravi okvira večino teh enot že izločimo in so tu zajeti dogodki,</a:t>
            </a:r>
            <a:r>
              <a:rPr lang="sl-SI" baseline="0" dirty="0" smtClean="0"/>
              <a:t> ki se zgodijo</a:t>
            </a:r>
            <a:r>
              <a:rPr lang="sl-SI" dirty="0" smtClean="0"/>
              <a:t> v času zbiranja podatkov.</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l-SI" dirty="0" smtClean="0"/>
              <a:t>Poudarila</a:t>
            </a:r>
            <a:r>
              <a:rPr lang="sl-SI" baseline="0" dirty="0" smtClean="0"/>
              <a:t> bi, da so osebe, ki so se preselile drugam (v Slovenijo) ustrezne enote, ki jih ne sledimo in jih štejemo med </a:t>
            </a:r>
            <a:r>
              <a:rPr lang="sl-SI" baseline="0" dirty="0" err="1" smtClean="0"/>
              <a:t>neodgovore</a:t>
            </a:r>
            <a:r>
              <a:rPr lang="sl-SI"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l-SI" dirty="0" smtClean="0"/>
          </a:p>
        </p:txBody>
      </p:sp>
      <p:sp>
        <p:nvSpPr>
          <p:cNvPr id="4" name="Slide Number Placeholder 3"/>
          <p:cNvSpPr>
            <a:spLocks noGrp="1"/>
          </p:cNvSpPr>
          <p:nvPr>
            <p:ph type="sldNum" sz="quarter" idx="10"/>
          </p:nvPr>
        </p:nvSpPr>
        <p:spPr/>
        <p:txBody>
          <a:bodyPr/>
          <a:lstStyle/>
          <a:p>
            <a:fld id="{3CAD4072-3E06-452D-88B6-5A2E83756386}" type="slidenum">
              <a:rPr lang="sl-SI" smtClean="0"/>
              <a:t>9</a:t>
            </a:fld>
            <a:endParaRPr lang="sl-SI"/>
          </a:p>
        </p:txBody>
      </p:sp>
    </p:spTree>
    <p:extLst>
      <p:ext uri="{BB962C8B-B14F-4D97-AF65-F5344CB8AC3E}">
        <p14:creationId xmlns:p14="http://schemas.microsoft.com/office/powerpoint/2010/main" val="94108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4870" y="4897209"/>
            <a:ext cx="8534400" cy="90805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smtClean="0"/>
              <a:t>Avtor</a:t>
            </a:r>
            <a:endParaRPr lang="sl-S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5600" y="104426"/>
            <a:ext cx="7920880" cy="3770339"/>
          </a:xfrm>
          <a:prstGeom prst="rect">
            <a:avLst/>
          </a:prstGeom>
        </p:spPr>
      </p:pic>
      <p:sp>
        <p:nvSpPr>
          <p:cNvPr id="8" name="Title 7"/>
          <p:cNvSpPr>
            <a:spLocks noGrp="1"/>
          </p:cNvSpPr>
          <p:nvPr>
            <p:ph type="title"/>
          </p:nvPr>
        </p:nvSpPr>
        <p:spPr>
          <a:xfrm>
            <a:off x="609600" y="3754209"/>
            <a:ext cx="10972800" cy="1143000"/>
          </a:xfrm>
        </p:spPr>
        <p:txBody>
          <a:bodyPr/>
          <a:lstStyle>
            <a:lvl1pPr algn="l">
              <a:defRPr/>
            </a:lvl1pPr>
          </a:lstStyle>
          <a:p>
            <a:r>
              <a:rPr lang="en-US" smtClean="0"/>
              <a:t>Click to edit Master title style</a:t>
            </a:r>
            <a:endParaRPr lang="sl-SI"/>
          </a:p>
        </p:txBody>
      </p:sp>
    </p:spTree>
    <p:extLst>
      <p:ext uri="{BB962C8B-B14F-4D97-AF65-F5344CB8AC3E}">
        <p14:creationId xmlns:p14="http://schemas.microsoft.com/office/powerpoint/2010/main" val="2872574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extLst>
      <p:ext uri="{BB962C8B-B14F-4D97-AF65-F5344CB8AC3E}">
        <p14:creationId xmlns:p14="http://schemas.microsoft.com/office/powerpoint/2010/main" val="69792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6712"/>
            <a:ext cx="2743200" cy="5289452"/>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09600" y="836712"/>
            <a:ext cx="8026400" cy="52894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extLst>
      <p:ext uri="{BB962C8B-B14F-4D97-AF65-F5344CB8AC3E}">
        <p14:creationId xmlns:p14="http://schemas.microsoft.com/office/powerpoint/2010/main" val="298303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extLst>
      <p:ext uri="{BB962C8B-B14F-4D97-AF65-F5344CB8AC3E}">
        <p14:creationId xmlns:p14="http://schemas.microsoft.com/office/powerpoint/2010/main" val="318915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515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09600" y="2132856"/>
            <a:ext cx="5384800" cy="3993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97600" y="2132856"/>
            <a:ext cx="5384800" cy="3993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extLst>
      <p:ext uri="{BB962C8B-B14F-4D97-AF65-F5344CB8AC3E}">
        <p14:creationId xmlns:p14="http://schemas.microsoft.com/office/powerpoint/2010/main" val="27756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609600" y="217522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3073371"/>
            <a:ext cx="5386917" cy="30527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93368" y="217522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3073371"/>
            <a:ext cx="5389033" cy="30527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extLst>
      <p:ext uri="{BB962C8B-B14F-4D97-AF65-F5344CB8AC3E}">
        <p14:creationId xmlns:p14="http://schemas.microsoft.com/office/powerpoint/2010/main" val="266305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Tree>
    <p:extLst>
      <p:ext uri="{BB962C8B-B14F-4D97-AF65-F5344CB8AC3E}">
        <p14:creationId xmlns:p14="http://schemas.microsoft.com/office/powerpoint/2010/main" val="287476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16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6712"/>
            <a:ext cx="4011084" cy="598388"/>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4766733" y="1772816"/>
            <a:ext cx="6815667" cy="4353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09601" y="1772816"/>
            <a:ext cx="4011084" cy="43533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40087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l-S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9252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3352" y="274638"/>
            <a:ext cx="1359408" cy="249936"/>
          </a:xfrm>
          <a:prstGeom prst="rect">
            <a:avLst/>
          </a:prstGeom>
        </p:spPr>
      </p:pic>
      <p:sp>
        <p:nvSpPr>
          <p:cNvPr id="2" name="Title Placeholder 1"/>
          <p:cNvSpPr>
            <a:spLocks noGrp="1"/>
          </p:cNvSpPr>
          <p:nvPr>
            <p:ph type="title"/>
          </p:nvPr>
        </p:nvSpPr>
        <p:spPr>
          <a:xfrm>
            <a:off x="609600" y="908720"/>
            <a:ext cx="10972800" cy="1008112"/>
          </a:xfrm>
          <a:prstGeom prst="rect">
            <a:avLst/>
          </a:prstGeom>
        </p:spPr>
        <p:txBody>
          <a:bodyPr vert="horz" lIns="91440" tIns="45720" rIns="91440" bIns="45720" rtlCol="0" anchor="ctr">
            <a:normAutofit/>
          </a:bodyPr>
          <a:lstStyle/>
          <a:p>
            <a:r>
              <a:rPr lang="en-US" smtClean="0"/>
              <a:t>Click to edit Master title style</a:t>
            </a:r>
            <a:endParaRPr lang="sl-SI" dirty="0"/>
          </a:p>
        </p:txBody>
      </p:sp>
      <p:sp>
        <p:nvSpPr>
          <p:cNvPr id="3" name="Text Placeholder 2"/>
          <p:cNvSpPr>
            <a:spLocks noGrp="1"/>
          </p:cNvSpPr>
          <p:nvPr>
            <p:ph type="body" idx="1"/>
          </p:nvPr>
        </p:nvSpPr>
        <p:spPr>
          <a:xfrm>
            <a:off x="609600" y="2132856"/>
            <a:ext cx="10972800" cy="399330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Tree>
    <p:extLst>
      <p:ext uri="{BB962C8B-B14F-4D97-AF65-F5344CB8AC3E}">
        <p14:creationId xmlns:p14="http://schemas.microsoft.com/office/powerpoint/2010/main" val="21564111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sl-SI"/>
          </a:p>
        </p:txBody>
      </p:sp>
      <p:sp>
        <p:nvSpPr>
          <p:cNvPr id="2" name="Title 1"/>
          <p:cNvSpPr>
            <a:spLocks noGrp="1"/>
          </p:cNvSpPr>
          <p:nvPr>
            <p:ph type="title"/>
          </p:nvPr>
        </p:nvSpPr>
        <p:spPr/>
        <p:txBody>
          <a:bodyPr>
            <a:normAutofit fontScale="90000"/>
          </a:bodyPr>
          <a:lstStyle/>
          <a:p>
            <a:r>
              <a:rPr lang="sl-SI" altLang="sl-SI" b="1" dirty="0" smtClean="0">
                <a:solidFill>
                  <a:prstClr val="black"/>
                </a:solidFill>
              </a:rPr>
              <a:t/>
            </a:r>
            <a:br>
              <a:rPr lang="sl-SI" altLang="sl-SI" b="1" dirty="0" smtClean="0">
                <a:solidFill>
                  <a:prstClr val="black"/>
                </a:solidFill>
              </a:rPr>
            </a:br>
            <a:r>
              <a:rPr lang="sl-SI" altLang="sl-SI" b="1" dirty="0">
                <a:solidFill>
                  <a:prstClr val="black"/>
                </a:solidFill>
              </a:rPr>
              <a:t/>
            </a:r>
            <a:br>
              <a:rPr lang="sl-SI" altLang="sl-SI" b="1" dirty="0">
                <a:solidFill>
                  <a:prstClr val="black"/>
                </a:solidFill>
              </a:rPr>
            </a:br>
            <a:r>
              <a:rPr lang="sl-SI" altLang="sl-SI" b="1" dirty="0" smtClean="0">
                <a:solidFill>
                  <a:prstClr val="black"/>
                </a:solidFill>
              </a:rPr>
              <a:t/>
            </a:r>
            <a:br>
              <a:rPr lang="sl-SI" altLang="sl-SI" b="1" dirty="0" smtClean="0">
                <a:solidFill>
                  <a:prstClr val="black"/>
                </a:solidFill>
              </a:rPr>
            </a:br>
            <a:r>
              <a:rPr lang="sl-SI" altLang="sl-SI" b="1" dirty="0" smtClean="0">
                <a:solidFill>
                  <a:prstClr val="black"/>
                </a:solidFill>
              </a:rPr>
              <a:t/>
            </a:r>
            <a:br>
              <a:rPr lang="sl-SI" altLang="sl-SI" b="1" dirty="0" smtClean="0">
                <a:solidFill>
                  <a:prstClr val="black"/>
                </a:solidFill>
              </a:rPr>
            </a:br>
            <a:r>
              <a:rPr lang="sl-SI" altLang="sl-SI" b="1" dirty="0" smtClean="0">
                <a:solidFill>
                  <a:prstClr val="black"/>
                </a:solidFill>
              </a:rPr>
              <a:t>Analiza </a:t>
            </a:r>
            <a:r>
              <a:rPr lang="sl-SI" altLang="sl-SI" b="1" dirty="0" err="1">
                <a:solidFill>
                  <a:prstClr val="black"/>
                </a:solidFill>
              </a:rPr>
              <a:t>nekontaktiranih</a:t>
            </a:r>
            <a:r>
              <a:rPr lang="sl-SI" altLang="sl-SI" b="1" dirty="0">
                <a:solidFill>
                  <a:prstClr val="black"/>
                </a:solidFill>
              </a:rPr>
              <a:t> oseb v statističnih raziskovanjih</a:t>
            </a:r>
            <a:r>
              <a:rPr lang="sl-SI" sz="2800" dirty="0"/>
              <a:t/>
            </a:r>
            <a:br>
              <a:rPr lang="sl-SI" sz="2800" dirty="0"/>
            </a:br>
            <a:r>
              <a:rPr lang="sl-SI" sz="2800" dirty="0" smtClean="0"/>
              <a:t/>
            </a:r>
            <a:br>
              <a:rPr lang="sl-SI" sz="2800" dirty="0" smtClean="0"/>
            </a:br>
            <a:r>
              <a:rPr lang="sl-SI" sz="2800" dirty="0"/>
              <a:t>Marta Arnež</a:t>
            </a:r>
            <a:br>
              <a:rPr lang="sl-SI" sz="2800" dirty="0"/>
            </a:br>
            <a:r>
              <a:rPr lang="sl-SI" sz="2200" dirty="0"/>
              <a:t>Statistični urad Republike Slovenije (SURS</a:t>
            </a:r>
            <a:r>
              <a:rPr lang="sl-SI" sz="2200" dirty="0" smtClean="0"/>
              <a:t>)</a:t>
            </a:r>
            <a:r>
              <a:rPr lang="sl-SI" sz="2800" dirty="0" smtClean="0"/>
              <a:t/>
            </a:r>
            <a:br>
              <a:rPr lang="sl-SI" sz="2800" dirty="0" smtClean="0"/>
            </a:br>
            <a:r>
              <a:rPr lang="sl-SI" sz="2800" dirty="0"/>
              <a:t/>
            </a:r>
            <a:br>
              <a:rPr lang="sl-SI" sz="2800" dirty="0"/>
            </a:br>
            <a:r>
              <a:rPr lang="sl-SI" altLang="sl-SI" sz="2200" dirty="0"/>
              <a:t>Ljubljana</a:t>
            </a:r>
            <a:r>
              <a:rPr lang="en-GB" altLang="sl-SI" sz="2200" dirty="0"/>
              <a:t>, </a:t>
            </a:r>
            <a:r>
              <a:rPr lang="sl-SI" altLang="sl-SI" sz="2200" dirty="0"/>
              <a:t>16. oktober 2024</a:t>
            </a:r>
            <a:r>
              <a:rPr lang="en-GB" altLang="sl-SI" sz="2800" dirty="0"/>
              <a:t/>
            </a:r>
            <a:br>
              <a:rPr lang="en-GB" altLang="sl-SI" sz="2800" dirty="0"/>
            </a:br>
            <a:r>
              <a:rPr lang="sl-SI" sz="2800" dirty="0"/>
              <a:t/>
            </a:r>
            <a:br>
              <a:rPr lang="sl-SI" sz="2800" dirty="0"/>
            </a:br>
            <a:endParaRPr lang="sl-SI" dirty="0"/>
          </a:p>
        </p:txBody>
      </p:sp>
    </p:spTree>
    <p:extLst>
      <p:ext uri="{BB962C8B-B14F-4D97-AF65-F5344CB8AC3E}">
        <p14:creationId xmlns:p14="http://schemas.microsoft.com/office/powerpoint/2010/main" val="482742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a:t>Ali izbrana oseba prebiva na izbranem naslovu? </a:t>
            </a:r>
            <a:br>
              <a:rPr lang="sl-SI" sz="3600" dirty="0"/>
            </a:br>
            <a:r>
              <a:rPr lang="sl-SI" sz="3600" dirty="0"/>
              <a:t>(tip prebivalca izbrane osebe)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9503545"/>
              </p:ext>
            </p:extLst>
          </p:nvPr>
        </p:nvGraphicFramePr>
        <p:xfrm>
          <a:off x="609600" y="2133600"/>
          <a:ext cx="10972800" cy="3992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011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a:t>Ali izbrana oseba prebiva na izbranem naslovu? </a:t>
            </a:r>
            <a:br>
              <a:rPr lang="sl-SI" sz="3600" dirty="0"/>
            </a:br>
            <a:r>
              <a:rPr lang="sl-SI" sz="3600" dirty="0"/>
              <a:t>(tip prebivalca izbrane osebe</a:t>
            </a:r>
            <a:r>
              <a:rPr lang="sl-SI" sz="3600" dirty="0" smtClean="0"/>
              <a:t>) (2)</a:t>
            </a:r>
            <a:endParaRPr lang="sl-SI"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463162"/>
              </p:ext>
            </p:extLst>
          </p:nvPr>
        </p:nvGraphicFramePr>
        <p:xfrm>
          <a:off x="609600" y="2133600"/>
          <a:ext cx="10972800" cy="4319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4191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a:t>Ali izbrana oseba prebiva na izbranem naslovu?</a:t>
            </a:r>
            <a:br>
              <a:rPr lang="sl-SI" sz="3600" dirty="0"/>
            </a:br>
            <a:r>
              <a:rPr lang="sl-SI" sz="3600" dirty="0"/>
              <a:t>(starost izbrane osebe)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7348668"/>
              </p:ext>
            </p:extLst>
          </p:nvPr>
        </p:nvGraphicFramePr>
        <p:xfrm>
          <a:off x="609600" y="2133600"/>
          <a:ext cx="10972800" cy="3992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348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Ali izbrana oseba živi na izbranem naslovu?</a:t>
            </a:r>
            <a:br>
              <a:rPr lang="sl-SI" dirty="0"/>
            </a:br>
            <a:r>
              <a:rPr lang="sl-SI" dirty="0"/>
              <a:t>(št. prebivalcev v stanovanju izbrane osebe)</a:t>
            </a:r>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4223302185"/>
              </p:ext>
            </p:extLst>
          </p:nvPr>
        </p:nvGraphicFramePr>
        <p:xfrm>
          <a:off x="609600" y="2133600"/>
          <a:ext cx="8078688" cy="3992563"/>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6"/>
          <p:cNvPicPr>
            <a:picLocks noGrp="1" noChangeAspect="1"/>
          </p:cNvPicPr>
          <p:nvPr>
            <p:ph sz="half" idx="2"/>
          </p:nvPr>
        </p:nvPicPr>
        <p:blipFill>
          <a:blip r:embed="rId4"/>
          <a:stretch>
            <a:fillRect/>
          </a:stretch>
        </p:blipFill>
        <p:spPr>
          <a:xfrm>
            <a:off x="8954412" y="2133600"/>
            <a:ext cx="1857138" cy="3992563"/>
          </a:xfrm>
          <a:prstGeom prst="rect">
            <a:avLst/>
          </a:prstGeom>
        </p:spPr>
      </p:pic>
    </p:spTree>
    <p:extLst>
      <p:ext uri="{BB962C8B-B14F-4D97-AF65-F5344CB8AC3E}">
        <p14:creationId xmlns:p14="http://schemas.microsoft.com/office/powerpoint/2010/main" val="279783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3600" dirty="0"/>
              <a:t>Ali izbrana oseba živi na izbranem naslovu?</a:t>
            </a:r>
            <a:br>
              <a:rPr lang="pl-PL" sz="3600" dirty="0"/>
            </a:br>
            <a:r>
              <a:rPr lang="pl-PL" sz="3600" dirty="0"/>
              <a:t>(po statističnih regijah)</a:t>
            </a:r>
            <a:endParaRPr lang="sl-SI"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03880"/>
              </p:ext>
            </p:extLst>
          </p:nvPr>
        </p:nvGraphicFramePr>
        <p:xfrm>
          <a:off x="609600" y="2133600"/>
          <a:ext cx="10972800" cy="3992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299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600" dirty="0"/>
              <a:t>Kdo so osebe, s katerimi nismo vzpostavili stika?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9467397"/>
              </p:ext>
            </p:extLst>
          </p:nvPr>
        </p:nvGraphicFramePr>
        <p:xfrm>
          <a:off x="1559498" y="2060849"/>
          <a:ext cx="9145004" cy="4486166"/>
        </p:xfrm>
        <a:graphic>
          <a:graphicData uri="http://schemas.openxmlformats.org/drawingml/2006/table">
            <a:tbl>
              <a:tblPr/>
              <a:tblGrid>
                <a:gridCol w="1948512">
                  <a:extLst>
                    <a:ext uri="{9D8B030D-6E8A-4147-A177-3AD203B41FA5}">
                      <a16:colId xmlns:a16="http://schemas.microsoft.com/office/drawing/2014/main" val="2109360832"/>
                    </a:ext>
                  </a:extLst>
                </a:gridCol>
                <a:gridCol w="415683">
                  <a:extLst>
                    <a:ext uri="{9D8B030D-6E8A-4147-A177-3AD203B41FA5}">
                      <a16:colId xmlns:a16="http://schemas.microsoft.com/office/drawing/2014/main" val="3451378165"/>
                    </a:ext>
                  </a:extLst>
                </a:gridCol>
                <a:gridCol w="45464">
                  <a:extLst>
                    <a:ext uri="{9D8B030D-6E8A-4147-A177-3AD203B41FA5}">
                      <a16:colId xmlns:a16="http://schemas.microsoft.com/office/drawing/2014/main" val="1915828758"/>
                    </a:ext>
                  </a:extLst>
                </a:gridCol>
                <a:gridCol w="415683">
                  <a:extLst>
                    <a:ext uri="{9D8B030D-6E8A-4147-A177-3AD203B41FA5}">
                      <a16:colId xmlns:a16="http://schemas.microsoft.com/office/drawing/2014/main" val="3817104319"/>
                    </a:ext>
                  </a:extLst>
                </a:gridCol>
                <a:gridCol w="45464">
                  <a:extLst>
                    <a:ext uri="{9D8B030D-6E8A-4147-A177-3AD203B41FA5}">
                      <a16:colId xmlns:a16="http://schemas.microsoft.com/office/drawing/2014/main" val="2777150854"/>
                    </a:ext>
                  </a:extLst>
                </a:gridCol>
                <a:gridCol w="484963">
                  <a:extLst>
                    <a:ext uri="{9D8B030D-6E8A-4147-A177-3AD203B41FA5}">
                      <a16:colId xmlns:a16="http://schemas.microsoft.com/office/drawing/2014/main" val="179925716"/>
                    </a:ext>
                  </a:extLst>
                </a:gridCol>
                <a:gridCol w="45464">
                  <a:extLst>
                    <a:ext uri="{9D8B030D-6E8A-4147-A177-3AD203B41FA5}">
                      <a16:colId xmlns:a16="http://schemas.microsoft.com/office/drawing/2014/main" val="4234460747"/>
                    </a:ext>
                  </a:extLst>
                </a:gridCol>
                <a:gridCol w="487129">
                  <a:extLst>
                    <a:ext uri="{9D8B030D-6E8A-4147-A177-3AD203B41FA5}">
                      <a16:colId xmlns:a16="http://schemas.microsoft.com/office/drawing/2014/main" val="1981828871"/>
                    </a:ext>
                  </a:extLst>
                </a:gridCol>
                <a:gridCol w="45464">
                  <a:extLst>
                    <a:ext uri="{9D8B030D-6E8A-4147-A177-3AD203B41FA5}">
                      <a16:colId xmlns:a16="http://schemas.microsoft.com/office/drawing/2014/main" val="2419432212"/>
                    </a:ext>
                  </a:extLst>
                </a:gridCol>
                <a:gridCol w="415683">
                  <a:extLst>
                    <a:ext uri="{9D8B030D-6E8A-4147-A177-3AD203B41FA5}">
                      <a16:colId xmlns:a16="http://schemas.microsoft.com/office/drawing/2014/main" val="2286823195"/>
                    </a:ext>
                  </a:extLst>
                </a:gridCol>
                <a:gridCol w="45464">
                  <a:extLst>
                    <a:ext uri="{9D8B030D-6E8A-4147-A177-3AD203B41FA5}">
                      <a16:colId xmlns:a16="http://schemas.microsoft.com/office/drawing/2014/main" val="3520632606"/>
                    </a:ext>
                  </a:extLst>
                </a:gridCol>
                <a:gridCol w="424344">
                  <a:extLst>
                    <a:ext uri="{9D8B030D-6E8A-4147-A177-3AD203B41FA5}">
                      <a16:colId xmlns:a16="http://schemas.microsoft.com/office/drawing/2014/main" val="1490725098"/>
                    </a:ext>
                  </a:extLst>
                </a:gridCol>
                <a:gridCol w="45464">
                  <a:extLst>
                    <a:ext uri="{9D8B030D-6E8A-4147-A177-3AD203B41FA5}">
                      <a16:colId xmlns:a16="http://schemas.microsoft.com/office/drawing/2014/main" val="3556226238"/>
                    </a:ext>
                  </a:extLst>
                </a:gridCol>
                <a:gridCol w="415683">
                  <a:extLst>
                    <a:ext uri="{9D8B030D-6E8A-4147-A177-3AD203B41FA5}">
                      <a16:colId xmlns:a16="http://schemas.microsoft.com/office/drawing/2014/main" val="4043780982"/>
                    </a:ext>
                  </a:extLst>
                </a:gridCol>
                <a:gridCol w="45464">
                  <a:extLst>
                    <a:ext uri="{9D8B030D-6E8A-4147-A177-3AD203B41FA5}">
                      <a16:colId xmlns:a16="http://schemas.microsoft.com/office/drawing/2014/main" val="3591462748"/>
                    </a:ext>
                  </a:extLst>
                </a:gridCol>
                <a:gridCol w="415683">
                  <a:extLst>
                    <a:ext uri="{9D8B030D-6E8A-4147-A177-3AD203B41FA5}">
                      <a16:colId xmlns:a16="http://schemas.microsoft.com/office/drawing/2014/main" val="126870706"/>
                    </a:ext>
                  </a:extLst>
                </a:gridCol>
                <a:gridCol w="45464">
                  <a:extLst>
                    <a:ext uri="{9D8B030D-6E8A-4147-A177-3AD203B41FA5}">
                      <a16:colId xmlns:a16="http://schemas.microsoft.com/office/drawing/2014/main" val="3043041773"/>
                    </a:ext>
                  </a:extLst>
                </a:gridCol>
                <a:gridCol w="415683">
                  <a:extLst>
                    <a:ext uri="{9D8B030D-6E8A-4147-A177-3AD203B41FA5}">
                      <a16:colId xmlns:a16="http://schemas.microsoft.com/office/drawing/2014/main" val="773559591"/>
                    </a:ext>
                  </a:extLst>
                </a:gridCol>
                <a:gridCol w="45464">
                  <a:extLst>
                    <a:ext uri="{9D8B030D-6E8A-4147-A177-3AD203B41FA5}">
                      <a16:colId xmlns:a16="http://schemas.microsoft.com/office/drawing/2014/main" val="3064060761"/>
                    </a:ext>
                  </a:extLst>
                </a:gridCol>
                <a:gridCol w="545583">
                  <a:extLst>
                    <a:ext uri="{9D8B030D-6E8A-4147-A177-3AD203B41FA5}">
                      <a16:colId xmlns:a16="http://schemas.microsoft.com/office/drawing/2014/main" val="1681442771"/>
                    </a:ext>
                  </a:extLst>
                </a:gridCol>
                <a:gridCol w="45464">
                  <a:extLst>
                    <a:ext uri="{9D8B030D-6E8A-4147-A177-3AD203B41FA5}">
                      <a16:colId xmlns:a16="http://schemas.microsoft.com/office/drawing/2014/main" val="3619356560"/>
                    </a:ext>
                  </a:extLst>
                </a:gridCol>
                <a:gridCol w="415683">
                  <a:extLst>
                    <a:ext uri="{9D8B030D-6E8A-4147-A177-3AD203B41FA5}">
                      <a16:colId xmlns:a16="http://schemas.microsoft.com/office/drawing/2014/main" val="3878227009"/>
                    </a:ext>
                  </a:extLst>
                </a:gridCol>
                <a:gridCol w="45464">
                  <a:extLst>
                    <a:ext uri="{9D8B030D-6E8A-4147-A177-3AD203B41FA5}">
                      <a16:colId xmlns:a16="http://schemas.microsoft.com/office/drawing/2014/main" val="756804847"/>
                    </a:ext>
                  </a:extLst>
                </a:gridCol>
                <a:gridCol w="415683">
                  <a:extLst>
                    <a:ext uri="{9D8B030D-6E8A-4147-A177-3AD203B41FA5}">
                      <a16:colId xmlns:a16="http://schemas.microsoft.com/office/drawing/2014/main" val="1826183657"/>
                    </a:ext>
                  </a:extLst>
                </a:gridCol>
                <a:gridCol w="45464">
                  <a:extLst>
                    <a:ext uri="{9D8B030D-6E8A-4147-A177-3AD203B41FA5}">
                      <a16:colId xmlns:a16="http://schemas.microsoft.com/office/drawing/2014/main" val="3361609671"/>
                    </a:ext>
                  </a:extLst>
                </a:gridCol>
                <a:gridCol w="415683">
                  <a:extLst>
                    <a:ext uri="{9D8B030D-6E8A-4147-A177-3AD203B41FA5}">
                      <a16:colId xmlns:a16="http://schemas.microsoft.com/office/drawing/2014/main" val="233747829"/>
                    </a:ext>
                  </a:extLst>
                </a:gridCol>
                <a:gridCol w="45464">
                  <a:extLst>
                    <a:ext uri="{9D8B030D-6E8A-4147-A177-3AD203B41FA5}">
                      <a16:colId xmlns:a16="http://schemas.microsoft.com/office/drawing/2014/main" val="1559396090"/>
                    </a:ext>
                  </a:extLst>
                </a:gridCol>
                <a:gridCol w="415683">
                  <a:extLst>
                    <a:ext uri="{9D8B030D-6E8A-4147-A177-3AD203B41FA5}">
                      <a16:colId xmlns:a16="http://schemas.microsoft.com/office/drawing/2014/main" val="1651345129"/>
                    </a:ext>
                  </a:extLst>
                </a:gridCol>
                <a:gridCol w="45464">
                  <a:extLst>
                    <a:ext uri="{9D8B030D-6E8A-4147-A177-3AD203B41FA5}">
                      <a16:colId xmlns:a16="http://schemas.microsoft.com/office/drawing/2014/main" val="4038183647"/>
                    </a:ext>
                  </a:extLst>
                </a:gridCol>
                <a:gridCol w="415683">
                  <a:extLst>
                    <a:ext uri="{9D8B030D-6E8A-4147-A177-3AD203B41FA5}">
                      <a16:colId xmlns:a16="http://schemas.microsoft.com/office/drawing/2014/main" val="2192130933"/>
                    </a:ext>
                  </a:extLst>
                </a:gridCol>
                <a:gridCol w="45464">
                  <a:extLst>
                    <a:ext uri="{9D8B030D-6E8A-4147-A177-3AD203B41FA5}">
                      <a16:colId xmlns:a16="http://schemas.microsoft.com/office/drawing/2014/main" val="190669704"/>
                    </a:ext>
                  </a:extLst>
                </a:gridCol>
              </a:tblGrid>
              <a:tr h="389804">
                <a:tc>
                  <a:txBody>
                    <a:bodyPr/>
                    <a:lstStyle/>
                    <a:p>
                      <a:pPr algn="l" fontAlgn="ctr"/>
                      <a:r>
                        <a:rPr lang="sl-SI" sz="700" b="0" i="0" u="none" strike="noStrike" dirty="0">
                          <a:solidFill>
                            <a:srgbClr val="000000"/>
                          </a:solidFill>
                          <a:effectLst/>
                          <a:latin typeface="Calibri" panose="020F0502020204030204" pitchFamily="34" charset="0"/>
                        </a:rPr>
                        <a:t> </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n</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strukt.</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err="1">
                          <a:solidFill>
                            <a:srgbClr val="000000"/>
                          </a:solidFill>
                          <a:effectLst/>
                          <a:latin typeface="Calibri" panose="020F0502020204030204" pitchFamily="34" charset="0"/>
                        </a:rPr>
                        <a:t>držRS</a:t>
                      </a:r>
                      <a:r>
                        <a:rPr lang="sl-SI" sz="800" b="0" i="0" u="none" strike="noStrike" dirty="0">
                          <a:solidFill>
                            <a:srgbClr val="000000"/>
                          </a:solidFill>
                          <a:effectLst/>
                          <a:latin typeface="Calibri" panose="020F0502020204030204" pitchFamily="34" charset="0"/>
                        </a:rPr>
                        <a:t> STPR</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err="1">
                          <a:solidFill>
                            <a:srgbClr val="000000"/>
                          </a:solidFill>
                          <a:effectLst/>
                          <a:latin typeface="Calibri" panose="020F0502020204030204" pitchFamily="34" charset="0"/>
                        </a:rPr>
                        <a:t>držRS</a:t>
                      </a:r>
                      <a:r>
                        <a:rPr lang="sl-SI" sz="800" b="0" i="0" u="none" strike="noStrike" dirty="0">
                          <a:solidFill>
                            <a:srgbClr val="000000"/>
                          </a:solidFill>
                          <a:effectLst/>
                          <a:latin typeface="Calibri" panose="020F0502020204030204" pitchFamily="34" charset="0"/>
                        </a:rPr>
                        <a:t> ZCPR</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err="1">
                          <a:solidFill>
                            <a:srgbClr val="000000"/>
                          </a:solidFill>
                          <a:effectLst/>
                          <a:latin typeface="Calibri" panose="020F0502020204030204" pitchFamily="34" charset="0"/>
                        </a:rPr>
                        <a:t>tujciSTPR</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err="1">
                          <a:solidFill>
                            <a:srgbClr val="000000"/>
                          </a:solidFill>
                          <a:effectLst/>
                          <a:latin typeface="Calibri" panose="020F0502020204030204" pitchFamily="34" charset="0"/>
                        </a:rPr>
                        <a:t>tujciZCPR</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mediana starosti</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blok</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stanov. z</a:t>
                      </a:r>
                      <a:br>
                        <a:rPr lang="sl-SI" sz="900" b="0" i="0" u="none" strike="noStrike">
                          <a:solidFill>
                            <a:srgbClr val="000000"/>
                          </a:solidFill>
                          <a:effectLst/>
                          <a:latin typeface="Calibri" panose="020F0502020204030204" pitchFamily="34" charset="0"/>
                        </a:rPr>
                      </a:br>
                      <a:r>
                        <a:rPr lang="sl-SI" sz="900" b="0" i="0" u="none" strike="noStrike">
                          <a:solidFill>
                            <a:srgbClr val="000000"/>
                          </a:solidFill>
                          <a:effectLst/>
                          <a:latin typeface="Calibri" panose="020F0502020204030204" pitchFamily="34" charset="0"/>
                        </a:rPr>
                        <a:t>1 osebo</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stanov. z</a:t>
                      </a:r>
                      <a:br>
                        <a:rPr lang="sl-SI" sz="900" b="0" i="0" u="none" strike="noStrike" dirty="0">
                          <a:solidFill>
                            <a:srgbClr val="000000"/>
                          </a:solidFill>
                          <a:effectLst/>
                          <a:latin typeface="Calibri" panose="020F0502020204030204" pitchFamily="34" charset="0"/>
                        </a:rPr>
                      </a:br>
                      <a:r>
                        <a:rPr lang="sl-SI" sz="900" b="0" i="0" u="none" strike="noStrike" dirty="0">
                          <a:solidFill>
                            <a:srgbClr val="000000"/>
                          </a:solidFill>
                          <a:effectLst/>
                          <a:latin typeface="Calibri" panose="020F0502020204030204" pitchFamily="34" charset="0"/>
                        </a:rPr>
                        <a:t>10+ osebami</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err="1" smtClean="0">
                          <a:solidFill>
                            <a:srgbClr val="000000"/>
                          </a:solidFill>
                          <a:effectLst/>
                          <a:latin typeface="Calibri" panose="020F0502020204030204" pitchFamily="34" charset="0"/>
                        </a:rPr>
                        <a:t>neurbana</a:t>
                      </a:r>
                      <a:r>
                        <a:rPr lang="sl-SI" sz="800" b="0" i="0" u="none" strike="noStrike" dirty="0" smtClean="0">
                          <a:solidFill>
                            <a:srgbClr val="000000"/>
                          </a:solidFill>
                          <a:effectLst/>
                          <a:latin typeface="Calibri" panose="020F0502020204030204" pitchFamily="34" charset="0"/>
                        </a:rPr>
                        <a:t> naselja</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smtClean="0">
                          <a:solidFill>
                            <a:srgbClr val="000000"/>
                          </a:solidFill>
                          <a:effectLst/>
                          <a:latin typeface="Calibri" panose="020F0502020204030204" pitchFamily="34" charset="0"/>
                        </a:rPr>
                        <a:t>manjša urbana naselja</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smtClean="0">
                          <a:solidFill>
                            <a:srgbClr val="000000"/>
                          </a:solidFill>
                          <a:effectLst/>
                          <a:latin typeface="Calibri" panose="020F0502020204030204" pitchFamily="34" charset="0"/>
                        </a:rPr>
                        <a:t>večja urbana naselja</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smtClean="0">
                          <a:solidFill>
                            <a:srgbClr val="000000"/>
                          </a:solidFill>
                          <a:effectLst/>
                          <a:latin typeface="Calibri" panose="020F0502020204030204" pitchFamily="34" charset="0"/>
                        </a:rPr>
                        <a:t>mesta</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800" b="0" i="0" u="none" strike="noStrike" dirty="0" smtClean="0">
                          <a:solidFill>
                            <a:srgbClr val="000000"/>
                          </a:solidFill>
                          <a:effectLst/>
                          <a:latin typeface="Calibri" panose="020F0502020204030204" pitchFamily="34" charset="0"/>
                        </a:rPr>
                        <a:t>Ljubljana</a:t>
                      </a:r>
                      <a:endParaRPr lang="sl-SI"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7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41323802"/>
                  </a:ext>
                </a:extLst>
              </a:tr>
              <a:tr h="291049">
                <a:tc>
                  <a:txBody>
                    <a:bodyPr/>
                    <a:lstStyle/>
                    <a:p>
                      <a:pPr algn="l" fontAlgn="ctr"/>
                      <a:r>
                        <a:rPr lang="sl-SI" sz="800" b="1" i="0" u="none" strike="noStrike" dirty="0">
                          <a:solidFill>
                            <a:srgbClr val="000000"/>
                          </a:solidFill>
                          <a:effectLst/>
                          <a:latin typeface="Calibri" panose="020F0502020204030204" pitchFamily="34" charset="0"/>
                        </a:rPr>
                        <a:t>vzorec</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dirty="0">
                          <a:solidFill>
                            <a:srgbClr val="000000"/>
                          </a:solidFill>
                          <a:effectLst/>
                          <a:latin typeface="Calibri" panose="020F0502020204030204" pitchFamily="34" charset="0"/>
                        </a:rPr>
                        <a:t>4425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dirty="0">
                          <a:solidFill>
                            <a:srgbClr val="000000"/>
                          </a:solidFill>
                          <a:effectLst/>
                          <a:latin typeface="Calibri" panose="020F0502020204030204" pitchFamily="34" charset="0"/>
                        </a:rPr>
                        <a:t>85%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46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31%</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10%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26%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25%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1" i="0" u="none" strike="noStrike">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685504"/>
                  </a:ext>
                </a:extLst>
              </a:tr>
              <a:tr h="291049">
                <a:tc>
                  <a:txBody>
                    <a:bodyPr/>
                    <a:lstStyle/>
                    <a:p>
                      <a:pPr algn="l" fontAlgn="ctr"/>
                      <a:r>
                        <a:rPr lang="pl-PL" sz="800" b="0" i="0" u="none" strike="noStrike" dirty="0">
                          <a:solidFill>
                            <a:srgbClr val="000000"/>
                          </a:solidFill>
                          <a:effectLst/>
                          <a:latin typeface="Calibri" panose="020F0502020204030204" pitchFamily="34" charset="0"/>
                        </a:rPr>
                        <a:t>izbrana oseba prebiva na izbranem naslovu</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3803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86%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87%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15449148"/>
                  </a:ext>
                </a:extLst>
              </a:tr>
              <a:tr h="291049">
                <a:tc>
                  <a:txBody>
                    <a:bodyPr/>
                    <a:lstStyle/>
                    <a:p>
                      <a:pPr algn="l" fontAlgn="ctr"/>
                      <a:r>
                        <a:rPr lang="pl-PL" sz="800" b="0" i="0" u="none" strike="noStrike" dirty="0">
                          <a:solidFill>
                            <a:srgbClr val="000000"/>
                          </a:solidFill>
                          <a:effectLst/>
                          <a:latin typeface="Calibri" panose="020F0502020204030204" pitchFamily="34" charset="0"/>
                        </a:rPr>
                        <a:t>izbrana oseba </a:t>
                      </a:r>
                      <a:r>
                        <a:rPr lang="pl-PL" sz="800" b="1" i="0" u="none" strike="noStrike" dirty="0">
                          <a:solidFill>
                            <a:srgbClr val="000000"/>
                          </a:solidFill>
                          <a:effectLst/>
                          <a:latin typeface="Calibri" panose="020F0502020204030204" pitchFamily="34" charset="0"/>
                        </a:rPr>
                        <a:t>ne</a:t>
                      </a:r>
                      <a:r>
                        <a:rPr lang="pl-PL" sz="800" b="0" i="0" u="none" strike="noStrike" dirty="0">
                          <a:solidFill>
                            <a:srgbClr val="000000"/>
                          </a:solidFill>
                          <a:effectLst/>
                          <a:latin typeface="Calibri" panose="020F0502020204030204" pitchFamily="34" charset="0"/>
                        </a:rPr>
                        <a:t> prebiva na izbranem naslovu</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274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57%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16%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38</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41%</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22%</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22%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22%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14%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extLst>
                  <a:ext uri="{0D108BD9-81ED-4DB2-BD59-A6C34878D82A}">
                    <a16:rowId xmlns:a16="http://schemas.microsoft.com/office/drawing/2014/main" val="1141227510"/>
                  </a:ext>
                </a:extLst>
              </a:tr>
              <a:tr h="291049">
                <a:tc>
                  <a:txBody>
                    <a:bodyPr/>
                    <a:lstStyle/>
                    <a:p>
                      <a:pPr algn="l" fontAlgn="ctr"/>
                      <a:r>
                        <a:rPr lang="pl-PL" sz="800" b="0" i="0" u="none" strike="noStrike" dirty="0">
                          <a:solidFill>
                            <a:srgbClr val="000000"/>
                          </a:solidFill>
                          <a:effectLst/>
                          <a:latin typeface="Calibri" panose="020F0502020204030204" pitchFamily="34" charset="0"/>
                        </a:rPr>
                        <a:t>- oseba se je preselila na drug naslov v Sloveniji</a:t>
                      </a:r>
                    </a:p>
                  </a:txBody>
                  <a:tcPr marL="110536"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124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76%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35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37%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67199536"/>
                  </a:ext>
                </a:extLst>
              </a:tr>
              <a:tr h="291049">
                <a:tc>
                  <a:txBody>
                    <a:bodyPr/>
                    <a:lstStyle/>
                    <a:p>
                      <a:pPr algn="l" fontAlgn="ctr"/>
                      <a:r>
                        <a:rPr lang="sl-SI" sz="800" b="0" i="0" u="none" strike="noStrike" dirty="0">
                          <a:solidFill>
                            <a:srgbClr val="000000"/>
                          </a:solidFill>
                          <a:effectLst/>
                          <a:latin typeface="Calibri" panose="020F0502020204030204" pitchFamily="34" charset="0"/>
                        </a:rPr>
                        <a:t>- selitev neznano kam</a:t>
                      </a:r>
                    </a:p>
                  </a:txBody>
                  <a:tcPr marL="110536"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42%</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43</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50%</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89127966"/>
                  </a:ext>
                </a:extLst>
              </a:tr>
              <a:tr h="291049">
                <a:tc>
                  <a:txBody>
                    <a:bodyPr/>
                    <a:lstStyle/>
                    <a:p>
                      <a:pPr algn="l" fontAlgn="ctr"/>
                      <a:r>
                        <a:rPr lang="sl-SI" sz="800" b="0" i="0" u="none" strike="noStrike" dirty="0">
                          <a:solidFill>
                            <a:srgbClr val="000000"/>
                          </a:solidFill>
                          <a:effectLst/>
                          <a:latin typeface="Calibri" panose="020F0502020204030204" pitchFamily="34" charset="0"/>
                        </a:rPr>
                        <a:t>- selitev v institucijo</a:t>
                      </a:r>
                    </a:p>
                  </a:txBody>
                  <a:tcPr marL="110536"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73</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89675427"/>
                  </a:ext>
                </a:extLst>
              </a:tr>
              <a:tr h="291049">
                <a:tc>
                  <a:txBody>
                    <a:bodyPr/>
                    <a:lstStyle/>
                    <a:p>
                      <a:pPr algn="l" fontAlgn="ctr"/>
                      <a:r>
                        <a:rPr lang="sl-SI" sz="800" b="0" i="0" u="none" strike="noStrike" dirty="0">
                          <a:solidFill>
                            <a:srgbClr val="000000"/>
                          </a:solidFill>
                          <a:effectLst/>
                          <a:latin typeface="Calibri" panose="020F0502020204030204" pitchFamily="34" charset="0"/>
                        </a:rPr>
                        <a:t>- selitev v tujino</a:t>
                      </a:r>
                    </a:p>
                  </a:txBody>
                  <a:tcPr marL="110536"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42</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28%</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83795488"/>
                  </a:ext>
                </a:extLst>
              </a:tr>
              <a:tr h="291049">
                <a:tc>
                  <a:txBody>
                    <a:bodyPr/>
                    <a:lstStyle/>
                    <a:p>
                      <a:pPr algn="l" fontAlgn="ctr"/>
                      <a:r>
                        <a:rPr lang="sl-SI" sz="800" b="0" i="0" u="none" strike="noStrike" dirty="0">
                          <a:solidFill>
                            <a:srgbClr val="000000"/>
                          </a:solidFill>
                          <a:effectLst/>
                          <a:latin typeface="Calibri" panose="020F0502020204030204" pitchFamily="34" charset="0"/>
                        </a:rPr>
                        <a:t>- oseba umrla</a:t>
                      </a:r>
                    </a:p>
                  </a:txBody>
                  <a:tcPr marL="110536"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08769978"/>
                  </a:ext>
                </a:extLst>
              </a:tr>
              <a:tr h="291049">
                <a:tc>
                  <a:txBody>
                    <a:bodyPr/>
                    <a:lstStyle/>
                    <a:p>
                      <a:pPr algn="l" fontAlgn="ctr"/>
                      <a:r>
                        <a:rPr lang="pl-PL" sz="800" b="0" i="0" u="none" strike="noStrike" dirty="0">
                          <a:solidFill>
                            <a:srgbClr val="000000"/>
                          </a:solidFill>
                          <a:effectLst/>
                          <a:latin typeface="Calibri" panose="020F0502020204030204" pitchFamily="34" charset="0"/>
                        </a:rPr>
                        <a:t>- neznana oseba na tem naslovu</a:t>
                      </a:r>
                    </a:p>
                  </a:txBody>
                  <a:tcPr marL="110536"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33%</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39</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59%</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16%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67866507"/>
                  </a:ext>
                </a:extLst>
              </a:tr>
              <a:tr h="291049">
                <a:tc>
                  <a:txBody>
                    <a:bodyPr/>
                    <a:lstStyle/>
                    <a:p>
                      <a:pPr algn="l" fontAlgn="ctr"/>
                      <a:r>
                        <a:rPr lang="sl-SI" sz="800" b="0" i="0" u="none" strike="noStrike" dirty="0">
                          <a:solidFill>
                            <a:srgbClr val="000000"/>
                          </a:solidFill>
                          <a:effectLst/>
                          <a:latin typeface="Calibri" panose="020F0502020204030204" pitchFamily="34" charset="0"/>
                        </a:rPr>
                        <a:t>niso vzpostavili stika </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348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80%</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43</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45%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dirty="0">
                          <a:solidFill>
                            <a:srgbClr val="000000"/>
                          </a:solidFill>
                          <a:effectLst/>
                          <a:latin typeface="Calibri" panose="020F0502020204030204" pitchFamily="34" charset="0"/>
                        </a:rPr>
                        <a:t>16%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dirty="0">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30%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17%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r" fontAlgn="ctr"/>
                      <a:r>
                        <a:rPr lang="sl-SI" sz="900" b="0" i="0" u="none" strike="noStrike">
                          <a:solidFill>
                            <a:srgbClr val="000000"/>
                          </a:solidFill>
                          <a:effectLst/>
                          <a:latin typeface="Calibri" panose="020F0502020204030204" pitchFamily="34" charset="0"/>
                        </a:rPr>
                        <a:t>16%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extLst>
                  <a:ext uri="{0D108BD9-81ED-4DB2-BD59-A6C34878D82A}">
                    <a16:rowId xmlns:a16="http://schemas.microsoft.com/office/drawing/2014/main" val="1983010530"/>
                  </a:ext>
                </a:extLst>
              </a:tr>
              <a:tr h="291049">
                <a:tc>
                  <a:txBody>
                    <a:bodyPr/>
                    <a:lstStyle/>
                    <a:p>
                      <a:pPr algn="l" fontAlgn="ctr"/>
                      <a:r>
                        <a:rPr lang="sl-SI" sz="800" b="0" i="0" u="none" strike="noStrike" dirty="0">
                          <a:solidFill>
                            <a:srgbClr val="000000"/>
                          </a:solidFill>
                          <a:effectLst/>
                          <a:latin typeface="Calibri" panose="020F0502020204030204" pitchFamily="34" charset="0"/>
                        </a:rPr>
                        <a:t>- takoj zavrnili sodelovanje, ne vemo nič o izbrani osebi</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55%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9%</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51704689"/>
                  </a:ext>
                </a:extLst>
              </a:tr>
              <a:tr h="291049">
                <a:tc>
                  <a:txBody>
                    <a:bodyPr/>
                    <a:lstStyle/>
                    <a:p>
                      <a:pPr algn="l" fontAlgn="ctr"/>
                      <a:r>
                        <a:rPr lang="pl-PL" sz="800" b="0" i="0" u="none" strike="noStrike" dirty="0">
                          <a:solidFill>
                            <a:srgbClr val="000000"/>
                          </a:solidFill>
                          <a:effectLst/>
                          <a:latin typeface="Calibri" panose="020F0502020204030204" pitchFamily="34" charset="0"/>
                        </a:rPr>
                        <a:t>- z nikomer nisem vzpostavil stika</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274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84%</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44</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46%</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16%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extLst>
                  <a:ext uri="{0D108BD9-81ED-4DB2-BD59-A6C34878D82A}">
                    <a16:rowId xmlns:a16="http://schemas.microsoft.com/office/drawing/2014/main" val="1751685879"/>
                  </a:ext>
                </a:extLst>
              </a:tr>
              <a:tr h="291049">
                <a:tc>
                  <a:txBody>
                    <a:bodyPr/>
                    <a:lstStyle/>
                    <a:p>
                      <a:pPr algn="l" fontAlgn="ctr"/>
                      <a:r>
                        <a:rPr lang="pl-PL" sz="800" b="0" i="0" u="none" strike="noStrike" dirty="0">
                          <a:solidFill>
                            <a:srgbClr val="000000"/>
                          </a:solidFill>
                          <a:effectLst/>
                          <a:latin typeface="Calibri" panose="020F0502020204030204" pitchFamily="34" charset="0"/>
                        </a:rPr>
                        <a:t>- oviran dostop do stanovanja (domofon, ograja)</a:t>
                      </a: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72%</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48%</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13%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30%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32367513"/>
                  </a:ext>
                </a:extLst>
              </a:tr>
              <a:tr h="291049">
                <a:tc>
                  <a:txBody>
                    <a:bodyPr/>
                    <a:lstStyle/>
                    <a:p>
                      <a:pPr algn="l" fontAlgn="ctr"/>
                      <a:r>
                        <a:rPr lang="it-IT" sz="800" b="0" i="0" u="none" strike="noStrike" dirty="0">
                          <a:solidFill>
                            <a:srgbClr val="000000"/>
                          </a:solidFill>
                          <a:effectLst/>
                          <a:latin typeface="Calibri" panose="020F0502020204030204" pitchFamily="34" charset="0"/>
                        </a:rPr>
                        <a:t>- se ne da </a:t>
                      </a:r>
                      <a:r>
                        <a:rPr lang="it-IT" sz="800" b="0" i="0" u="none" strike="noStrike" dirty="0" err="1">
                          <a:solidFill>
                            <a:srgbClr val="000000"/>
                          </a:solidFill>
                          <a:effectLst/>
                          <a:latin typeface="Calibri" panose="020F0502020204030204" pitchFamily="34" charset="0"/>
                        </a:rPr>
                        <a:t>določiti</a:t>
                      </a:r>
                      <a:r>
                        <a:rPr lang="it-IT" sz="800" b="0" i="0" u="none" strike="noStrike" dirty="0">
                          <a:solidFill>
                            <a:srgbClr val="000000"/>
                          </a:solidFill>
                          <a:effectLst/>
                          <a:latin typeface="Calibri" panose="020F0502020204030204" pitchFamily="34" charset="0"/>
                        </a:rPr>
                        <a:t> </a:t>
                      </a:r>
                      <a:r>
                        <a:rPr lang="it-IT" sz="800" b="0" i="0" u="none" strike="noStrike" dirty="0" err="1">
                          <a:solidFill>
                            <a:srgbClr val="000000"/>
                          </a:solidFill>
                          <a:effectLst/>
                          <a:latin typeface="Calibri" panose="020F0502020204030204" pitchFamily="34" charset="0"/>
                        </a:rPr>
                        <a:t>naslova</a:t>
                      </a:r>
                      <a:r>
                        <a:rPr lang="it-IT" sz="800" b="0" i="0" u="none" strike="noStrike" dirty="0">
                          <a:solidFill>
                            <a:srgbClr val="000000"/>
                          </a:solidFill>
                          <a:effectLst/>
                          <a:latin typeface="Calibri" panose="020F0502020204030204" pitchFamily="34" charset="0"/>
                        </a:rPr>
                        <a:t> ali ni </a:t>
                      </a:r>
                      <a:r>
                        <a:rPr lang="it-IT" sz="800" b="0" i="0" u="none" strike="noStrike" dirty="0" err="1">
                          <a:solidFill>
                            <a:srgbClr val="000000"/>
                          </a:solidFill>
                          <a:effectLst/>
                          <a:latin typeface="Calibri" panose="020F0502020204030204" pitchFamily="34" charset="0"/>
                        </a:rPr>
                        <a:t>dostopno</a:t>
                      </a:r>
                      <a:r>
                        <a:rPr lang="it-IT" sz="800" b="0" i="0" u="none" strike="noStrike" dirty="0">
                          <a:solidFill>
                            <a:srgbClr val="000000"/>
                          </a:solidFill>
                          <a:effectLst/>
                          <a:latin typeface="Calibri" panose="020F0502020204030204" pitchFamily="34" charset="0"/>
                        </a:rPr>
                        <a:t> </a:t>
                      </a:r>
                      <a:r>
                        <a:rPr lang="it-IT" sz="800" b="0" i="0" u="none" strike="noStrike" dirty="0" err="1">
                          <a:solidFill>
                            <a:srgbClr val="000000"/>
                          </a:solidFill>
                          <a:effectLst/>
                          <a:latin typeface="Calibri" panose="020F0502020204030204" pitchFamily="34" charset="0"/>
                        </a:rPr>
                        <a:t>območje</a:t>
                      </a:r>
                      <a:endParaRPr lang="it-IT" sz="800" b="0" i="0" u="none" strike="noStrike" dirty="0">
                        <a:solidFill>
                          <a:srgbClr val="000000"/>
                        </a:solidFill>
                        <a:effectLst/>
                        <a:latin typeface="Calibri" panose="020F0502020204030204" pitchFamily="34" charset="0"/>
                      </a:endParaRPr>
                    </a:p>
                  </a:txBody>
                  <a:tcPr marL="55268"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40</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35%</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24%</a:t>
                      </a:r>
                    </a:p>
                  </a:txBody>
                  <a:tcPr marL="0" marR="0" marT="0" marB="0" anchor="ctr">
                    <a:lnL w="6350" cap="flat" cmpd="sng" algn="ctr">
                      <a:solidFill>
                        <a:srgbClr val="80808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9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sl-SI" sz="9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l-SI" sz="8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94603699"/>
                  </a:ext>
                </a:extLst>
              </a:tr>
            </a:tbl>
          </a:graphicData>
        </a:graphic>
      </p:graphicFrame>
    </p:spTree>
    <p:extLst>
      <p:ext uri="{BB962C8B-B14F-4D97-AF65-F5344CB8AC3E}">
        <p14:creationId xmlns:p14="http://schemas.microsoft.com/office/powerpoint/2010/main" val="385351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908720"/>
            <a:ext cx="10238928" cy="1008112"/>
          </a:xfrm>
        </p:spPr>
        <p:txBody>
          <a:bodyPr>
            <a:normAutofit/>
          </a:bodyPr>
          <a:lstStyle/>
          <a:p>
            <a:r>
              <a:rPr lang="sl-SI" sz="3600" dirty="0"/>
              <a:t>Primerjava anketnih podatkov z vzorčnimi okviri</a:t>
            </a:r>
          </a:p>
        </p:txBody>
      </p:sp>
      <p:sp>
        <p:nvSpPr>
          <p:cNvPr id="3" name="Content Placeholder 2"/>
          <p:cNvSpPr>
            <a:spLocks noGrp="1"/>
          </p:cNvSpPr>
          <p:nvPr>
            <p:ph idx="1"/>
          </p:nvPr>
        </p:nvSpPr>
        <p:spPr>
          <a:xfrm>
            <a:off x="2351584" y="2348880"/>
            <a:ext cx="8496944" cy="3777284"/>
          </a:xfrm>
        </p:spPr>
        <p:txBody>
          <a:bodyPr>
            <a:normAutofit fontScale="85000" lnSpcReduction="10000"/>
          </a:bodyPr>
          <a:lstStyle/>
          <a:p>
            <a:pPr>
              <a:lnSpc>
                <a:spcPct val="160000"/>
              </a:lnSpc>
            </a:pPr>
            <a:r>
              <a:rPr lang="sl-SI" sz="2400" dirty="0"/>
              <a:t>vzorčni okvir za </a:t>
            </a:r>
            <a:r>
              <a:rPr lang="sl-SI" sz="2400" dirty="0" smtClean="0"/>
              <a:t>IKT-GOSP </a:t>
            </a:r>
            <a:r>
              <a:rPr lang="sl-SI" sz="2400" dirty="0"/>
              <a:t>2023: 1. 3. 2023</a:t>
            </a:r>
          </a:p>
          <a:p>
            <a:pPr>
              <a:lnSpc>
                <a:spcPct val="160000"/>
              </a:lnSpc>
            </a:pPr>
            <a:r>
              <a:rPr lang="sl-SI" sz="2400" dirty="0"/>
              <a:t>stanje okvira 1. 4. 2023: </a:t>
            </a:r>
            <a:r>
              <a:rPr lang="sl-SI" sz="2400" dirty="0" smtClean="0"/>
              <a:t>VOS2304	(</a:t>
            </a:r>
            <a:r>
              <a:rPr lang="sl-SI" sz="2400" dirty="0"/>
              <a:t>začetek zbiranja na spletu)</a:t>
            </a:r>
          </a:p>
          <a:p>
            <a:pPr>
              <a:lnSpc>
                <a:spcPct val="160000"/>
              </a:lnSpc>
            </a:pPr>
            <a:r>
              <a:rPr lang="sl-SI" sz="2400" dirty="0"/>
              <a:t>stanje okvira 1. 5. 2023: </a:t>
            </a:r>
            <a:r>
              <a:rPr lang="sl-SI" sz="2400" dirty="0" smtClean="0"/>
              <a:t>VOS2305	(</a:t>
            </a:r>
            <a:r>
              <a:rPr lang="sl-SI" sz="2400" dirty="0"/>
              <a:t>začetek zbiranja na terenu)</a:t>
            </a:r>
          </a:p>
          <a:p>
            <a:pPr>
              <a:lnSpc>
                <a:spcPct val="160000"/>
              </a:lnSpc>
            </a:pPr>
            <a:r>
              <a:rPr lang="sl-SI" sz="2400" dirty="0"/>
              <a:t>stanje okvira 1. 6. 2023: VOS2306</a:t>
            </a:r>
          </a:p>
          <a:p>
            <a:pPr>
              <a:lnSpc>
                <a:spcPct val="160000"/>
              </a:lnSpc>
            </a:pPr>
            <a:r>
              <a:rPr lang="sl-SI" sz="2400" dirty="0"/>
              <a:t>stanje okvira 1. 7. 2023: </a:t>
            </a:r>
            <a:r>
              <a:rPr lang="sl-SI" sz="2400" dirty="0" smtClean="0"/>
              <a:t>VOS2307	(</a:t>
            </a:r>
            <a:r>
              <a:rPr lang="sl-SI" sz="2400" dirty="0"/>
              <a:t>zaključek zbiranja)</a:t>
            </a:r>
          </a:p>
          <a:p>
            <a:pPr>
              <a:lnSpc>
                <a:spcPct val="160000"/>
              </a:lnSpc>
            </a:pPr>
            <a:r>
              <a:rPr lang="sl-SI" sz="2400" dirty="0"/>
              <a:t>stanje okvira 1. 3. 2024: </a:t>
            </a:r>
            <a:r>
              <a:rPr lang="sl-SI" sz="2400" dirty="0" smtClean="0"/>
              <a:t>VOS2403	(</a:t>
            </a:r>
            <a:r>
              <a:rPr lang="sl-SI" sz="2400" dirty="0"/>
              <a:t>eno leto po izboru vzorca)</a:t>
            </a:r>
          </a:p>
          <a:p>
            <a:endParaRPr lang="sl-SI" sz="2400" dirty="0"/>
          </a:p>
        </p:txBody>
      </p:sp>
    </p:spTree>
    <p:extLst>
      <p:ext uri="{BB962C8B-B14F-4D97-AF65-F5344CB8AC3E}">
        <p14:creationId xmlns:p14="http://schemas.microsoft.com/office/powerpoint/2010/main" val="110176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Naslovi izbranih oseb v različnih časovnih točkah vzorčnih okvirov</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5813964"/>
              </p:ext>
            </p:extLst>
          </p:nvPr>
        </p:nvGraphicFramePr>
        <p:xfrm>
          <a:off x="1774825" y="2349500"/>
          <a:ext cx="9074150" cy="3776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228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Primerjava s podatki iz demografske baze (DB) na dan 30. 6. 2023 (zaključeno zbiranje)</a:t>
            </a:r>
          </a:p>
        </p:txBody>
      </p:sp>
      <p:sp>
        <p:nvSpPr>
          <p:cNvPr id="3" name="Content Placeholder 2"/>
          <p:cNvSpPr>
            <a:spLocks noGrp="1"/>
          </p:cNvSpPr>
          <p:nvPr>
            <p:ph idx="1"/>
          </p:nvPr>
        </p:nvSpPr>
        <p:spPr>
          <a:xfrm>
            <a:off x="1775520" y="2348880"/>
            <a:ext cx="9073008" cy="3777284"/>
          </a:xfrm>
        </p:spPr>
        <p:txBody>
          <a:bodyPr/>
          <a:lstStyle/>
          <a:p>
            <a:endParaRPr lang="sl-SI" dirty="0" smtClean="0"/>
          </a:p>
          <a:p>
            <a:r>
              <a:rPr lang="sl-SI" dirty="0" smtClean="0"/>
              <a:t>Podatki </a:t>
            </a:r>
            <a:r>
              <a:rPr lang="sl-SI" dirty="0"/>
              <a:t>objavljeni konec oktobra 2023</a:t>
            </a:r>
          </a:p>
          <a:p>
            <a:endParaRPr lang="sl-SI" dirty="0"/>
          </a:p>
        </p:txBody>
      </p:sp>
    </p:spTree>
    <p:extLst>
      <p:ext uri="{BB962C8B-B14F-4D97-AF65-F5344CB8AC3E}">
        <p14:creationId xmlns:p14="http://schemas.microsoft.com/office/powerpoint/2010/main" val="2964633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Vzorec IKT-GOSP v demografski bazi</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67206305"/>
              </p:ext>
            </p:extLst>
          </p:nvPr>
        </p:nvGraphicFramePr>
        <p:xfrm>
          <a:off x="1199454" y="2132855"/>
          <a:ext cx="4608512" cy="3993308"/>
        </p:xfrm>
        <a:graphic>
          <a:graphicData uri="http://schemas.openxmlformats.org/drawingml/2006/table">
            <a:tbl>
              <a:tblPr/>
              <a:tblGrid>
                <a:gridCol w="2849538">
                  <a:extLst>
                    <a:ext uri="{9D8B030D-6E8A-4147-A177-3AD203B41FA5}">
                      <a16:colId xmlns:a16="http://schemas.microsoft.com/office/drawing/2014/main" val="3652830268"/>
                    </a:ext>
                  </a:extLst>
                </a:gridCol>
                <a:gridCol w="750496">
                  <a:extLst>
                    <a:ext uri="{9D8B030D-6E8A-4147-A177-3AD203B41FA5}">
                      <a16:colId xmlns:a16="http://schemas.microsoft.com/office/drawing/2014/main" val="1669816522"/>
                    </a:ext>
                  </a:extLst>
                </a:gridCol>
                <a:gridCol w="128991">
                  <a:extLst>
                    <a:ext uri="{9D8B030D-6E8A-4147-A177-3AD203B41FA5}">
                      <a16:colId xmlns:a16="http://schemas.microsoft.com/office/drawing/2014/main" val="1597896116"/>
                    </a:ext>
                  </a:extLst>
                </a:gridCol>
                <a:gridCol w="750496">
                  <a:extLst>
                    <a:ext uri="{9D8B030D-6E8A-4147-A177-3AD203B41FA5}">
                      <a16:colId xmlns:a16="http://schemas.microsoft.com/office/drawing/2014/main" val="2113454536"/>
                    </a:ext>
                  </a:extLst>
                </a:gridCol>
                <a:gridCol w="128991">
                  <a:extLst>
                    <a:ext uri="{9D8B030D-6E8A-4147-A177-3AD203B41FA5}">
                      <a16:colId xmlns:a16="http://schemas.microsoft.com/office/drawing/2014/main" val="2211644755"/>
                    </a:ext>
                  </a:extLst>
                </a:gridCol>
              </a:tblGrid>
              <a:tr h="363028">
                <a:tc>
                  <a:txBody>
                    <a:bodyPr/>
                    <a:lstStyle/>
                    <a:p>
                      <a:pPr algn="l" fontAlgn="ctr"/>
                      <a:r>
                        <a:rPr lang="sl-SI" sz="1100" b="1" i="0" u="none" strike="noStrike">
                          <a:solidFill>
                            <a:srgbClr val="000000"/>
                          </a:solidFill>
                          <a:effectLst/>
                          <a:latin typeface="Calibri" panose="020F0502020204030204" pitchFamily="34" charset="0"/>
                        </a:rPr>
                        <a:t>vzorec</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1" i="0" u="none" strike="noStrike">
                          <a:solidFill>
                            <a:srgbClr val="000000"/>
                          </a:solidFill>
                          <a:effectLst/>
                          <a:latin typeface="Calibri" panose="020F0502020204030204" pitchFamily="34" charset="0"/>
                        </a:rPr>
                        <a:t>4425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1" i="0" u="none" strike="noStrike">
                          <a:solidFill>
                            <a:srgbClr val="000000"/>
                          </a:solidFill>
                          <a:effectLst/>
                          <a:latin typeface="Calibri" panose="020F0502020204030204" pitchFamily="34" charset="0"/>
                        </a:rPr>
                        <a:t>100,0%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4694035"/>
                  </a:ext>
                </a:extLst>
              </a:tr>
              <a:tr h="363028">
                <a:tc>
                  <a:txBody>
                    <a:bodyPr/>
                    <a:lstStyle/>
                    <a:p>
                      <a:pPr algn="l" fontAlgn="ctr"/>
                      <a:r>
                        <a:rPr lang="sl-SI" sz="1100" b="0" i="0" u="none" strike="noStrike" dirty="0">
                          <a:solidFill>
                            <a:srgbClr val="000000"/>
                          </a:solidFill>
                          <a:effectLst/>
                          <a:latin typeface="Calibri" panose="020F0502020204030204" pitchFamily="34" charset="0"/>
                        </a:rPr>
                        <a:t>prebivalci RS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4402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99,5%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78094417"/>
                  </a:ext>
                </a:extLst>
              </a:tr>
              <a:tr h="363028">
                <a:tc>
                  <a:txBody>
                    <a:bodyPr/>
                    <a:lstStyle/>
                    <a:p>
                      <a:pPr algn="l" fontAlgn="ctr"/>
                      <a:r>
                        <a:rPr lang="sl-SI" sz="1100" b="0" i="0" u="none" strike="noStrike">
                          <a:solidFill>
                            <a:srgbClr val="000000"/>
                          </a:solidFill>
                          <a:effectLst/>
                          <a:latin typeface="Calibri" panose="020F0502020204030204" pitchFamily="34" charset="0"/>
                        </a:rPr>
                        <a:t>niso prebivalci RS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23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33659341"/>
                  </a:ext>
                </a:extLst>
              </a:tr>
              <a:tr h="363028">
                <a:tc>
                  <a:txBody>
                    <a:bodyPr/>
                    <a:lstStyle/>
                    <a:p>
                      <a:pPr algn="l" fontAlgn="ctr"/>
                      <a:r>
                        <a:rPr lang="sl-SI" sz="1100" b="0" i="0" u="none" strike="noStrike">
                          <a:solidFill>
                            <a:srgbClr val="000000"/>
                          </a:solidFill>
                          <a:effectLst/>
                          <a:latin typeface="Calibri" panose="020F0502020204030204" pitchFamily="34" charset="0"/>
                        </a:rPr>
                        <a:t>- umrli</a:t>
                      </a:r>
                    </a:p>
                  </a:txBody>
                  <a:tcPr marL="25717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70413703"/>
                  </a:ext>
                </a:extLst>
              </a:tr>
              <a:tr h="363028">
                <a:tc>
                  <a:txBody>
                    <a:bodyPr/>
                    <a:lstStyle/>
                    <a:p>
                      <a:pPr algn="l" fontAlgn="ctr"/>
                      <a:r>
                        <a:rPr lang="sl-SI" sz="1100" b="0" i="0" u="none" strike="noStrike">
                          <a:solidFill>
                            <a:srgbClr val="000000"/>
                          </a:solidFill>
                          <a:effectLst/>
                          <a:latin typeface="Calibri" panose="020F0502020204030204" pitchFamily="34" charset="0"/>
                        </a:rPr>
                        <a:t>- v RS nimajo prebivališča</a:t>
                      </a:r>
                    </a:p>
                  </a:txBody>
                  <a:tcPr marL="25717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06453649"/>
                  </a:ext>
                </a:extLst>
              </a:tr>
              <a:tr h="363028">
                <a:tc>
                  <a:txBody>
                    <a:bodyPr/>
                    <a:lstStyle/>
                    <a:p>
                      <a:pPr algn="l" fontAlgn="ctr"/>
                      <a:r>
                        <a:rPr lang="sl-SI" sz="1100" b="0" i="0" u="none" strike="noStrike">
                          <a:solidFill>
                            <a:srgbClr val="000000"/>
                          </a:solidFill>
                          <a:effectLst/>
                          <a:latin typeface="Calibri" panose="020F0502020204030204" pitchFamily="34" charset="0"/>
                        </a:rPr>
                        <a:t>selitev na drug naslov v RS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93</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32508800"/>
                  </a:ext>
                </a:extLst>
              </a:tr>
              <a:tr h="363028">
                <a:tc>
                  <a:txBody>
                    <a:bodyPr/>
                    <a:lstStyle/>
                    <a:p>
                      <a:pPr algn="l" fontAlgn="ctr"/>
                      <a:r>
                        <a:rPr lang="sl-SI" sz="1100" b="0" i="0" u="none" strike="noStrike">
                          <a:solidFill>
                            <a:srgbClr val="000000"/>
                          </a:solidFill>
                          <a:effectLst/>
                          <a:latin typeface="Calibri" panose="020F0502020204030204" pitchFamily="34" charset="0"/>
                        </a:rPr>
                        <a:t>- selitev v institucijo</a:t>
                      </a:r>
                    </a:p>
                  </a:txBody>
                  <a:tcPr marL="25717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484991"/>
                  </a:ext>
                </a:extLst>
              </a:tr>
              <a:tr h="363028">
                <a:tc>
                  <a:txBody>
                    <a:bodyPr/>
                    <a:lstStyle/>
                    <a:p>
                      <a:pPr algn="l" fontAlgn="ctr"/>
                      <a:r>
                        <a:rPr lang="sl-SI" sz="1100" b="0" i="0" u="none" strike="noStrike">
                          <a:solidFill>
                            <a:srgbClr val="000000"/>
                          </a:solidFill>
                          <a:effectLst/>
                          <a:latin typeface="Calibri" panose="020F0502020204030204" pitchFamily="34" charset="0"/>
                        </a:rPr>
                        <a:t>ustrezne osebe</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4401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99,5%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67363082"/>
                  </a:ext>
                </a:extLst>
              </a:tr>
              <a:tr h="363028">
                <a:tc>
                  <a:txBody>
                    <a:bodyPr/>
                    <a:lstStyle/>
                    <a:p>
                      <a:pPr algn="l" fontAlgn="ctr"/>
                      <a:r>
                        <a:rPr lang="sl-SI" sz="1100" b="0" i="0" u="none" strike="noStrike">
                          <a:solidFill>
                            <a:srgbClr val="000000"/>
                          </a:solidFill>
                          <a:effectLst/>
                          <a:latin typeface="Calibri" panose="020F0502020204030204" pitchFamily="34" charset="0"/>
                        </a:rPr>
                        <a:t>ne živijo na naslovu izbora</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116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2,6%</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16635930"/>
                  </a:ext>
                </a:extLst>
              </a:tr>
              <a:tr h="363028">
                <a:tc>
                  <a:txBody>
                    <a:bodyPr/>
                    <a:lstStyle/>
                    <a:p>
                      <a:pPr algn="l" fontAlgn="ctr"/>
                      <a:r>
                        <a:rPr lang="sl-SI" sz="1100" b="0" i="0" u="none" strike="noStrike">
                          <a:solidFill>
                            <a:srgbClr val="000000"/>
                          </a:solidFill>
                          <a:effectLst/>
                          <a:latin typeface="Calibri" panose="020F0502020204030204" pitchFamily="34" charset="0"/>
                        </a:rPr>
                        <a:t>- neustrezne osebe</a:t>
                      </a:r>
                    </a:p>
                  </a:txBody>
                  <a:tcPr marL="25717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24</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0,5%</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12319429"/>
                  </a:ext>
                </a:extLst>
              </a:tr>
              <a:tr h="363028">
                <a:tc>
                  <a:txBody>
                    <a:bodyPr/>
                    <a:lstStyle/>
                    <a:p>
                      <a:pPr algn="l" fontAlgn="ctr"/>
                      <a:r>
                        <a:rPr lang="pl-PL" sz="1100" b="0" i="0" u="none" strike="noStrike">
                          <a:solidFill>
                            <a:srgbClr val="000000"/>
                          </a:solidFill>
                          <a:effectLst/>
                          <a:latin typeface="Calibri" panose="020F0502020204030204" pitchFamily="34" charset="0"/>
                        </a:rPr>
                        <a:t>- selitev v drugo zas.gosp. v RS</a:t>
                      </a:r>
                    </a:p>
                  </a:txBody>
                  <a:tcPr marL="25717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92</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2,1%</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sl-SI" sz="11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0686668"/>
                  </a:ext>
                </a:extLst>
              </a:tr>
            </a:tbl>
          </a:graphicData>
        </a:graphic>
      </p:graphicFrame>
      <p:sp>
        <p:nvSpPr>
          <p:cNvPr id="4" name="Content Placeholder 3"/>
          <p:cNvSpPr>
            <a:spLocks noGrp="1"/>
          </p:cNvSpPr>
          <p:nvPr>
            <p:ph sz="half" idx="2"/>
          </p:nvPr>
        </p:nvSpPr>
        <p:spPr>
          <a:xfrm>
            <a:off x="7104112" y="2132856"/>
            <a:ext cx="4176464" cy="3993308"/>
          </a:xfrm>
        </p:spPr>
        <p:txBody>
          <a:bodyPr/>
          <a:lstStyle/>
          <a:p>
            <a:endParaRPr lang="sl-SI" dirty="0" smtClean="0"/>
          </a:p>
          <a:p>
            <a:pPr marL="0" indent="0">
              <a:buNone/>
            </a:pPr>
            <a:r>
              <a:rPr lang="sl-SI" dirty="0" smtClean="0"/>
              <a:t>Primerjava </a:t>
            </a:r>
            <a:r>
              <a:rPr lang="sl-SI" dirty="0"/>
              <a:t>s podatki iz demografske baze </a:t>
            </a:r>
            <a:r>
              <a:rPr lang="sl-SI" dirty="0" smtClean="0"/>
              <a:t>na </a:t>
            </a:r>
            <a:r>
              <a:rPr lang="sl-SI" dirty="0"/>
              <a:t>dan 30. 6. 2023 (zaključeno zbiranje)		</a:t>
            </a:r>
          </a:p>
          <a:p>
            <a:pPr marL="0" indent="0">
              <a:buNone/>
            </a:pPr>
            <a:endParaRPr lang="sl-SI" dirty="0"/>
          </a:p>
          <a:p>
            <a:pPr marL="0" indent="0">
              <a:buNone/>
            </a:pPr>
            <a:r>
              <a:rPr lang="sl-SI" dirty="0"/>
              <a:t>		</a:t>
            </a:r>
          </a:p>
          <a:p>
            <a:endParaRPr lang="sl-SI" dirty="0"/>
          </a:p>
        </p:txBody>
      </p:sp>
    </p:spTree>
    <p:extLst>
      <p:ext uri="{BB962C8B-B14F-4D97-AF65-F5344CB8AC3E}">
        <p14:creationId xmlns:p14="http://schemas.microsoft.com/office/powerpoint/2010/main" val="2306704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Neodgovor pri ANP (prvi val)</a:t>
            </a:r>
            <a:endParaRPr lang="sl-SI" dirty="0">
              <a:solidFill>
                <a:schemeClr val="bg1"/>
              </a:solidFill>
            </a:endParaRPr>
          </a:p>
        </p:txBody>
      </p:sp>
      <p:sp>
        <p:nvSpPr>
          <p:cNvPr id="3" name="Content Placeholder 2"/>
          <p:cNvSpPr>
            <a:spLocks noGrp="1"/>
          </p:cNvSpPr>
          <p:nvPr>
            <p:ph idx="1"/>
          </p:nvPr>
        </p:nvSpPr>
        <p:spPr>
          <a:xfrm>
            <a:off x="1991544" y="2132856"/>
            <a:ext cx="8784976" cy="3993308"/>
          </a:xfrm>
        </p:spPr>
        <p:txBody>
          <a:bodyPr/>
          <a:lstStyle/>
          <a:p>
            <a:endParaRPr lang="sl-SI"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2999140383"/>
              </p:ext>
            </p:extLst>
          </p:nvPr>
        </p:nvGraphicFramePr>
        <p:xfrm>
          <a:off x="2351584" y="2093667"/>
          <a:ext cx="8209169" cy="4392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3079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Uporaba naslova za vročanje</a:t>
            </a:r>
          </a:p>
        </p:txBody>
      </p:sp>
      <p:sp>
        <p:nvSpPr>
          <p:cNvPr id="3" name="Content Placeholder 2"/>
          <p:cNvSpPr>
            <a:spLocks noGrp="1"/>
          </p:cNvSpPr>
          <p:nvPr>
            <p:ph idx="1"/>
          </p:nvPr>
        </p:nvSpPr>
        <p:spPr>
          <a:xfrm>
            <a:off x="1775520" y="2348880"/>
            <a:ext cx="9073008" cy="3777284"/>
          </a:xfrm>
        </p:spPr>
        <p:txBody>
          <a:bodyPr>
            <a:normAutofit fontScale="92500" lnSpcReduction="10000"/>
          </a:bodyPr>
          <a:lstStyle/>
          <a:p>
            <a:r>
              <a:rPr lang="sl-SI" dirty="0"/>
              <a:t>Če ima oseba eno prebivališče, je tam tudi naslov za vročanje</a:t>
            </a:r>
          </a:p>
          <a:p>
            <a:r>
              <a:rPr lang="sl-SI" dirty="0"/>
              <a:t>V vzorcu ima 5 % oseb (večinoma državljani RS) prijavljeno stalno in začasno prebivališče, približno polovica ima naslov za vročanje stalno prebivališče in polovica na začasnem prebivališču</a:t>
            </a:r>
          </a:p>
          <a:p>
            <a:r>
              <a:rPr lang="sl-SI" dirty="0"/>
              <a:t>Mi uporabljamo za naslavljanje začasno prebivališče</a:t>
            </a:r>
          </a:p>
          <a:p>
            <a:endParaRPr lang="sl-SI" dirty="0"/>
          </a:p>
        </p:txBody>
      </p:sp>
    </p:spTree>
    <p:extLst>
      <p:ext uri="{BB962C8B-B14F-4D97-AF65-F5344CB8AC3E}">
        <p14:creationId xmlns:p14="http://schemas.microsoft.com/office/powerpoint/2010/main" val="2766766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Uporaba naslova za vročanje (2)</a:t>
            </a:r>
          </a:p>
        </p:txBody>
      </p:sp>
      <p:sp>
        <p:nvSpPr>
          <p:cNvPr id="3" name="Content Placeholder 2"/>
          <p:cNvSpPr>
            <a:spLocks noGrp="1"/>
          </p:cNvSpPr>
          <p:nvPr>
            <p:ph idx="1"/>
          </p:nvPr>
        </p:nvSpPr>
        <p:spPr>
          <a:xfrm>
            <a:off x="1775520" y="2348880"/>
            <a:ext cx="9073008" cy="3777284"/>
          </a:xfrm>
        </p:spPr>
        <p:txBody>
          <a:bodyPr/>
          <a:lstStyle/>
          <a:p>
            <a:r>
              <a:rPr lang="sl-SI" dirty="0" smtClean="0"/>
              <a:t>Rezultat </a:t>
            </a:r>
            <a:r>
              <a:rPr lang="sl-SI" dirty="0"/>
              <a:t>anketiranja: </a:t>
            </a:r>
            <a:endParaRPr lang="sl-SI" dirty="0" smtClean="0"/>
          </a:p>
          <a:p>
            <a:pPr lvl="1"/>
            <a:r>
              <a:rPr lang="sl-SI" dirty="0"/>
              <a:t>obvestilno pismo na </a:t>
            </a:r>
            <a:r>
              <a:rPr lang="sl-SI" dirty="0" smtClean="0"/>
              <a:t>ZCPR</a:t>
            </a:r>
          </a:p>
          <a:p>
            <a:pPr lvl="1"/>
            <a:endParaRPr lang="sl-SI" dirty="0" smtClean="0"/>
          </a:p>
          <a:p>
            <a:endParaRPr lang="sl-SI" dirty="0" smtClean="0"/>
          </a:p>
          <a:p>
            <a:endParaRPr lang="sl-SI" dirty="0"/>
          </a:p>
          <a:p>
            <a:endParaRPr lang="sl-SI" dirty="0"/>
          </a:p>
        </p:txBody>
      </p:sp>
      <p:graphicFrame>
        <p:nvGraphicFramePr>
          <p:cNvPr id="10" name="Object 9"/>
          <p:cNvGraphicFramePr>
            <a:graphicFrameLocks noChangeAspect="1"/>
          </p:cNvGraphicFramePr>
          <p:nvPr>
            <p:extLst>
              <p:ext uri="{D42A27DB-BD31-4B8C-83A1-F6EECF244321}">
                <p14:modId xmlns:p14="http://schemas.microsoft.com/office/powerpoint/2010/main" val="2871401091"/>
              </p:ext>
            </p:extLst>
          </p:nvPr>
        </p:nvGraphicFramePr>
        <p:xfrm>
          <a:off x="2414673" y="3861048"/>
          <a:ext cx="5739173" cy="1872207"/>
        </p:xfrm>
        <a:graphic>
          <a:graphicData uri="http://schemas.openxmlformats.org/presentationml/2006/ole">
            <mc:AlternateContent xmlns:mc="http://schemas.openxmlformats.org/markup-compatibility/2006">
              <mc:Choice xmlns:v="urn:schemas-microsoft-com:vml" Requires="v">
                <p:oleObj spid="_x0000_s6172" name="Worksheet" r:id="rId4" imgW="3600406" imgH="1247775" progId="Excel.Sheet.12">
                  <p:embed/>
                </p:oleObj>
              </mc:Choice>
              <mc:Fallback>
                <p:oleObj name="Worksheet" r:id="rId4" imgW="3600406" imgH="1247775" progId="Excel.Sheet.12">
                  <p:embed/>
                  <p:pic>
                    <p:nvPicPr>
                      <p:cNvPr id="0" name=""/>
                      <p:cNvPicPr/>
                      <p:nvPr/>
                    </p:nvPicPr>
                    <p:blipFill>
                      <a:blip r:embed="rId5"/>
                      <a:stretch>
                        <a:fillRect/>
                      </a:stretch>
                    </p:blipFill>
                    <p:spPr>
                      <a:xfrm>
                        <a:off x="2414673" y="3861048"/>
                        <a:ext cx="5739173" cy="1872207"/>
                      </a:xfrm>
                      <a:prstGeom prst="rect">
                        <a:avLst/>
                      </a:prstGeom>
                    </p:spPr>
                  </p:pic>
                </p:oleObj>
              </mc:Fallback>
            </mc:AlternateContent>
          </a:graphicData>
        </a:graphic>
      </p:graphicFrame>
    </p:spTree>
    <p:extLst>
      <p:ext uri="{BB962C8B-B14F-4D97-AF65-F5344CB8AC3E}">
        <p14:creationId xmlns:p14="http://schemas.microsoft.com/office/powerpoint/2010/main" val="72102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Zaključki</a:t>
            </a:r>
          </a:p>
        </p:txBody>
      </p:sp>
      <p:sp>
        <p:nvSpPr>
          <p:cNvPr id="3" name="Content Placeholder 2"/>
          <p:cNvSpPr>
            <a:spLocks noGrp="1"/>
          </p:cNvSpPr>
          <p:nvPr>
            <p:ph idx="1"/>
          </p:nvPr>
        </p:nvSpPr>
        <p:spPr>
          <a:xfrm>
            <a:off x="1775520" y="2348880"/>
            <a:ext cx="9217024" cy="3777284"/>
          </a:xfrm>
        </p:spPr>
        <p:txBody>
          <a:bodyPr>
            <a:noAutofit/>
          </a:bodyPr>
          <a:lstStyle/>
          <a:p>
            <a:r>
              <a:rPr lang="sl-SI" sz="2000" dirty="0"/>
              <a:t>Delež </a:t>
            </a:r>
            <a:r>
              <a:rPr lang="sl-SI" sz="2000" dirty="0" err="1"/>
              <a:t>nekontaktiranih</a:t>
            </a:r>
            <a:r>
              <a:rPr lang="sl-SI" sz="2000" dirty="0"/>
              <a:t> enot v raziskovanjih SURS je 14%</a:t>
            </a:r>
          </a:p>
          <a:p>
            <a:pPr lvl="1"/>
            <a:r>
              <a:rPr lang="sl-SI" sz="1600" dirty="0"/>
              <a:t>ne </a:t>
            </a:r>
            <a:r>
              <a:rPr lang="sl-SI" sz="1600" dirty="0" smtClean="0"/>
              <a:t>prebivajo na izbranem naslovu </a:t>
            </a:r>
            <a:r>
              <a:rPr lang="sl-SI" sz="1600" dirty="0"/>
              <a:t>6</a:t>
            </a:r>
            <a:r>
              <a:rPr lang="sl-SI" sz="1600" dirty="0" smtClean="0"/>
              <a:t>%</a:t>
            </a:r>
          </a:p>
          <a:p>
            <a:pPr lvl="1"/>
            <a:r>
              <a:rPr lang="sl-SI" sz="1600" dirty="0" smtClean="0"/>
              <a:t>v administrativnih virih je v času zbiranja zaznana sprememba naslova pri 3% prebivalcev</a:t>
            </a:r>
          </a:p>
          <a:p>
            <a:pPr marL="457200" lvl="1" indent="0">
              <a:buNone/>
            </a:pPr>
            <a:endParaRPr lang="sl-SI" sz="1600" dirty="0"/>
          </a:p>
          <a:p>
            <a:pPr lvl="1"/>
            <a:r>
              <a:rPr lang="sl-SI" sz="1600" dirty="0" smtClean="0"/>
              <a:t>stika nismo </a:t>
            </a:r>
            <a:r>
              <a:rPr lang="sl-SI" sz="1600" dirty="0"/>
              <a:t>vzpostavili </a:t>
            </a:r>
            <a:r>
              <a:rPr lang="sl-SI" sz="1600" dirty="0" smtClean="0"/>
              <a:t>z 8% izbranimi osebami</a:t>
            </a:r>
          </a:p>
          <a:p>
            <a:pPr lvl="1"/>
            <a:r>
              <a:rPr lang="sl-SI" sz="1600" dirty="0" smtClean="0"/>
              <a:t>težko ločimo vpliv anketarjev in območja, ki ga anketar pokriva</a:t>
            </a:r>
          </a:p>
          <a:p>
            <a:pPr marL="457200" lvl="1" indent="0">
              <a:buNone/>
            </a:pPr>
            <a:endParaRPr lang="sl-SI" sz="1600" dirty="0"/>
          </a:p>
          <a:p>
            <a:pPr marL="342900" lvl="1" indent="-342900">
              <a:buFont typeface="Arial" panose="020B0604020202020204" pitchFamily="34" charset="0"/>
              <a:buChar char="•"/>
            </a:pPr>
            <a:r>
              <a:rPr lang="sl-SI" sz="2000" dirty="0"/>
              <a:t>Pričakovano je večji delež </a:t>
            </a:r>
            <a:r>
              <a:rPr lang="sl-SI" sz="2000" dirty="0" err="1"/>
              <a:t>nekontaktiranih</a:t>
            </a:r>
            <a:r>
              <a:rPr lang="sl-SI" sz="2000" dirty="0"/>
              <a:t> pri mladih, osebah, ki nimajo urejenega stalnega prebivališča, </a:t>
            </a:r>
            <a:r>
              <a:rPr lang="sl-SI" sz="2000" dirty="0" smtClean="0"/>
              <a:t>tujcih</a:t>
            </a:r>
            <a:endParaRPr lang="sl-SI" sz="2000" dirty="0"/>
          </a:p>
          <a:p>
            <a:pPr lvl="1"/>
            <a:endParaRPr lang="sl-SI" sz="1600" dirty="0" smtClean="0"/>
          </a:p>
          <a:p>
            <a:r>
              <a:rPr lang="sl-SI" sz="2000" dirty="0" smtClean="0"/>
              <a:t>Drugi naslov </a:t>
            </a:r>
            <a:r>
              <a:rPr lang="sl-SI" sz="2000" dirty="0"/>
              <a:t>za </a:t>
            </a:r>
            <a:r>
              <a:rPr lang="sl-SI" sz="2000" dirty="0" smtClean="0"/>
              <a:t>vročanje nima vpliva</a:t>
            </a:r>
            <a:endParaRPr lang="sl-SI" sz="2000" dirty="0"/>
          </a:p>
          <a:p>
            <a:r>
              <a:rPr lang="sl-SI" sz="2000" dirty="0" smtClean="0"/>
              <a:t>Ravnanje </a:t>
            </a:r>
            <a:r>
              <a:rPr lang="sl-SI" sz="2000" dirty="0"/>
              <a:t>v praksi (upoštevanje spremembe naslova da ali ne)</a:t>
            </a:r>
          </a:p>
          <a:p>
            <a:endParaRPr lang="sl-SI" sz="2000" dirty="0"/>
          </a:p>
        </p:txBody>
      </p:sp>
    </p:spTree>
    <p:extLst>
      <p:ext uri="{BB962C8B-B14F-4D97-AF65-F5344CB8AC3E}">
        <p14:creationId xmlns:p14="http://schemas.microsoft.com/office/powerpoint/2010/main" val="241152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Kdo so </a:t>
            </a:r>
            <a:r>
              <a:rPr lang="sl-SI" dirty="0" err="1"/>
              <a:t>nekontaktirani</a:t>
            </a:r>
            <a:r>
              <a:rPr lang="sl-SI" dirty="0"/>
              <a:t>?</a:t>
            </a:r>
          </a:p>
        </p:txBody>
      </p:sp>
      <p:sp>
        <p:nvSpPr>
          <p:cNvPr id="3" name="Content Placeholder 2"/>
          <p:cNvSpPr>
            <a:spLocks noGrp="1"/>
          </p:cNvSpPr>
          <p:nvPr>
            <p:ph idx="1"/>
          </p:nvPr>
        </p:nvSpPr>
        <p:spPr>
          <a:xfrm>
            <a:off x="1775520" y="2348880"/>
            <a:ext cx="9073008" cy="3777284"/>
          </a:xfrm>
        </p:spPr>
        <p:txBody>
          <a:bodyPr/>
          <a:lstStyle/>
          <a:p>
            <a:r>
              <a:rPr lang="sl-SI" dirty="0"/>
              <a:t>Izbrane osebe, ki ne živijo na izbranem </a:t>
            </a:r>
            <a:r>
              <a:rPr lang="sl-SI" dirty="0" smtClean="0"/>
              <a:t>naslovu</a:t>
            </a:r>
          </a:p>
          <a:p>
            <a:endParaRPr lang="sl-SI" dirty="0"/>
          </a:p>
          <a:p>
            <a:r>
              <a:rPr lang="sl-SI" dirty="0"/>
              <a:t>Izbrane osebe, s katerimi anketarji niso uspeli vzpostaviti stika</a:t>
            </a:r>
          </a:p>
          <a:p>
            <a:endParaRPr lang="sl-SI" dirty="0"/>
          </a:p>
        </p:txBody>
      </p:sp>
    </p:spTree>
    <p:extLst>
      <p:ext uri="{BB962C8B-B14F-4D97-AF65-F5344CB8AC3E}">
        <p14:creationId xmlns:p14="http://schemas.microsoft.com/office/powerpoint/2010/main" val="1403436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908720"/>
            <a:ext cx="9073008" cy="1008112"/>
          </a:xfrm>
        </p:spPr>
        <p:txBody>
          <a:bodyPr/>
          <a:lstStyle/>
          <a:p>
            <a:r>
              <a:rPr lang="sl-SI" dirty="0"/>
              <a:t>Vzorčni okvir oseb</a:t>
            </a:r>
          </a:p>
        </p:txBody>
      </p:sp>
      <p:sp>
        <p:nvSpPr>
          <p:cNvPr id="3" name="Content Placeholder 2"/>
          <p:cNvSpPr>
            <a:spLocks noGrp="1"/>
          </p:cNvSpPr>
          <p:nvPr>
            <p:ph idx="1"/>
          </p:nvPr>
        </p:nvSpPr>
        <p:spPr>
          <a:xfrm>
            <a:off x="1775520" y="2348880"/>
            <a:ext cx="9073008" cy="3777284"/>
          </a:xfrm>
        </p:spPr>
        <p:txBody>
          <a:bodyPr>
            <a:normAutofit/>
          </a:bodyPr>
          <a:lstStyle/>
          <a:p>
            <a:r>
              <a:rPr lang="sl-SI" sz="2000" dirty="0"/>
              <a:t>Vzorčni okvir pripravljamo mesečno, prvi teden v mesecu, ko prevzamemo novo stanje CRP</a:t>
            </a:r>
          </a:p>
          <a:p>
            <a:r>
              <a:rPr lang="sl-SI" sz="2000" dirty="0" smtClean="0"/>
              <a:t>Pravila </a:t>
            </a:r>
            <a:r>
              <a:rPr lang="sl-SI" sz="2000" dirty="0"/>
              <a:t>za pripravo okvira:</a:t>
            </a:r>
          </a:p>
          <a:p>
            <a:pPr lvl="1"/>
            <a:r>
              <a:rPr lang="sl-SI" sz="1800" dirty="0"/>
              <a:t>izhajamo iz najnovejše tabele prebivalcev Slovenije, v kateri so vsi prebivalci Slovenije na določeno časovno točko</a:t>
            </a:r>
          </a:p>
          <a:p>
            <a:pPr lvl="1"/>
            <a:r>
              <a:rPr lang="pl-PL" sz="1800" dirty="0"/>
              <a:t>seznam osvežimo z novim CRP </a:t>
            </a:r>
          </a:p>
          <a:p>
            <a:pPr lvl="2"/>
            <a:r>
              <a:rPr lang="pl-PL" sz="1600" dirty="0"/>
              <a:t>izločimo umrle in osebe, ki so zapustile </a:t>
            </a:r>
            <a:r>
              <a:rPr lang="pl-PL" sz="1600" dirty="0" smtClean="0"/>
              <a:t>državo</a:t>
            </a:r>
            <a:endParaRPr lang="pl-PL" sz="1600" dirty="0"/>
          </a:p>
          <a:p>
            <a:pPr lvl="2"/>
            <a:r>
              <a:rPr lang="pl-PL" sz="1600" dirty="0"/>
              <a:t>upoštevamo najnovejši naslov prebivalcev; osebe, ki imajo stalno in začasno prebivališče,  štejemo na začasnem prebivališču </a:t>
            </a:r>
          </a:p>
          <a:p>
            <a:pPr lvl="2"/>
            <a:r>
              <a:rPr lang="pl-PL" sz="1600" dirty="0"/>
              <a:t>v okviru ohranimo osebe, ki živijo v zasebnih </a:t>
            </a:r>
            <a:r>
              <a:rPr lang="pl-PL" sz="1600" dirty="0" smtClean="0"/>
              <a:t>gospodinjstvih</a:t>
            </a:r>
          </a:p>
          <a:p>
            <a:pPr lvl="3"/>
            <a:r>
              <a:rPr lang="pl-PL" sz="1200" dirty="0"/>
              <a:t>izločimo osebe, ki živijo v inštitucijah (domovi za upokojence, zapori, samostani)</a:t>
            </a:r>
          </a:p>
          <a:p>
            <a:pPr lvl="3"/>
            <a:r>
              <a:rPr lang="pl-PL" sz="1200" dirty="0" smtClean="0"/>
              <a:t>izjeme so študenti, ki so začasno prijavljeni v študentskih domovih – te štejemo na stalnem prebivališču</a:t>
            </a:r>
          </a:p>
          <a:p>
            <a:endParaRPr lang="sl-SI" dirty="0"/>
          </a:p>
        </p:txBody>
      </p:sp>
    </p:spTree>
    <p:extLst>
      <p:ext uri="{BB962C8B-B14F-4D97-AF65-F5344CB8AC3E}">
        <p14:creationId xmlns:p14="http://schemas.microsoft.com/office/powerpoint/2010/main" val="3385174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Vzorčni okvir oseb (2)</a:t>
            </a:r>
          </a:p>
        </p:txBody>
      </p:sp>
      <p:sp>
        <p:nvSpPr>
          <p:cNvPr id="3" name="Content Placeholder 2"/>
          <p:cNvSpPr>
            <a:spLocks noGrp="1"/>
          </p:cNvSpPr>
          <p:nvPr>
            <p:ph idx="1"/>
          </p:nvPr>
        </p:nvSpPr>
        <p:spPr>
          <a:xfrm>
            <a:off x="1775520" y="2348880"/>
            <a:ext cx="9073008" cy="3777284"/>
          </a:xfrm>
        </p:spPr>
        <p:txBody>
          <a:bodyPr/>
          <a:lstStyle/>
          <a:p>
            <a:r>
              <a:rPr lang="sl-SI" dirty="0"/>
              <a:t>Iz splošnega vzorčnega okvir se pripravi vzorčni okvir za ciljno (opazovano) populacijo.</a:t>
            </a:r>
          </a:p>
          <a:p>
            <a:r>
              <a:rPr lang="sl-SI" dirty="0"/>
              <a:t>So osebe, ki so</a:t>
            </a:r>
          </a:p>
          <a:p>
            <a:pPr lvl="1"/>
            <a:r>
              <a:rPr lang="sl-SI" dirty="0"/>
              <a:t>prebivalci Slovenije</a:t>
            </a:r>
          </a:p>
          <a:p>
            <a:pPr lvl="1"/>
            <a:r>
              <a:rPr lang="sl-SI" dirty="0"/>
              <a:t>živijo v zasebnih gospodinjstvih</a:t>
            </a:r>
          </a:p>
          <a:p>
            <a:pPr lvl="1"/>
            <a:r>
              <a:rPr lang="sl-SI" dirty="0"/>
              <a:t>zadoščajo starostnim omejitvam v obdobju zbiranja podatkov</a:t>
            </a:r>
          </a:p>
          <a:p>
            <a:endParaRPr lang="sl-SI" dirty="0"/>
          </a:p>
        </p:txBody>
      </p:sp>
    </p:spTree>
    <p:extLst>
      <p:ext uri="{BB962C8B-B14F-4D97-AF65-F5344CB8AC3E}">
        <p14:creationId xmlns:p14="http://schemas.microsoft.com/office/powerpoint/2010/main" val="177059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Prebivalci Slovenije</a:t>
            </a:r>
          </a:p>
        </p:txBody>
      </p:sp>
      <p:sp>
        <p:nvSpPr>
          <p:cNvPr id="3" name="Content Placeholder 2"/>
          <p:cNvSpPr>
            <a:spLocks noGrp="1"/>
          </p:cNvSpPr>
          <p:nvPr>
            <p:ph idx="1"/>
          </p:nvPr>
        </p:nvSpPr>
        <p:spPr>
          <a:xfrm>
            <a:off x="1775520" y="2348880"/>
            <a:ext cx="9073008" cy="3777284"/>
          </a:xfrm>
        </p:spPr>
        <p:txBody>
          <a:bodyPr>
            <a:normAutofit/>
          </a:bodyPr>
          <a:lstStyle/>
          <a:p>
            <a:r>
              <a:rPr lang="sl-SI" dirty="0"/>
              <a:t>Ločimo 4 tipe prebivalca Slovenije (PREB)</a:t>
            </a:r>
          </a:p>
          <a:p>
            <a:endParaRPr lang="sl-SI" dirty="0"/>
          </a:p>
          <a:p>
            <a:pPr marL="400050" lvl="1" indent="0">
              <a:buNone/>
            </a:pPr>
            <a:r>
              <a:rPr lang="sl-SI" sz="2400" dirty="0"/>
              <a:t>1  državljan RS, štet na naslovu stalnega prebivališča</a:t>
            </a:r>
          </a:p>
          <a:p>
            <a:pPr marL="400050" lvl="1" indent="0">
              <a:buNone/>
            </a:pPr>
            <a:r>
              <a:rPr lang="sl-SI" sz="2400" dirty="0"/>
              <a:t>2  državljan RS, štet na naslovu začasnega prebivališča</a:t>
            </a:r>
          </a:p>
          <a:p>
            <a:pPr marL="400050" lvl="1" indent="0">
              <a:buNone/>
            </a:pPr>
            <a:r>
              <a:rPr lang="sl-SI" sz="2400" dirty="0"/>
              <a:t>3  tujec, štet na naslovu stalnega prebivališča v RS</a:t>
            </a:r>
          </a:p>
          <a:p>
            <a:pPr marL="400050" lvl="1" indent="0">
              <a:buNone/>
            </a:pPr>
            <a:r>
              <a:rPr lang="sl-SI" sz="2400" dirty="0"/>
              <a:t>4  tujec, štet na naslovu začasnega prebivališča v RS</a:t>
            </a:r>
          </a:p>
          <a:p>
            <a:endParaRPr lang="sl-SI" dirty="0"/>
          </a:p>
        </p:txBody>
      </p:sp>
    </p:spTree>
    <p:extLst>
      <p:ext uri="{BB962C8B-B14F-4D97-AF65-F5344CB8AC3E}">
        <p14:creationId xmlns:p14="http://schemas.microsoft.com/office/powerpoint/2010/main" val="3954545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Prebivalci Slovenije (2)</a:t>
            </a:r>
          </a:p>
        </p:txBody>
      </p:sp>
      <p:sp>
        <p:nvSpPr>
          <p:cNvPr id="3" name="Content Placeholder 2"/>
          <p:cNvSpPr>
            <a:spLocks noGrp="1"/>
          </p:cNvSpPr>
          <p:nvPr>
            <p:ph idx="1"/>
          </p:nvPr>
        </p:nvSpPr>
        <p:spPr>
          <a:xfrm>
            <a:off x="1775520" y="2348880"/>
            <a:ext cx="9073008" cy="3777284"/>
          </a:xfrm>
        </p:spPr>
        <p:txBody>
          <a:bodyPr/>
          <a:lstStyle/>
          <a:p>
            <a:r>
              <a:rPr lang="sl-SI" dirty="0"/>
              <a:t>Vzorčni okvir oseb (16-74 let), marec 2023</a:t>
            </a:r>
          </a:p>
          <a:p>
            <a:endParaRPr lang="sl-SI" dirty="0"/>
          </a:p>
        </p:txBody>
      </p:sp>
      <p:graphicFrame>
        <p:nvGraphicFramePr>
          <p:cNvPr id="4" name="Chart 3"/>
          <p:cNvGraphicFramePr>
            <a:graphicFrameLocks/>
          </p:cNvGraphicFramePr>
          <p:nvPr>
            <p:extLst>
              <p:ext uri="{D42A27DB-BD31-4B8C-83A1-F6EECF244321}">
                <p14:modId xmlns:p14="http://schemas.microsoft.com/office/powerpoint/2010/main" val="2580089295"/>
              </p:ext>
            </p:extLst>
          </p:nvPr>
        </p:nvGraphicFramePr>
        <p:xfrm>
          <a:off x="2639616" y="2996952"/>
          <a:ext cx="6120680" cy="3351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69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IKT-GOSP 2023</a:t>
            </a:r>
            <a:endParaRPr lang="sl-SI" dirty="0"/>
          </a:p>
        </p:txBody>
      </p:sp>
      <p:sp>
        <p:nvSpPr>
          <p:cNvPr id="3" name="Content Placeholder 2"/>
          <p:cNvSpPr>
            <a:spLocks noGrp="1"/>
          </p:cNvSpPr>
          <p:nvPr>
            <p:ph idx="1"/>
          </p:nvPr>
        </p:nvSpPr>
        <p:spPr>
          <a:xfrm>
            <a:off x="1775520" y="2348880"/>
            <a:ext cx="9073008" cy="3777284"/>
          </a:xfrm>
        </p:spPr>
        <p:txBody>
          <a:bodyPr>
            <a:normAutofit lnSpcReduction="10000"/>
          </a:bodyPr>
          <a:lstStyle/>
          <a:p>
            <a:r>
              <a:rPr lang="sl-SI" sz="2800" dirty="0"/>
              <a:t>Vzorec n = 4425 oseb</a:t>
            </a:r>
          </a:p>
          <a:p>
            <a:r>
              <a:rPr lang="sl-SI" sz="2800" dirty="0"/>
              <a:t>Starost od 16 do 74 let</a:t>
            </a:r>
          </a:p>
          <a:p>
            <a:r>
              <a:rPr lang="sl-SI" sz="2800" dirty="0"/>
              <a:t>Kombiniran zaporeden način zbiranja: splet in teren</a:t>
            </a:r>
          </a:p>
          <a:p>
            <a:r>
              <a:rPr lang="sl-SI" sz="2800" dirty="0"/>
              <a:t>Ugotavljanje statusa enot</a:t>
            </a:r>
          </a:p>
          <a:p>
            <a:pPr lvl="1"/>
            <a:r>
              <a:rPr lang="sl-SI" sz="2400" dirty="0"/>
              <a:t>na spletu:</a:t>
            </a:r>
          </a:p>
          <a:p>
            <a:pPr lvl="2"/>
            <a:r>
              <a:rPr lang="sl-SI" sz="2000" dirty="0"/>
              <a:t>Odgovori in nezaključeni vprašalniki</a:t>
            </a:r>
          </a:p>
          <a:p>
            <a:pPr lvl="2"/>
            <a:r>
              <a:rPr lang="sl-SI" sz="2000" dirty="0"/>
              <a:t>Klici in sporočila o enotah, vrnjena pošta</a:t>
            </a:r>
          </a:p>
          <a:p>
            <a:pPr lvl="2"/>
            <a:r>
              <a:rPr lang="sl-SI" sz="2000" dirty="0"/>
              <a:t>Uparjanje vzorca z aktualnim stanjem CRP</a:t>
            </a:r>
          </a:p>
          <a:p>
            <a:pPr lvl="1"/>
            <a:r>
              <a:rPr lang="sl-SI" sz="2400" dirty="0"/>
              <a:t>na terenu: z uvodnimi vprašanji (sklop IDENT</a:t>
            </a:r>
            <a:r>
              <a:rPr lang="sl-SI" sz="2400" dirty="0" smtClean="0"/>
              <a:t>)</a:t>
            </a:r>
            <a:endParaRPr lang="sl-SI" sz="2400" dirty="0"/>
          </a:p>
        </p:txBody>
      </p:sp>
    </p:spTree>
    <p:extLst>
      <p:ext uri="{BB962C8B-B14F-4D97-AF65-F5344CB8AC3E}">
        <p14:creationId xmlns:p14="http://schemas.microsoft.com/office/powerpoint/2010/main" val="3059945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Statusi oseb pri IKT-GOSP 2023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3330529"/>
              </p:ext>
            </p:extLst>
          </p:nvPr>
        </p:nvGraphicFramePr>
        <p:xfrm>
          <a:off x="2855640" y="2060849"/>
          <a:ext cx="6336704" cy="4392486"/>
        </p:xfrm>
        <a:graphic>
          <a:graphicData uri="http://schemas.openxmlformats.org/drawingml/2006/table">
            <a:tbl>
              <a:tblPr/>
              <a:tblGrid>
                <a:gridCol w="3823179">
                  <a:extLst>
                    <a:ext uri="{9D8B030D-6E8A-4147-A177-3AD203B41FA5}">
                      <a16:colId xmlns:a16="http://schemas.microsoft.com/office/drawing/2014/main" val="2188688612"/>
                    </a:ext>
                  </a:extLst>
                </a:gridCol>
                <a:gridCol w="700430">
                  <a:extLst>
                    <a:ext uri="{9D8B030D-6E8A-4147-A177-3AD203B41FA5}">
                      <a16:colId xmlns:a16="http://schemas.microsoft.com/office/drawing/2014/main" val="790409453"/>
                    </a:ext>
                  </a:extLst>
                </a:gridCol>
                <a:gridCol w="145924">
                  <a:extLst>
                    <a:ext uri="{9D8B030D-6E8A-4147-A177-3AD203B41FA5}">
                      <a16:colId xmlns:a16="http://schemas.microsoft.com/office/drawing/2014/main" val="3217349400"/>
                    </a:ext>
                  </a:extLst>
                </a:gridCol>
                <a:gridCol w="700430">
                  <a:extLst>
                    <a:ext uri="{9D8B030D-6E8A-4147-A177-3AD203B41FA5}">
                      <a16:colId xmlns:a16="http://schemas.microsoft.com/office/drawing/2014/main" val="2650887113"/>
                    </a:ext>
                  </a:extLst>
                </a:gridCol>
                <a:gridCol w="145924">
                  <a:extLst>
                    <a:ext uri="{9D8B030D-6E8A-4147-A177-3AD203B41FA5}">
                      <a16:colId xmlns:a16="http://schemas.microsoft.com/office/drawing/2014/main" val="3656090281"/>
                    </a:ext>
                  </a:extLst>
                </a:gridCol>
                <a:gridCol w="820817">
                  <a:extLst>
                    <a:ext uri="{9D8B030D-6E8A-4147-A177-3AD203B41FA5}">
                      <a16:colId xmlns:a16="http://schemas.microsoft.com/office/drawing/2014/main" val="1299095380"/>
                    </a:ext>
                  </a:extLst>
                </a:gridCol>
              </a:tblGrid>
              <a:tr h="313749">
                <a:tc>
                  <a:txBody>
                    <a:bodyPr/>
                    <a:lstStyle/>
                    <a:p>
                      <a:pPr algn="l" fontAlgn="ctr"/>
                      <a:r>
                        <a:rPr lang="sl-SI" sz="1100" b="1" i="0" u="none" strike="noStrike">
                          <a:solidFill>
                            <a:srgbClr val="000000"/>
                          </a:solidFill>
                          <a:effectLst/>
                          <a:latin typeface="Calibri" panose="020F0502020204030204" pitchFamily="34" charset="0"/>
                        </a:rPr>
                        <a:t>opis</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1" i="0" u="none" strike="noStrike">
                          <a:solidFill>
                            <a:srgbClr val="000000"/>
                          </a:solidFill>
                          <a:effectLst/>
                          <a:latin typeface="Calibri" panose="020F0502020204030204" pitchFamily="34" charset="0"/>
                        </a:rPr>
                        <a:t>n</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1" i="0" u="none" strike="noStrike">
                          <a:solidFill>
                            <a:srgbClr val="000000"/>
                          </a:solidFill>
                          <a:effectLst/>
                          <a:latin typeface="Calibri" panose="020F0502020204030204" pitchFamily="34" charset="0"/>
                        </a:rPr>
                        <a:t>strukt.</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1" i="0" u="none" strike="noStrike">
                          <a:solidFill>
                            <a:srgbClr val="000000"/>
                          </a:solidFill>
                          <a:effectLst/>
                          <a:latin typeface="Calibri" panose="020F0502020204030204" pitchFamily="34" charset="0"/>
                        </a:rPr>
                        <a:t>status</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873404"/>
                  </a:ext>
                </a:extLst>
              </a:tr>
              <a:tr h="313749">
                <a:tc>
                  <a:txBody>
                    <a:bodyPr/>
                    <a:lstStyle/>
                    <a:p>
                      <a:pPr algn="l" fontAlgn="ctr"/>
                      <a:r>
                        <a:rPr lang="pl-PL" sz="1100" b="0" i="0" u="none" strike="noStrike">
                          <a:solidFill>
                            <a:srgbClr val="000000"/>
                          </a:solidFill>
                          <a:effectLst/>
                          <a:latin typeface="Calibri" panose="020F0502020204030204" pitchFamily="34" charset="0"/>
                        </a:rPr>
                        <a:t>izbrana oseba prebiva na izbranem naslovu</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3803</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86%</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797304"/>
                  </a:ext>
                </a:extLst>
              </a:tr>
              <a:tr h="313749">
                <a:tc>
                  <a:txBody>
                    <a:bodyPr/>
                    <a:lstStyle/>
                    <a:p>
                      <a:pPr algn="l" fontAlgn="ctr"/>
                      <a:r>
                        <a:rPr lang="pl-PL" sz="1100" b="0" i="0" u="none" strike="noStrike">
                          <a:solidFill>
                            <a:srgbClr val="000000"/>
                          </a:solidFill>
                          <a:effectLst/>
                          <a:latin typeface="Calibri" panose="020F0502020204030204" pitchFamily="34" charset="0"/>
                        </a:rPr>
                        <a:t>izbrana oseba </a:t>
                      </a:r>
                      <a:r>
                        <a:rPr lang="pl-PL" sz="1100" b="1" i="0" u="none" strike="noStrike">
                          <a:solidFill>
                            <a:srgbClr val="000000"/>
                          </a:solidFill>
                          <a:effectLst/>
                          <a:latin typeface="Calibri" panose="020F0502020204030204" pitchFamily="34" charset="0"/>
                        </a:rPr>
                        <a:t>ne</a:t>
                      </a:r>
                      <a:r>
                        <a:rPr lang="pl-PL" sz="1100" b="0" i="0" u="none" strike="noStrike">
                          <a:solidFill>
                            <a:srgbClr val="000000"/>
                          </a:solidFill>
                          <a:effectLst/>
                          <a:latin typeface="Calibri" panose="020F0502020204030204" pitchFamily="34" charset="0"/>
                        </a:rPr>
                        <a:t> prebiva na izbranem naslovu</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sl-SI" sz="1100" b="0" i="0" u="none" strike="noStrike">
                          <a:solidFill>
                            <a:srgbClr val="000000"/>
                          </a:solidFill>
                          <a:effectLst/>
                          <a:latin typeface="Calibri" panose="020F0502020204030204" pitchFamily="34" charset="0"/>
                        </a:rPr>
                        <a:t>274</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sl-SI" sz="1100" b="0" i="0" u="none" strike="noStrike">
                          <a:solidFill>
                            <a:srgbClr val="000000"/>
                          </a:solidFill>
                          <a:effectLst/>
                          <a:latin typeface="Calibri" panose="020F0502020204030204" pitchFamily="34" charset="0"/>
                        </a:rPr>
                        <a:t>6%</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169990"/>
                  </a:ext>
                </a:extLst>
              </a:tr>
              <a:tr h="313749">
                <a:tc>
                  <a:txBody>
                    <a:bodyPr/>
                    <a:lstStyle/>
                    <a:p>
                      <a:pPr algn="l" fontAlgn="ctr"/>
                      <a:r>
                        <a:rPr lang="pl-PL" sz="1100" b="0" i="0" u="none" strike="noStrike">
                          <a:solidFill>
                            <a:srgbClr val="000000"/>
                          </a:solidFill>
                          <a:effectLst/>
                          <a:latin typeface="Calibri" panose="020F0502020204030204" pitchFamily="34" charset="0"/>
                        </a:rPr>
                        <a:t>oseba se je preselila na drug naslov v Sloveniji</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124</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50907939"/>
                  </a:ext>
                </a:extLst>
              </a:tr>
              <a:tr h="313749">
                <a:tc>
                  <a:txBody>
                    <a:bodyPr/>
                    <a:lstStyle/>
                    <a:p>
                      <a:pPr algn="l" fontAlgn="ctr"/>
                      <a:r>
                        <a:rPr lang="sl-SI" sz="1100" b="0" i="0" u="none" strike="noStrike" dirty="0">
                          <a:solidFill>
                            <a:srgbClr val="000000"/>
                          </a:solidFill>
                          <a:effectLst/>
                          <a:latin typeface="Calibri" panose="020F0502020204030204" pitchFamily="34" charset="0"/>
                        </a:rPr>
                        <a:t>selitev neznano kam</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26</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43743473"/>
                  </a:ext>
                </a:extLst>
              </a:tr>
              <a:tr h="313749">
                <a:tc>
                  <a:txBody>
                    <a:bodyPr/>
                    <a:lstStyle/>
                    <a:p>
                      <a:pPr algn="l" fontAlgn="ctr"/>
                      <a:r>
                        <a:rPr lang="sl-SI" sz="1100" b="0" i="0" u="none" strike="noStrike">
                          <a:solidFill>
                            <a:srgbClr val="000000"/>
                          </a:solidFill>
                          <a:effectLst/>
                          <a:latin typeface="Calibri" panose="020F0502020204030204" pitchFamily="34" charset="0"/>
                        </a:rPr>
                        <a:t>selitev v institucijo</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neustr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77660841"/>
                  </a:ext>
                </a:extLst>
              </a:tr>
              <a:tr h="313749">
                <a:tc>
                  <a:txBody>
                    <a:bodyPr/>
                    <a:lstStyle/>
                    <a:p>
                      <a:pPr algn="l" fontAlgn="ctr"/>
                      <a:r>
                        <a:rPr lang="sl-SI" sz="1100" b="0" i="0" u="none" strike="noStrike">
                          <a:solidFill>
                            <a:srgbClr val="000000"/>
                          </a:solidFill>
                          <a:effectLst/>
                          <a:latin typeface="Calibri" panose="020F0502020204030204" pitchFamily="34" charset="0"/>
                        </a:rPr>
                        <a:t>selitev v tujino</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57</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neustr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05910345"/>
                  </a:ext>
                </a:extLst>
              </a:tr>
              <a:tr h="313749">
                <a:tc>
                  <a:txBody>
                    <a:bodyPr/>
                    <a:lstStyle/>
                    <a:p>
                      <a:pPr algn="l" fontAlgn="ctr"/>
                      <a:r>
                        <a:rPr lang="sl-SI" sz="1100" b="0" i="0" u="none" strike="noStrike">
                          <a:solidFill>
                            <a:srgbClr val="000000"/>
                          </a:solidFill>
                          <a:effectLst/>
                          <a:latin typeface="Calibri" panose="020F0502020204030204" pitchFamily="34" charset="0"/>
                        </a:rPr>
                        <a:t>oseba umrla</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neustr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94510925"/>
                  </a:ext>
                </a:extLst>
              </a:tr>
              <a:tr h="313749">
                <a:tc>
                  <a:txBody>
                    <a:bodyPr/>
                    <a:lstStyle/>
                    <a:p>
                      <a:pPr algn="l" fontAlgn="ctr"/>
                      <a:r>
                        <a:rPr lang="pl-PL" sz="1100" b="0" i="0" u="none" strike="noStrike">
                          <a:solidFill>
                            <a:srgbClr val="000000"/>
                          </a:solidFill>
                          <a:effectLst/>
                          <a:latin typeface="Calibri" panose="020F0502020204030204" pitchFamily="34" charset="0"/>
                        </a:rPr>
                        <a:t>neznana oseba na tem naslovu</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63</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nn 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712232"/>
                  </a:ext>
                </a:extLst>
              </a:tr>
              <a:tr h="313749">
                <a:tc>
                  <a:txBody>
                    <a:bodyPr/>
                    <a:lstStyle/>
                    <a:p>
                      <a:pPr algn="l" fontAlgn="ctr"/>
                      <a:r>
                        <a:rPr lang="sl-SI" sz="1100" b="0" i="0" u="none" strike="noStrike">
                          <a:solidFill>
                            <a:srgbClr val="000000"/>
                          </a:solidFill>
                          <a:effectLst/>
                          <a:latin typeface="Calibri" panose="020F0502020204030204" pitchFamily="34" charset="0"/>
                        </a:rPr>
                        <a:t>niso vzpostavili stika </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sl-SI" sz="1100" b="0" i="0" u="none" strike="noStrike">
                          <a:solidFill>
                            <a:srgbClr val="000000"/>
                          </a:solidFill>
                          <a:effectLst/>
                          <a:latin typeface="Calibri" panose="020F0502020204030204" pitchFamily="34" charset="0"/>
                        </a:rPr>
                        <a:t>348</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sl-SI" sz="1100" b="0" i="0" u="none" strike="noStrike">
                          <a:solidFill>
                            <a:srgbClr val="000000"/>
                          </a:solidFill>
                          <a:effectLst/>
                          <a:latin typeface="Calibri" panose="020F0502020204030204" pitchFamily="34" charset="0"/>
                        </a:rPr>
                        <a:t>8%</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53092"/>
                  </a:ext>
                </a:extLst>
              </a:tr>
              <a:tr h="313749">
                <a:tc>
                  <a:txBody>
                    <a:bodyPr/>
                    <a:lstStyle/>
                    <a:p>
                      <a:pPr algn="l" fontAlgn="ctr"/>
                      <a:r>
                        <a:rPr lang="sl-SI" sz="1100" b="0" i="0" u="none" strike="noStrike">
                          <a:solidFill>
                            <a:srgbClr val="000000"/>
                          </a:solidFill>
                          <a:effectLst/>
                          <a:latin typeface="Calibri" panose="020F0502020204030204" pitchFamily="34" charset="0"/>
                        </a:rPr>
                        <a:t>- takoj zavrnili sodelovanje, ne vemo nič o izbrani osebi</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11</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nn 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5341818"/>
                  </a:ext>
                </a:extLst>
              </a:tr>
              <a:tr h="313749">
                <a:tc>
                  <a:txBody>
                    <a:bodyPr/>
                    <a:lstStyle/>
                    <a:p>
                      <a:pPr algn="l" fontAlgn="ctr"/>
                      <a:r>
                        <a:rPr lang="pl-PL" sz="1100" b="0" i="0" u="none" strike="noStrike">
                          <a:solidFill>
                            <a:srgbClr val="000000"/>
                          </a:solidFill>
                          <a:effectLst/>
                          <a:latin typeface="Calibri" panose="020F0502020204030204" pitchFamily="34" charset="0"/>
                        </a:rPr>
                        <a:t>- z nikomer nisem vzpostavil stika</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E4D6"/>
                    </a:solidFill>
                  </a:tcPr>
                </a:tc>
                <a:tc>
                  <a:txBody>
                    <a:bodyPr/>
                    <a:lstStyle/>
                    <a:p>
                      <a:pPr algn="r" fontAlgn="ctr"/>
                      <a:r>
                        <a:rPr lang="sl-SI" sz="1100" b="0" i="0" u="none" strike="noStrike">
                          <a:solidFill>
                            <a:srgbClr val="000000"/>
                          </a:solidFill>
                          <a:effectLst/>
                          <a:latin typeface="Calibri" panose="020F0502020204030204" pitchFamily="34" charset="0"/>
                        </a:rPr>
                        <a:t>274</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E4D6"/>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E4D6"/>
                    </a:solidFill>
                  </a:tcPr>
                </a:tc>
                <a:tc>
                  <a:txBody>
                    <a:bodyPr/>
                    <a:lstStyle/>
                    <a:p>
                      <a:pPr algn="r" fontAlgn="ctr"/>
                      <a:r>
                        <a:rPr lang="sl-SI" sz="1100" b="0" i="0" u="none" strike="noStrike">
                          <a:solidFill>
                            <a:srgbClr val="000000"/>
                          </a:solidFill>
                          <a:effectLst/>
                          <a:latin typeface="Calibri" panose="020F0502020204030204" pitchFamily="34" charset="0"/>
                        </a:rPr>
                        <a:t>6%</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E4D6"/>
                    </a:solidFill>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E4D6"/>
                    </a:solidFill>
                  </a:tcPr>
                </a:tc>
                <a:tc>
                  <a:txBody>
                    <a:bodyPr/>
                    <a:lstStyle/>
                    <a:p>
                      <a:pPr algn="l" fontAlgn="ctr"/>
                      <a:r>
                        <a:rPr lang="sl-SI" sz="1100" b="0" i="0" u="none" strike="noStrike">
                          <a:solidFill>
                            <a:srgbClr val="000000"/>
                          </a:solidFill>
                          <a:effectLst/>
                          <a:latin typeface="Calibri" panose="020F0502020204030204" pitchFamily="34" charset="0"/>
                        </a:rPr>
                        <a:t>nn 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53971476"/>
                  </a:ext>
                </a:extLst>
              </a:tr>
              <a:tr h="313749">
                <a:tc>
                  <a:txBody>
                    <a:bodyPr/>
                    <a:lstStyle/>
                    <a:p>
                      <a:pPr algn="l" fontAlgn="ctr"/>
                      <a:r>
                        <a:rPr lang="pl-PL" sz="1100" b="0" i="0" u="none" strike="noStrike">
                          <a:solidFill>
                            <a:srgbClr val="000000"/>
                          </a:solidFill>
                          <a:effectLst/>
                          <a:latin typeface="Calibri" panose="020F0502020204030204" pitchFamily="34" charset="0"/>
                        </a:rPr>
                        <a:t>- oviran dostop do stanovanja (domofon, ograja)</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46</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nn ustr</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65710360"/>
                  </a:ext>
                </a:extLst>
              </a:tr>
              <a:tr h="313749">
                <a:tc>
                  <a:txBody>
                    <a:bodyPr/>
                    <a:lstStyle/>
                    <a:p>
                      <a:pPr algn="l" fontAlgn="ctr"/>
                      <a:r>
                        <a:rPr lang="it-IT" sz="1100" b="0" i="0" u="none" strike="noStrike">
                          <a:solidFill>
                            <a:srgbClr val="000000"/>
                          </a:solidFill>
                          <a:effectLst/>
                          <a:latin typeface="Calibri" panose="020F0502020204030204" pitchFamily="34" charset="0"/>
                        </a:rPr>
                        <a:t>- se ne da določiti naslova ali ni dostopno območje</a:t>
                      </a: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17</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l" fontAlgn="ctr"/>
                      <a:r>
                        <a:rPr lang="sl-SI" sz="1100" b="0" i="0" u="none" strike="noStrike" dirty="0" err="1">
                          <a:solidFill>
                            <a:srgbClr val="000000"/>
                          </a:solidFill>
                          <a:effectLst/>
                          <a:latin typeface="Calibri" panose="020F0502020204030204" pitchFamily="34" charset="0"/>
                        </a:rPr>
                        <a:t>nn</a:t>
                      </a:r>
                      <a:r>
                        <a:rPr lang="sl-SI" sz="1100" b="0" i="0" u="none" strike="noStrike" dirty="0">
                          <a:solidFill>
                            <a:srgbClr val="000000"/>
                          </a:solidFill>
                          <a:effectLst/>
                          <a:latin typeface="Calibri" panose="020F0502020204030204" pitchFamily="34" charset="0"/>
                        </a:rPr>
                        <a:t> </a:t>
                      </a:r>
                      <a:r>
                        <a:rPr lang="sl-SI" sz="1100" b="0" i="0" u="none" strike="noStrike" dirty="0" err="1">
                          <a:solidFill>
                            <a:srgbClr val="000000"/>
                          </a:solidFill>
                          <a:effectLst/>
                          <a:latin typeface="Calibri" panose="020F0502020204030204" pitchFamily="34" charset="0"/>
                        </a:rPr>
                        <a:t>ustr</a:t>
                      </a:r>
                      <a:endParaRPr lang="sl-SI" sz="1100" b="0" i="0" u="none" strike="noStrike" dirty="0">
                        <a:solidFill>
                          <a:srgbClr val="000000"/>
                        </a:solidFill>
                        <a:effectLst/>
                        <a:latin typeface="Calibri" panose="020F0502020204030204" pitchFamily="34" charset="0"/>
                      </a:endParaRPr>
                    </a:p>
                  </a:txBody>
                  <a:tcPr marL="85725"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87341047"/>
                  </a:ext>
                </a:extLst>
              </a:tr>
            </a:tbl>
          </a:graphicData>
        </a:graphic>
      </p:graphicFrame>
    </p:spTree>
    <p:extLst>
      <p:ext uri="{BB962C8B-B14F-4D97-AF65-F5344CB8AC3E}">
        <p14:creationId xmlns:p14="http://schemas.microsoft.com/office/powerpoint/2010/main" val="1929533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RS pisave">
      <a:majorFont>
        <a:latin typeface="Republik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B8B1445-23AD-4717-87DC-01F615F28C7B}" vid="{6923127A-9425-46AA-978A-019326413B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SURS_svetla</Template>
  <TotalTime>1406</TotalTime>
  <Words>2828</Words>
  <Application>Microsoft Office PowerPoint</Application>
  <PresentationFormat>Widescreen</PresentationFormat>
  <Paragraphs>788</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Republika</vt:lpstr>
      <vt:lpstr>Office Theme</vt:lpstr>
      <vt:lpstr>Worksheet</vt:lpstr>
      <vt:lpstr>    Analiza nekontaktiranih oseb v statističnih raziskovanjih  Marta Arnež Statistični urad Republike Slovenije (SURS)  Ljubljana, 16. oktober 2024  </vt:lpstr>
      <vt:lpstr>Neodgovor pri ANP (prvi val)</vt:lpstr>
      <vt:lpstr>Kdo so nekontaktirani?</vt:lpstr>
      <vt:lpstr>Vzorčni okvir oseb</vt:lpstr>
      <vt:lpstr>Vzorčni okvir oseb (2)</vt:lpstr>
      <vt:lpstr>Prebivalci Slovenije</vt:lpstr>
      <vt:lpstr>Prebivalci Slovenije (2)</vt:lpstr>
      <vt:lpstr>IKT-GOSP 2023</vt:lpstr>
      <vt:lpstr>Statusi oseb pri IKT-GOSP 2023</vt:lpstr>
      <vt:lpstr>Ali izbrana oseba prebiva na izbranem naslovu?  (tip prebivalca izbrane osebe)</vt:lpstr>
      <vt:lpstr>Ali izbrana oseba prebiva na izbranem naslovu?  (tip prebivalca izbrane osebe) (2)</vt:lpstr>
      <vt:lpstr>Ali izbrana oseba prebiva na izbranem naslovu? (starost izbrane osebe)</vt:lpstr>
      <vt:lpstr>Ali izbrana oseba živi na izbranem naslovu? (št. prebivalcev v stanovanju izbrane osebe)</vt:lpstr>
      <vt:lpstr>Ali izbrana oseba živi na izbranem naslovu? (po statističnih regijah)</vt:lpstr>
      <vt:lpstr>Kdo so osebe, s katerimi nismo vzpostavili stika?</vt:lpstr>
      <vt:lpstr>Primerjava anketnih podatkov z vzorčnimi okviri</vt:lpstr>
      <vt:lpstr>Naslovi izbranih oseb v različnih časovnih točkah vzorčnih okvirov</vt:lpstr>
      <vt:lpstr>Primerjava s podatki iz demografske baze (DB) na dan 30. 6. 2023 (zaključeno zbiranje)</vt:lpstr>
      <vt:lpstr>Vzorec IKT-GOSP v demografski bazi</vt:lpstr>
      <vt:lpstr>Uporaba naslova za vročanje</vt:lpstr>
      <vt:lpstr>Uporaba naslova za vročanje (2)</vt:lpstr>
      <vt:lpstr>Zaključki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Mateja Zgonec</dc:creator>
  <cp:lastModifiedBy>Marta Arnež</cp:lastModifiedBy>
  <cp:revision>49</cp:revision>
  <cp:lastPrinted>2024-10-14T14:27:01Z</cp:lastPrinted>
  <dcterms:created xsi:type="dcterms:W3CDTF">2024-09-19T08:06:41Z</dcterms:created>
  <dcterms:modified xsi:type="dcterms:W3CDTF">2024-10-15T19:49:15Z</dcterms:modified>
</cp:coreProperties>
</file>